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7" roundtripDataSignature="AMtx7mhx4VwQ4nElNIAoVkGsrBybiB3KR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8FEB062B-5BB1-4F63-BA0A-188252C51E18}">
  <a:tblStyle styleId="{8FEB062B-5BB1-4F63-BA0A-188252C51E18}"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 Id="rId7"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0" name="Google Shape;90;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11" name="Shape 11"/>
        <p:cNvGrpSpPr/>
        <p:nvPr/>
      </p:nvGrpSpPr>
      <p:grpSpPr>
        <a:xfrm>
          <a:off x="0" y="0"/>
          <a:ext cx="0" cy="0"/>
          <a:chOff x="0" y="0"/>
          <a:chExt cx="0" cy="0"/>
        </a:xfrm>
      </p:grpSpPr>
      <p:pic>
        <p:nvPicPr>
          <p:cNvPr descr="A picture containing bird&#10;&#10;Description automatically generated" id="12" name="Google Shape;12;p3"/>
          <p:cNvPicPr preferRelativeResize="0"/>
          <p:nvPr/>
        </p:nvPicPr>
        <p:blipFill rotWithShape="1">
          <a:blip r:embed="rId2">
            <a:alphaModFix/>
          </a:blip>
          <a:srcRect b="14612" l="13750" r="0" t="0"/>
          <a:stretch/>
        </p:blipFill>
        <p:spPr>
          <a:xfrm>
            <a:off x="1676452" y="2"/>
            <a:ext cx="10515548" cy="6857999"/>
          </a:xfrm>
          <a:prstGeom prst="rect">
            <a:avLst/>
          </a:prstGeom>
          <a:noFill/>
          <a:ln>
            <a:noFill/>
          </a:ln>
        </p:spPr>
      </p:pic>
      <p:sp>
        <p:nvSpPr>
          <p:cNvPr id="13" name="Google Shape;13;p3"/>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9525" lIns="19050" spcFirstLastPara="1" rIns="19050" wrap="square" tIns="9525">
            <a:noAutofit/>
          </a:bodyPr>
          <a:lstStyle/>
          <a:p>
            <a:pPr indent="0" lvl="0" marL="0" marR="0" rtl="0" algn="ctr">
              <a:spcBef>
                <a:spcPts val="0"/>
              </a:spcBef>
              <a:spcAft>
                <a:spcPts val="0"/>
              </a:spcAft>
              <a:buNone/>
            </a:pPr>
            <a:r>
              <a:t/>
            </a:r>
            <a:endParaRPr b="0" i="0" sz="375" u="none" cap="none" strike="noStrike">
              <a:solidFill>
                <a:schemeClr val="lt1"/>
              </a:solidFill>
              <a:latin typeface="Arial"/>
              <a:ea typeface="Arial"/>
              <a:cs typeface="Arial"/>
              <a:sym typeface="Arial"/>
            </a:endParaRPr>
          </a:p>
        </p:txBody>
      </p:sp>
      <p:grpSp>
        <p:nvGrpSpPr>
          <p:cNvPr id="14" name="Google Shape;14;p3"/>
          <p:cNvGrpSpPr/>
          <p:nvPr/>
        </p:nvGrpSpPr>
        <p:grpSpPr>
          <a:xfrm>
            <a:off x="11449163" y="211744"/>
            <a:ext cx="522582" cy="530386"/>
            <a:chOff x="11140977" y="745237"/>
            <a:chExt cx="522582" cy="530386"/>
          </a:xfrm>
        </p:grpSpPr>
        <p:sp>
          <p:nvSpPr>
            <p:cNvPr id="15" name="Google Shape;15;p3"/>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375" u="none" cap="none" strike="noStrike">
                <a:solidFill>
                  <a:schemeClr val="lt1"/>
                </a:solidFill>
                <a:latin typeface="Arial"/>
                <a:ea typeface="Arial"/>
                <a:cs typeface="Arial"/>
                <a:sym typeface="Arial"/>
              </a:endParaRPr>
            </a:p>
          </p:txBody>
        </p:sp>
        <p:sp>
          <p:nvSpPr>
            <p:cNvPr id="16" name="Google Shape;16;p3"/>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375" u="none" cap="none" strike="noStrike">
                <a:solidFill>
                  <a:schemeClr val="lt1"/>
                </a:solidFill>
                <a:latin typeface="Arial"/>
                <a:ea typeface="Arial"/>
                <a:cs typeface="Arial"/>
                <a:sym typeface="Arial"/>
              </a:endParaRPr>
            </a:p>
          </p:txBody>
        </p:sp>
      </p:grpSp>
      <p:pic>
        <p:nvPicPr>
          <p:cNvPr descr="A close up of a sign&#10;&#10;Description automatically generated" id="17" name="Google Shape;17;p3"/>
          <p:cNvPicPr preferRelativeResize="0"/>
          <p:nvPr/>
        </p:nvPicPr>
        <p:blipFill rotWithShape="1">
          <a:blip r:embed="rId3">
            <a:alphaModFix/>
          </a:blip>
          <a:srcRect b="0" l="0" r="0" t="0"/>
          <a:stretch/>
        </p:blipFill>
        <p:spPr>
          <a:xfrm>
            <a:off x="304808" y="6089119"/>
            <a:ext cx="1011513" cy="651436"/>
          </a:xfrm>
          <a:prstGeom prst="rect">
            <a:avLst/>
          </a:prstGeom>
          <a:noFill/>
          <a:ln>
            <a:noFill/>
          </a:ln>
        </p:spPr>
      </p:pic>
      <p:sp>
        <p:nvSpPr>
          <p:cNvPr id="18" name="Google Shape;18;p3"/>
          <p:cNvSpPr txBox="1"/>
          <p:nvPr/>
        </p:nvSpPr>
        <p:spPr>
          <a:xfrm>
            <a:off x="8024826" y="6534593"/>
            <a:ext cx="3891002" cy="2205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833" u="none" cap="none" strike="noStrike">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9" name="Shape 69"/>
        <p:cNvGrpSpPr/>
        <p:nvPr/>
      </p:nvGrpSpPr>
      <p:grpSpPr>
        <a:xfrm>
          <a:off x="0" y="0"/>
          <a:ext cx="0" cy="0"/>
          <a:chOff x="0" y="0"/>
          <a:chExt cx="0" cy="0"/>
        </a:xfrm>
      </p:grpSpPr>
      <p:sp>
        <p:nvSpPr>
          <p:cNvPr id="70" name="Google Shape;70;p12"/>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1" name="Google Shape;71;p12"/>
          <p:cNvSpPr/>
          <p:nvPr>
            <p:ph idx="2" type="pic"/>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lvl="0" marR="0" rtl="0" algn="l">
              <a:lnSpc>
                <a:spcPct val="90000"/>
              </a:lnSpc>
              <a:spcBef>
                <a:spcPts val="1000"/>
              </a:spcBef>
              <a:spcAft>
                <a:spcPts val="0"/>
              </a:spcAft>
              <a:buClr>
                <a:schemeClr val="dk1"/>
              </a:buClr>
              <a:buSzPts val="3200"/>
              <a:buFont typeface="Arial"/>
              <a:buNone/>
              <a:defRPr b="0" i="0" sz="3200" u="none" cap="none" strike="noStrike">
                <a:solidFill>
                  <a:schemeClr val="dk1"/>
                </a:solidFill>
                <a:latin typeface="Arial"/>
                <a:ea typeface="Arial"/>
                <a:cs typeface="Arial"/>
                <a:sym typeface="Arial"/>
              </a:defRPr>
            </a:lvl1pPr>
            <a:lvl2pPr lvl="1" marR="0" rtl="0" algn="l">
              <a:lnSpc>
                <a:spcPct val="90000"/>
              </a:lnSpc>
              <a:spcBef>
                <a:spcPts val="50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3pPr>
            <a:lvl4pPr lvl="3"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4pPr>
            <a:lvl5pPr lvl="4"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5pPr>
            <a:lvl6pPr lvl="5"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9pPr>
          </a:lstStyle>
          <a:p/>
        </p:txBody>
      </p:sp>
      <p:sp>
        <p:nvSpPr>
          <p:cNvPr id="72" name="Google Shape;72;p12"/>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73" name="Google Shape;73;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4" name="Google Shape;74;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5" name="Google Shape;75;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6" name="Shape 76"/>
        <p:cNvGrpSpPr/>
        <p:nvPr/>
      </p:nvGrpSpPr>
      <p:grpSpPr>
        <a:xfrm>
          <a:off x="0" y="0"/>
          <a:ext cx="0" cy="0"/>
          <a:chOff x="0" y="0"/>
          <a:chExt cx="0" cy="0"/>
        </a:xfrm>
      </p:grpSpPr>
      <p:sp>
        <p:nvSpPr>
          <p:cNvPr id="77" name="Google Shape;77;p1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8" name="Google Shape;78;p13"/>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9" name="Google Shape;79;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0" name="Google Shape;80;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1" name="Google Shape;81;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82" name="Shape 82"/>
        <p:cNvGrpSpPr/>
        <p:nvPr/>
      </p:nvGrpSpPr>
      <p:grpSpPr>
        <a:xfrm>
          <a:off x="0" y="0"/>
          <a:ext cx="0" cy="0"/>
          <a:chOff x="0" y="0"/>
          <a:chExt cx="0" cy="0"/>
        </a:xfrm>
      </p:grpSpPr>
      <p:sp>
        <p:nvSpPr>
          <p:cNvPr id="83" name="Google Shape;83;p14"/>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4" name="Google Shape;84;p14"/>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5" name="Google Shape;85;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6" name="Google Shape;86;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7" name="Google Shape;87;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9" name="Shape 19"/>
        <p:cNvGrpSpPr/>
        <p:nvPr/>
      </p:nvGrpSpPr>
      <p:grpSpPr>
        <a:xfrm>
          <a:off x="0" y="0"/>
          <a:ext cx="0" cy="0"/>
          <a:chOff x="0" y="0"/>
          <a:chExt cx="0" cy="0"/>
        </a:xfrm>
      </p:grpSpPr>
      <p:sp>
        <p:nvSpPr>
          <p:cNvPr id="20" name="Google Shape;20;p4"/>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Arial"/>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 name="Google Shape;21;p4"/>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2" name="Google Shape;22;p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 name="Google Shape;27;p5"/>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8" name="Google Shape;28;p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6"/>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Arial"/>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6"/>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4" name="Google Shape;34;p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7"/>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7"/>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1" name="Google Shape;41;p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8"/>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6" name="Google Shape;46;p8"/>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7" name="Google Shape;47;p8"/>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8" name="Google Shape;48;p8"/>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9" name="Google Shape;49;p8"/>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0" name="Google Shape;50;p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5" name="Google Shape;55;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8" name="Shape 58"/>
        <p:cNvGrpSpPr/>
        <p:nvPr/>
      </p:nvGrpSpPr>
      <p:grpSpPr>
        <a:xfrm>
          <a:off x="0" y="0"/>
          <a:ext cx="0" cy="0"/>
          <a:chOff x="0" y="0"/>
          <a:chExt cx="0" cy="0"/>
        </a:xfrm>
      </p:grpSpPr>
      <p:sp>
        <p:nvSpPr>
          <p:cNvPr id="59" name="Google Shape;59;p1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1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1" name="Google Shape;61;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62" name="Shape 62"/>
        <p:cNvGrpSpPr/>
        <p:nvPr/>
      </p:nvGrpSpPr>
      <p:grpSpPr>
        <a:xfrm>
          <a:off x="0" y="0"/>
          <a:ext cx="0" cy="0"/>
          <a:chOff x="0" y="0"/>
          <a:chExt cx="0" cy="0"/>
        </a:xfrm>
      </p:grpSpPr>
      <p:sp>
        <p:nvSpPr>
          <p:cNvPr id="63" name="Google Shape;63;p11"/>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4" name="Google Shape;64;p11"/>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5" name="Google Shape;65;p11"/>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6" name="Google Shape;66;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8" name="Google Shape;68;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8" name="Google Shape;8;p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9" name="Google Shape;9;p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0" name="Google Shape;10;p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Arial"/>
                <a:ea typeface="Arial"/>
                <a:cs typeface="Arial"/>
                <a:sym typeface="Arial"/>
              </a:defRPr>
            </a:lvl1pPr>
            <a:lvl2pPr indent="0" lvl="1" marL="0" marR="0" rtl="0" algn="r">
              <a:spcBef>
                <a:spcPts val="0"/>
              </a:spcBef>
              <a:buNone/>
              <a:defRPr b="0" i="0" sz="1200" u="none" cap="none" strike="noStrike">
                <a:solidFill>
                  <a:srgbClr val="888888"/>
                </a:solidFill>
                <a:latin typeface="Arial"/>
                <a:ea typeface="Arial"/>
                <a:cs typeface="Arial"/>
                <a:sym typeface="Arial"/>
              </a:defRPr>
            </a:lvl2pPr>
            <a:lvl3pPr indent="0" lvl="2" marL="0" marR="0" rtl="0" algn="r">
              <a:spcBef>
                <a:spcPts val="0"/>
              </a:spcBef>
              <a:buNone/>
              <a:defRPr b="0" i="0" sz="1200" u="none" cap="none" strike="noStrike">
                <a:solidFill>
                  <a:srgbClr val="888888"/>
                </a:solidFill>
                <a:latin typeface="Arial"/>
                <a:ea typeface="Arial"/>
                <a:cs typeface="Arial"/>
                <a:sym typeface="Arial"/>
              </a:defRPr>
            </a:lvl3pPr>
            <a:lvl4pPr indent="0" lvl="3" marL="0" marR="0" rtl="0" algn="r">
              <a:spcBef>
                <a:spcPts val="0"/>
              </a:spcBef>
              <a:buNone/>
              <a:defRPr b="0" i="0" sz="1200" u="none" cap="none" strike="noStrike">
                <a:solidFill>
                  <a:srgbClr val="888888"/>
                </a:solidFill>
                <a:latin typeface="Arial"/>
                <a:ea typeface="Arial"/>
                <a:cs typeface="Arial"/>
                <a:sym typeface="Arial"/>
              </a:defRPr>
            </a:lvl4pPr>
            <a:lvl5pPr indent="0" lvl="4" marL="0" marR="0" rtl="0" algn="r">
              <a:spcBef>
                <a:spcPts val="0"/>
              </a:spcBef>
              <a:buNone/>
              <a:defRPr b="0" i="0" sz="1200" u="none" cap="none" strike="noStrike">
                <a:solidFill>
                  <a:srgbClr val="888888"/>
                </a:solidFill>
                <a:latin typeface="Arial"/>
                <a:ea typeface="Arial"/>
                <a:cs typeface="Arial"/>
                <a:sym typeface="Arial"/>
              </a:defRPr>
            </a:lvl5pPr>
            <a:lvl6pPr indent="0" lvl="5" marL="0" marR="0" rtl="0" algn="r">
              <a:spcBef>
                <a:spcPts val="0"/>
              </a:spcBef>
              <a:buNone/>
              <a:defRPr b="0" i="0" sz="1200" u="none" cap="none" strike="noStrike">
                <a:solidFill>
                  <a:srgbClr val="888888"/>
                </a:solidFill>
                <a:latin typeface="Arial"/>
                <a:ea typeface="Arial"/>
                <a:cs typeface="Arial"/>
                <a:sym typeface="Arial"/>
              </a:defRPr>
            </a:lvl6pPr>
            <a:lvl7pPr indent="0" lvl="6" marL="0" marR="0" rtl="0" algn="r">
              <a:spcBef>
                <a:spcPts val="0"/>
              </a:spcBef>
              <a:buNone/>
              <a:defRPr b="0" i="0" sz="1200" u="none" cap="none" strike="noStrike">
                <a:solidFill>
                  <a:srgbClr val="888888"/>
                </a:solidFill>
                <a:latin typeface="Arial"/>
                <a:ea typeface="Arial"/>
                <a:cs typeface="Arial"/>
                <a:sym typeface="Arial"/>
              </a:defRPr>
            </a:lvl7pPr>
            <a:lvl8pPr indent="0" lvl="7" marL="0" marR="0" rtl="0" algn="r">
              <a:spcBef>
                <a:spcPts val="0"/>
              </a:spcBef>
              <a:buNone/>
              <a:defRPr b="0" i="0" sz="1200" u="none" cap="none" strike="noStrike">
                <a:solidFill>
                  <a:srgbClr val="888888"/>
                </a:solidFill>
                <a:latin typeface="Arial"/>
                <a:ea typeface="Arial"/>
                <a:cs typeface="Arial"/>
                <a:sym typeface="Arial"/>
              </a:defRPr>
            </a:lvl8pPr>
            <a:lvl9pPr indent="0" lvl="8" marL="0" marR="0" rtl="0" algn="r">
              <a:spcBef>
                <a:spcPts val="0"/>
              </a:spcBef>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 Id="rId4" Type="http://schemas.openxmlformats.org/officeDocument/2006/relationships/image" Target="../media/image7.jpg"/><Relationship Id="rId9" Type="http://schemas.openxmlformats.org/officeDocument/2006/relationships/image" Target="../media/image5.jpg"/><Relationship Id="rId5" Type="http://schemas.openxmlformats.org/officeDocument/2006/relationships/image" Target="../media/image8.png"/><Relationship Id="rId6" Type="http://schemas.openxmlformats.org/officeDocument/2006/relationships/image" Target="../media/image4.png"/><Relationship Id="rId7" Type="http://schemas.openxmlformats.org/officeDocument/2006/relationships/image" Target="../media/image9.png"/><Relationship Id="rId8"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1"/>
          <p:cNvSpPr txBox="1"/>
          <p:nvPr/>
        </p:nvSpPr>
        <p:spPr>
          <a:xfrm>
            <a:off x="2944091" y="128673"/>
            <a:ext cx="5214072" cy="54752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833" u="none" cap="none" strike="noStrike">
                <a:solidFill>
                  <a:schemeClr val="lt1"/>
                </a:solidFill>
                <a:latin typeface="Arial"/>
                <a:ea typeface="Arial"/>
                <a:cs typeface="Arial"/>
                <a:sym typeface="Arial"/>
              </a:rPr>
              <a:t>School of Computing &amp; Information Sciences</a:t>
            </a:r>
            <a:endParaRPr/>
          </a:p>
          <a:p>
            <a:pPr indent="0" lvl="0" marL="0" marR="0" rtl="0" algn="l">
              <a:spcBef>
                <a:spcPts val="0"/>
              </a:spcBef>
              <a:spcAft>
                <a:spcPts val="0"/>
              </a:spcAft>
              <a:buNone/>
            </a:pPr>
            <a:r>
              <a:rPr b="0" i="1" lang="en-US" sz="1125" u="none" cap="none" strike="noStrike">
                <a:solidFill>
                  <a:schemeClr val="lt1"/>
                </a:solidFill>
                <a:latin typeface="Arial"/>
                <a:ea typeface="Arial"/>
                <a:cs typeface="Arial"/>
                <a:sym typeface="Arial"/>
              </a:rPr>
              <a:t>Summer 2021 Capstone 2 Project</a:t>
            </a:r>
            <a:endParaRPr/>
          </a:p>
        </p:txBody>
      </p:sp>
      <p:sp>
        <p:nvSpPr>
          <p:cNvPr id="93" name="Google Shape;93;p1"/>
          <p:cNvSpPr txBox="1"/>
          <p:nvPr/>
        </p:nvSpPr>
        <p:spPr>
          <a:xfrm>
            <a:off x="3167063" y="1623610"/>
            <a:ext cx="857250" cy="114181"/>
          </a:xfrm>
          <a:prstGeom prst="rect">
            <a:avLst/>
          </a:prstGeom>
          <a:noFill/>
          <a:ln>
            <a:noFill/>
          </a:ln>
        </p:spPr>
        <p:txBody>
          <a:bodyPr anchorCtr="0" anchor="t" bIns="7700" lIns="15400" spcFirstLastPara="1" rIns="15400" wrap="square" tIns="7700">
            <a:spAutoFit/>
          </a:bodyPr>
          <a:lstStyle/>
          <a:p>
            <a:pPr indent="0" lvl="0" marL="0" marR="0" rtl="0" algn="ctr">
              <a:spcBef>
                <a:spcPts val="0"/>
              </a:spcBef>
              <a:spcAft>
                <a:spcPts val="0"/>
              </a:spcAft>
              <a:buNone/>
            </a:pPr>
            <a:r>
              <a:rPr b="1" i="0" lang="en-US" sz="641" u="none" cap="none" strike="noStrike">
                <a:solidFill>
                  <a:schemeClr val="lt2"/>
                </a:solidFill>
                <a:latin typeface="Arial"/>
                <a:ea typeface="Arial"/>
                <a:cs typeface="Arial"/>
                <a:sym typeface="Arial"/>
              </a:rPr>
              <a:t>PROBLEM</a:t>
            </a:r>
            <a:endParaRPr/>
          </a:p>
        </p:txBody>
      </p:sp>
      <p:sp>
        <p:nvSpPr>
          <p:cNvPr id="94" name="Google Shape;94;p1"/>
          <p:cNvSpPr txBox="1"/>
          <p:nvPr/>
        </p:nvSpPr>
        <p:spPr>
          <a:xfrm>
            <a:off x="6056809" y="1621956"/>
            <a:ext cx="857250" cy="114181"/>
          </a:xfrm>
          <a:prstGeom prst="rect">
            <a:avLst/>
          </a:prstGeom>
          <a:noFill/>
          <a:ln>
            <a:noFill/>
          </a:ln>
        </p:spPr>
        <p:txBody>
          <a:bodyPr anchorCtr="0" anchor="t" bIns="7700" lIns="15400" spcFirstLastPara="1" rIns="15400" wrap="square" tIns="7700">
            <a:spAutoFit/>
          </a:bodyPr>
          <a:lstStyle/>
          <a:p>
            <a:pPr indent="0" lvl="0" marL="0" marR="0" rtl="0" algn="ctr">
              <a:spcBef>
                <a:spcPts val="0"/>
              </a:spcBef>
              <a:spcAft>
                <a:spcPts val="0"/>
              </a:spcAft>
              <a:buNone/>
            </a:pPr>
            <a:r>
              <a:rPr b="1" i="0" lang="en-US" sz="641" u="none" cap="none" strike="noStrike">
                <a:solidFill>
                  <a:schemeClr val="lt2"/>
                </a:solidFill>
                <a:latin typeface="Arial"/>
                <a:ea typeface="Arial"/>
                <a:cs typeface="Arial"/>
                <a:sym typeface="Arial"/>
              </a:rPr>
              <a:t>CURRENT SYSTEM</a:t>
            </a:r>
            <a:endParaRPr/>
          </a:p>
        </p:txBody>
      </p:sp>
      <p:sp>
        <p:nvSpPr>
          <p:cNvPr id="95" name="Google Shape;95;p1"/>
          <p:cNvSpPr txBox="1"/>
          <p:nvPr/>
        </p:nvSpPr>
        <p:spPr>
          <a:xfrm>
            <a:off x="9838735" y="1736137"/>
            <a:ext cx="857250" cy="114181"/>
          </a:xfrm>
          <a:prstGeom prst="rect">
            <a:avLst/>
          </a:prstGeom>
          <a:noFill/>
          <a:ln>
            <a:noFill/>
          </a:ln>
        </p:spPr>
        <p:txBody>
          <a:bodyPr anchorCtr="0" anchor="t" bIns="7700" lIns="15400" spcFirstLastPara="1" rIns="15400" wrap="square" tIns="7700">
            <a:spAutoFit/>
          </a:bodyPr>
          <a:lstStyle/>
          <a:p>
            <a:pPr indent="0" lvl="0" marL="0" marR="0" rtl="0" algn="ctr">
              <a:spcBef>
                <a:spcPts val="0"/>
              </a:spcBef>
              <a:spcAft>
                <a:spcPts val="0"/>
              </a:spcAft>
              <a:buNone/>
            </a:pPr>
            <a:r>
              <a:rPr b="1" i="0" lang="en-US" sz="641" u="none" cap="none" strike="noStrike">
                <a:solidFill>
                  <a:schemeClr val="lt2"/>
                </a:solidFill>
                <a:latin typeface="Arial"/>
                <a:ea typeface="Arial"/>
                <a:cs typeface="Arial"/>
                <a:sym typeface="Arial"/>
              </a:rPr>
              <a:t>REQUIREMENTS</a:t>
            </a:r>
            <a:endParaRPr/>
          </a:p>
        </p:txBody>
      </p:sp>
      <p:sp>
        <p:nvSpPr>
          <p:cNvPr id="96" name="Google Shape;96;p1"/>
          <p:cNvSpPr txBox="1"/>
          <p:nvPr/>
        </p:nvSpPr>
        <p:spPr>
          <a:xfrm>
            <a:off x="3176560" y="3367221"/>
            <a:ext cx="857250" cy="114181"/>
          </a:xfrm>
          <a:prstGeom prst="rect">
            <a:avLst/>
          </a:prstGeom>
          <a:noFill/>
          <a:ln>
            <a:noFill/>
          </a:ln>
        </p:spPr>
        <p:txBody>
          <a:bodyPr anchorCtr="0" anchor="t" bIns="7700" lIns="15400" spcFirstLastPara="1" rIns="15400" wrap="square" tIns="7700">
            <a:spAutoFit/>
          </a:bodyPr>
          <a:lstStyle/>
          <a:p>
            <a:pPr indent="0" lvl="0" marL="0" marR="0" rtl="0" algn="ctr">
              <a:spcBef>
                <a:spcPts val="0"/>
              </a:spcBef>
              <a:spcAft>
                <a:spcPts val="0"/>
              </a:spcAft>
              <a:buNone/>
            </a:pPr>
            <a:r>
              <a:rPr b="1" i="0" lang="en-US" sz="641" u="none" cap="none" strike="noStrike">
                <a:solidFill>
                  <a:schemeClr val="lt2"/>
                </a:solidFill>
                <a:latin typeface="Arial"/>
                <a:ea typeface="Arial"/>
                <a:cs typeface="Arial"/>
                <a:sym typeface="Arial"/>
              </a:rPr>
              <a:t>SYSTEM DESIGN</a:t>
            </a:r>
            <a:endParaRPr/>
          </a:p>
        </p:txBody>
      </p:sp>
      <p:sp>
        <p:nvSpPr>
          <p:cNvPr id="97" name="Google Shape;97;p1"/>
          <p:cNvSpPr txBox="1"/>
          <p:nvPr/>
        </p:nvSpPr>
        <p:spPr>
          <a:xfrm>
            <a:off x="6908529" y="3291044"/>
            <a:ext cx="857250" cy="114181"/>
          </a:xfrm>
          <a:prstGeom prst="rect">
            <a:avLst/>
          </a:prstGeom>
          <a:noFill/>
          <a:ln>
            <a:noFill/>
          </a:ln>
        </p:spPr>
        <p:txBody>
          <a:bodyPr anchorCtr="0" anchor="t" bIns="7700" lIns="15400" spcFirstLastPara="1" rIns="15400" wrap="square" tIns="7700">
            <a:spAutoFit/>
          </a:bodyPr>
          <a:lstStyle/>
          <a:p>
            <a:pPr indent="0" lvl="0" marL="0" marR="0" rtl="0" algn="ctr">
              <a:spcBef>
                <a:spcPts val="0"/>
              </a:spcBef>
              <a:spcAft>
                <a:spcPts val="0"/>
              </a:spcAft>
              <a:buNone/>
            </a:pPr>
            <a:r>
              <a:rPr b="1" i="0" lang="en-US" sz="641" u="none" cap="none" strike="noStrike">
                <a:solidFill>
                  <a:schemeClr val="lt2"/>
                </a:solidFill>
                <a:latin typeface="Arial"/>
                <a:ea typeface="Arial"/>
                <a:cs typeface="Arial"/>
                <a:sym typeface="Arial"/>
              </a:rPr>
              <a:t>OBJECT DESIGN</a:t>
            </a:r>
            <a:endParaRPr/>
          </a:p>
        </p:txBody>
      </p:sp>
      <p:sp>
        <p:nvSpPr>
          <p:cNvPr id="98" name="Google Shape;98;p1"/>
          <p:cNvSpPr txBox="1"/>
          <p:nvPr/>
        </p:nvSpPr>
        <p:spPr>
          <a:xfrm>
            <a:off x="10003847" y="2910452"/>
            <a:ext cx="857250" cy="114181"/>
          </a:xfrm>
          <a:prstGeom prst="rect">
            <a:avLst/>
          </a:prstGeom>
          <a:noFill/>
          <a:ln>
            <a:noFill/>
          </a:ln>
        </p:spPr>
        <p:txBody>
          <a:bodyPr anchorCtr="0" anchor="t" bIns="7700" lIns="15400" spcFirstLastPara="1" rIns="15400" wrap="square" tIns="7700">
            <a:spAutoFit/>
          </a:bodyPr>
          <a:lstStyle/>
          <a:p>
            <a:pPr indent="0" lvl="0" marL="0" marR="0" rtl="0" algn="ctr">
              <a:spcBef>
                <a:spcPts val="0"/>
              </a:spcBef>
              <a:spcAft>
                <a:spcPts val="0"/>
              </a:spcAft>
              <a:buNone/>
            </a:pPr>
            <a:r>
              <a:rPr b="1" i="0" lang="en-US" sz="641" u="none" cap="none" strike="noStrike">
                <a:solidFill>
                  <a:schemeClr val="lt2"/>
                </a:solidFill>
                <a:latin typeface="Arial"/>
                <a:ea typeface="Arial"/>
                <a:cs typeface="Arial"/>
                <a:sym typeface="Arial"/>
              </a:rPr>
              <a:t>IMPLEMENTATION</a:t>
            </a:r>
            <a:endParaRPr/>
          </a:p>
        </p:txBody>
      </p:sp>
      <p:sp>
        <p:nvSpPr>
          <p:cNvPr id="99" name="Google Shape;99;p1"/>
          <p:cNvSpPr txBox="1"/>
          <p:nvPr/>
        </p:nvSpPr>
        <p:spPr>
          <a:xfrm>
            <a:off x="3222470" y="4645547"/>
            <a:ext cx="857250" cy="114181"/>
          </a:xfrm>
          <a:prstGeom prst="rect">
            <a:avLst/>
          </a:prstGeom>
          <a:noFill/>
          <a:ln>
            <a:noFill/>
          </a:ln>
        </p:spPr>
        <p:txBody>
          <a:bodyPr anchorCtr="0" anchor="t" bIns="7700" lIns="15400" spcFirstLastPara="1" rIns="15400" wrap="square" tIns="7700">
            <a:spAutoFit/>
          </a:bodyPr>
          <a:lstStyle/>
          <a:p>
            <a:pPr indent="0" lvl="0" marL="0" marR="0" rtl="0" algn="ctr">
              <a:spcBef>
                <a:spcPts val="0"/>
              </a:spcBef>
              <a:spcAft>
                <a:spcPts val="0"/>
              </a:spcAft>
              <a:buNone/>
            </a:pPr>
            <a:r>
              <a:rPr b="1" i="0" lang="en-US" sz="641" u="none" cap="none" strike="noStrike">
                <a:solidFill>
                  <a:schemeClr val="lt2"/>
                </a:solidFill>
                <a:latin typeface="Arial"/>
                <a:ea typeface="Arial"/>
                <a:cs typeface="Arial"/>
                <a:sym typeface="Arial"/>
              </a:rPr>
              <a:t>VERIFICATION</a:t>
            </a:r>
            <a:endParaRPr/>
          </a:p>
        </p:txBody>
      </p:sp>
      <p:sp>
        <p:nvSpPr>
          <p:cNvPr id="100" name="Google Shape;100;p1"/>
          <p:cNvSpPr txBox="1"/>
          <p:nvPr/>
        </p:nvSpPr>
        <p:spPr>
          <a:xfrm>
            <a:off x="10003844" y="5270387"/>
            <a:ext cx="857400" cy="114300"/>
          </a:xfrm>
          <a:prstGeom prst="rect">
            <a:avLst/>
          </a:prstGeom>
          <a:noFill/>
          <a:ln>
            <a:noFill/>
          </a:ln>
        </p:spPr>
        <p:txBody>
          <a:bodyPr anchorCtr="0" anchor="t" bIns="7700" lIns="15400" spcFirstLastPara="1" rIns="15400" wrap="square" tIns="7700">
            <a:spAutoFit/>
          </a:bodyPr>
          <a:lstStyle/>
          <a:p>
            <a:pPr indent="0" lvl="0" marL="0" marR="0" rtl="0" algn="ctr">
              <a:spcBef>
                <a:spcPts val="0"/>
              </a:spcBef>
              <a:spcAft>
                <a:spcPts val="0"/>
              </a:spcAft>
              <a:buNone/>
            </a:pPr>
            <a:r>
              <a:rPr b="1" i="0" lang="en-US" sz="641" u="none" cap="none" strike="noStrike">
                <a:solidFill>
                  <a:schemeClr val="lt2"/>
                </a:solidFill>
                <a:latin typeface="Arial"/>
                <a:ea typeface="Arial"/>
                <a:cs typeface="Arial"/>
                <a:sym typeface="Arial"/>
              </a:rPr>
              <a:t>SUMMARY</a:t>
            </a:r>
            <a:endParaRPr/>
          </a:p>
        </p:txBody>
      </p:sp>
      <p:sp>
        <p:nvSpPr>
          <p:cNvPr id="101" name="Google Shape;101;p1"/>
          <p:cNvSpPr txBox="1"/>
          <p:nvPr/>
        </p:nvSpPr>
        <p:spPr>
          <a:xfrm>
            <a:off x="2944091" y="620659"/>
            <a:ext cx="7334400" cy="672900"/>
          </a:xfrm>
          <a:prstGeom prst="rect">
            <a:avLst/>
          </a:prstGeom>
          <a:noFill/>
          <a:ln>
            <a:noFill/>
          </a:ln>
        </p:spPr>
        <p:txBody>
          <a:bodyPr anchorCtr="0" anchor="t" bIns="7700" lIns="15400" spcFirstLastPara="1" rIns="15400" wrap="square" tIns="7700">
            <a:spAutoFit/>
          </a:bodyPr>
          <a:lstStyle/>
          <a:p>
            <a:pPr indent="0" lvl="0" marL="0" marR="0" rtl="0" algn="l">
              <a:spcBef>
                <a:spcPts val="0"/>
              </a:spcBef>
              <a:spcAft>
                <a:spcPts val="0"/>
              </a:spcAft>
              <a:buClr>
                <a:srgbClr val="00FFFF"/>
              </a:buClr>
              <a:buSzPts val="2083"/>
              <a:buFont typeface="Arial"/>
              <a:buNone/>
            </a:pPr>
            <a:r>
              <a:rPr b="1" i="0" lang="en-US" sz="2083" u="none" cap="none" strike="noStrike">
                <a:solidFill>
                  <a:srgbClr val="00FFFF"/>
                </a:solidFill>
                <a:latin typeface="Arial"/>
                <a:ea typeface="Arial"/>
                <a:cs typeface="Arial"/>
                <a:sym typeface="Arial"/>
              </a:rPr>
              <a:t>jTLEX 3.0: Visualization for the TLEX Algorithm</a:t>
            </a:r>
            <a:endParaRPr/>
          </a:p>
          <a:p>
            <a:pPr indent="0" lvl="0" marL="0" marR="0" rtl="0" algn="l">
              <a:spcBef>
                <a:spcPts val="0"/>
              </a:spcBef>
              <a:spcAft>
                <a:spcPts val="0"/>
              </a:spcAft>
              <a:buClr>
                <a:schemeClr val="lt1"/>
              </a:buClr>
              <a:buSzPts val="729"/>
              <a:buFont typeface="Arial"/>
              <a:buNone/>
            </a:pPr>
            <a:r>
              <a:rPr b="1" i="0" lang="en-US" sz="729" u="none" cap="none" strike="noStrike">
                <a:solidFill>
                  <a:schemeClr val="lt1"/>
                </a:solidFill>
                <a:latin typeface="Arial"/>
                <a:ea typeface="Arial"/>
                <a:cs typeface="Arial"/>
                <a:sym typeface="Arial"/>
              </a:rPr>
              <a:t>Student: Ronald Pena</a:t>
            </a:r>
            <a:endParaRPr b="0" i="0" sz="729" u="none" cap="none" strike="noStrike">
              <a:solidFill>
                <a:schemeClr val="lt1"/>
              </a:solidFill>
              <a:latin typeface="Arial"/>
              <a:ea typeface="Arial"/>
              <a:cs typeface="Arial"/>
              <a:sym typeface="Arial"/>
            </a:endParaRPr>
          </a:p>
          <a:p>
            <a:pPr indent="0" lvl="0" marL="0" marR="0" rtl="0" algn="l">
              <a:spcBef>
                <a:spcPts val="0"/>
              </a:spcBef>
              <a:spcAft>
                <a:spcPts val="0"/>
              </a:spcAft>
              <a:buClr>
                <a:schemeClr val="lt1"/>
              </a:buClr>
              <a:buSzPts val="729"/>
              <a:buFont typeface="Arial"/>
              <a:buNone/>
            </a:pPr>
            <a:r>
              <a:rPr b="1" i="0" lang="en-US" sz="729" u="none" cap="none" strike="noStrike">
                <a:solidFill>
                  <a:schemeClr val="lt1"/>
                </a:solidFill>
                <a:latin typeface="Arial"/>
                <a:ea typeface="Arial"/>
                <a:cs typeface="Arial"/>
                <a:sym typeface="Arial"/>
              </a:rPr>
              <a:t>Mentor:</a:t>
            </a:r>
            <a:r>
              <a:rPr b="1" i="1" lang="en-US" sz="729" u="none" cap="none" strike="noStrike">
                <a:solidFill>
                  <a:schemeClr val="lt1"/>
                </a:solidFill>
                <a:latin typeface="Arial"/>
                <a:ea typeface="Arial"/>
                <a:cs typeface="Arial"/>
                <a:sym typeface="Arial"/>
              </a:rPr>
              <a:t> Mark Finlayson, Mustafa Ocal, Florida International University</a:t>
            </a:r>
            <a:endParaRPr/>
          </a:p>
          <a:p>
            <a:pPr indent="0" lvl="0" marL="0" marR="0" rtl="0" algn="l">
              <a:spcBef>
                <a:spcPts val="0"/>
              </a:spcBef>
              <a:spcAft>
                <a:spcPts val="0"/>
              </a:spcAft>
              <a:buClr>
                <a:schemeClr val="lt1"/>
              </a:buClr>
              <a:buSzPts val="729"/>
              <a:buFont typeface="Arial"/>
              <a:buNone/>
            </a:pPr>
            <a:r>
              <a:rPr b="1" i="0" lang="en-US" sz="729" u="none" cap="none" strike="noStrike">
                <a:solidFill>
                  <a:schemeClr val="lt1"/>
                </a:solidFill>
                <a:latin typeface="Arial"/>
                <a:ea typeface="Arial"/>
                <a:cs typeface="Arial"/>
                <a:sym typeface="Arial"/>
              </a:rPr>
              <a:t>Instructor/Faculty:</a:t>
            </a:r>
            <a:r>
              <a:rPr b="1" i="1" lang="en-US" sz="729" u="none" cap="none" strike="noStrike">
                <a:solidFill>
                  <a:schemeClr val="lt1"/>
                </a:solidFill>
                <a:latin typeface="Arial"/>
                <a:ea typeface="Arial"/>
                <a:cs typeface="Arial"/>
                <a:sym typeface="Arial"/>
              </a:rPr>
              <a:t> Dr. Masoud Sadjadi</a:t>
            </a:r>
            <a:r>
              <a:rPr b="0" i="0" lang="en-US" sz="729" u="none" cap="none" strike="noStrike">
                <a:solidFill>
                  <a:schemeClr val="lt1"/>
                </a:solidFill>
                <a:latin typeface="Arial"/>
                <a:ea typeface="Arial"/>
                <a:cs typeface="Arial"/>
                <a:sym typeface="Arial"/>
              </a:rPr>
              <a:t>,</a:t>
            </a:r>
            <a:r>
              <a:rPr b="0" i="1" lang="en-US" sz="729" u="none" cap="none" strike="noStrike">
                <a:solidFill>
                  <a:schemeClr val="lt1"/>
                </a:solidFill>
                <a:latin typeface="Arial"/>
                <a:ea typeface="Arial"/>
                <a:cs typeface="Arial"/>
                <a:sym typeface="Arial"/>
              </a:rPr>
              <a:t> </a:t>
            </a:r>
            <a:r>
              <a:rPr b="0" i="0" lang="en-US" sz="729" u="none" cap="none" strike="noStrike">
                <a:solidFill>
                  <a:schemeClr val="lt1"/>
                </a:solidFill>
                <a:latin typeface="Arial"/>
                <a:ea typeface="Arial"/>
                <a:cs typeface="Arial"/>
                <a:sym typeface="Arial"/>
              </a:rPr>
              <a:t>Florida International University</a:t>
            </a:r>
            <a:endParaRPr/>
          </a:p>
        </p:txBody>
      </p:sp>
      <p:sp>
        <p:nvSpPr>
          <p:cNvPr id="102" name="Google Shape;102;p1"/>
          <p:cNvSpPr txBox="1"/>
          <p:nvPr/>
        </p:nvSpPr>
        <p:spPr>
          <a:xfrm>
            <a:off x="1713235" y="6559874"/>
            <a:ext cx="4467582" cy="169453"/>
          </a:xfrm>
          <a:prstGeom prst="rect">
            <a:avLst/>
          </a:prstGeom>
          <a:noFill/>
          <a:ln>
            <a:noFill/>
          </a:ln>
        </p:spPr>
        <p:txBody>
          <a:bodyPr anchorCtr="0" anchor="t" bIns="7700" lIns="15400" spcFirstLastPara="1" rIns="15400" wrap="square" tIns="7700">
            <a:spAutoFit/>
          </a:bodyPr>
          <a:lstStyle/>
          <a:p>
            <a:pPr indent="0" lvl="0" marL="0" marR="0" rtl="0" algn="l">
              <a:spcBef>
                <a:spcPts val="0"/>
              </a:spcBef>
              <a:spcAft>
                <a:spcPts val="0"/>
              </a:spcAft>
              <a:buClr>
                <a:srgbClr val="3333CC"/>
              </a:buClr>
              <a:buSzPts val="500"/>
              <a:buFont typeface="Arial"/>
              <a:buNone/>
            </a:pPr>
            <a:r>
              <a:rPr b="0" i="0" lang="en-US" sz="500" u="none" cap="none" strike="noStrike">
                <a:solidFill>
                  <a:schemeClr val="lt1"/>
                </a:solidFill>
                <a:latin typeface="Arial"/>
                <a:ea typeface="Arial"/>
                <a:cs typeface="Arial"/>
                <a:sym typeface="Arial"/>
              </a:rPr>
              <a:t>The material presented in this poster is based upon the work supported by Mustafa Ocal and MITRE. We thank Dr. Mark Finlayson for his assistance and mentorship that we received throughout the senior design project..</a:t>
            </a:r>
            <a:endParaRPr/>
          </a:p>
        </p:txBody>
      </p:sp>
      <p:sp>
        <p:nvSpPr>
          <p:cNvPr id="103" name="Google Shape;103;p1"/>
          <p:cNvSpPr txBox="1"/>
          <p:nvPr/>
        </p:nvSpPr>
        <p:spPr>
          <a:xfrm>
            <a:off x="1703895" y="6414777"/>
            <a:ext cx="953799" cy="114181"/>
          </a:xfrm>
          <a:prstGeom prst="rect">
            <a:avLst/>
          </a:prstGeom>
          <a:noFill/>
          <a:ln>
            <a:noFill/>
          </a:ln>
        </p:spPr>
        <p:txBody>
          <a:bodyPr anchorCtr="0" anchor="t" bIns="7700" lIns="15400" spcFirstLastPara="1" rIns="15400" wrap="square" tIns="7700">
            <a:spAutoFit/>
          </a:bodyPr>
          <a:lstStyle/>
          <a:p>
            <a:pPr indent="0" lvl="0" marL="0" marR="0" rtl="0" algn="ctr">
              <a:spcBef>
                <a:spcPts val="0"/>
              </a:spcBef>
              <a:spcAft>
                <a:spcPts val="0"/>
              </a:spcAft>
              <a:buNone/>
            </a:pPr>
            <a:r>
              <a:rPr b="1" i="0" lang="en-US" sz="641" u="none" cap="none" strike="noStrike">
                <a:solidFill>
                  <a:srgbClr val="00FFFF"/>
                </a:solidFill>
                <a:latin typeface="Arial"/>
                <a:ea typeface="Arial"/>
                <a:cs typeface="Arial"/>
                <a:sym typeface="Arial"/>
              </a:rPr>
              <a:t>ACKNOWLEDGEMENT</a:t>
            </a:r>
            <a:endParaRPr/>
          </a:p>
        </p:txBody>
      </p:sp>
      <p:pic>
        <p:nvPicPr>
          <p:cNvPr id="104" name="Google Shape;104;p1"/>
          <p:cNvPicPr preferRelativeResize="0"/>
          <p:nvPr/>
        </p:nvPicPr>
        <p:blipFill rotWithShape="1">
          <a:blip r:embed="rId3">
            <a:alphaModFix/>
          </a:blip>
          <a:srcRect b="0" l="0" r="0" t="0"/>
          <a:stretch/>
        </p:blipFill>
        <p:spPr>
          <a:xfrm>
            <a:off x="271046" y="376902"/>
            <a:ext cx="1174478" cy="672732"/>
          </a:xfrm>
          <a:prstGeom prst="rect">
            <a:avLst/>
          </a:prstGeom>
          <a:noFill/>
          <a:ln>
            <a:noFill/>
          </a:ln>
        </p:spPr>
      </p:pic>
      <p:pic>
        <p:nvPicPr>
          <p:cNvPr descr="MITRE | LinkedIn" id="105" name="Google Shape;105;p1"/>
          <p:cNvPicPr preferRelativeResize="0"/>
          <p:nvPr/>
        </p:nvPicPr>
        <p:blipFill rotWithShape="1">
          <a:blip r:embed="rId4">
            <a:alphaModFix/>
          </a:blip>
          <a:srcRect b="0" l="0" r="0" t="0"/>
          <a:stretch/>
        </p:blipFill>
        <p:spPr>
          <a:xfrm>
            <a:off x="329231" y="2197737"/>
            <a:ext cx="1021184" cy="1021184"/>
          </a:xfrm>
          <a:prstGeom prst="rect">
            <a:avLst/>
          </a:prstGeom>
          <a:noFill/>
          <a:ln>
            <a:noFill/>
          </a:ln>
        </p:spPr>
      </p:pic>
      <p:sp>
        <p:nvSpPr>
          <p:cNvPr id="106" name="Google Shape;106;p1"/>
          <p:cNvSpPr txBox="1"/>
          <p:nvPr/>
        </p:nvSpPr>
        <p:spPr>
          <a:xfrm>
            <a:off x="2353265" y="1721576"/>
            <a:ext cx="2683823" cy="166199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600" u="none" cap="none" strike="noStrike">
                <a:solidFill>
                  <a:schemeClr val="lt1"/>
                </a:solidFill>
                <a:latin typeface="Arial"/>
                <a:ea typeface="Arial"/>
                <a:cs typeface="Arial"/>
                <a:sym typeface="Arial"/>
              </a:rPr>
              <a:t>Qualitative temporal graphs that are derived from annotations on text (TimeML annotations) explicitly reveal only the partial orderings of events and times. For many purposes, however, a total ordering (a timeline) is more useful.</a:t>
            </a:r>
            <a:endParaRPr b="0" sz="600">
              <a:solidFill>
                <a:schemeClr val="lt1"/>
              </a:solidFill>
              <a:latin typeface="Arial"/>
              <a:ea typeface="Arial"/>
              <a:cs typeface="Arial"/>
              <a:sym typeface="Arial"/>
            </a:endParaRPr>
          </a:p>
          <a:p>
            <a:pPr indent="0" lvl="0" marL="0" marR="0" rtl="0" algn="l">
              <a:spcBef>
                <a:spcPts val="0"/>
              </a:spcBef>
              <a:spcAft>
                <a:spcPts val="0"/>
              </a:spcAft>
              <a:buNone/>
            </a:pPr>
            <a:r>
              <a:rPr lang="en-US" sz="600">
                <a:solidFill>
                  <a:schemeClr val="lt1"/>
                </a:solidFill>
                <a:latin typeface="Arial"/>
                <a:ea typeface="Arial"/>
                <a:cs typeface="Arial"/>
                <a:sym typeface="Arial"/>
              </a:rPr>
              <a:t>Unfortunately, timelines are rarely explicit in text, and usually cannot be extracted directly</a:t>
            </a:r>
            <a:r>
              <a:rPr b="1" lang="en-US" sz="600">
                <a:solidFill>
                  <a:schemeClr val="lt1"/>
                </a:solidFill>
                <a:latin typeface="Arial"/>
                <a:ea typeface="Arial"/>
                <a:cs typeface="Arial"/>
                <a:sym typeface="Arial"/>
              </a:rPr>
              <a:t>. </a:t>
            </a:r>
            <a:r>
              <a:rPr lang="en-US" sz="600">
                <a:solidFill>
                  <a:schemeClr val="lt1"/>
                </a:solidFill>
                <a:latin typeface="Arial"/>
                <a:ea typeface="Arial"/>
                <a:cs typeface="Arial"/>
                <a:sym typeface="Arial"/>
              </a:rPr>
              <a:t>The TLEX algorithm specifies an exact, end-to-end solution, to the task of extracting multiple timelines from TimeML annotated texts. TLEX transforms TimeML annotations into a collection of main and subordinated timelines arranged into a trunk-and-branch style structure.</a:t>
            </a:r>
            <a:endParaRPr b="0" sz="600">
              <a:solidFill>
                <a:schemeClr val="lt1"/>
              </a:solidFill>
              <a:latin typeface="Arial"/>
              <a:ea typeface="Arial"/>
              <a:cs typeface="Arial"/>
              <a:sym typeface="Arial"/>
            </a:endParaRPr>
          </a:p>
          <a:p>
            <a:pPr indent="0" lvl="0" marL="0" marR="0" rtl="0" algn="l">
              <a:spcBef>
                <a:spcPts val="0"/>
              </a:spcBef>
              <a:spcAft>
                <a:spcPts val="0"/>
              </a:spcAft>
              <a:buNone/>
            </a:pPr>
            <a:r>
              <a:rPr b="1" lang="en-US" sz="600">
                <a:solidFill>
                  <a:schemeClr val="lt1"/>
                </a:solidFill>
                <a:latin typeface="Arial"/>
                <a:ea typeface="Arial"/>
                <a:cs typeface="Arial"/>
                <a:sym typeface="Arial"/>
              </a:rPr>
              <a:t>jTLEX</a:t>
            </a:r>
            <a:r>
              <a:rPr lang="en-US" sz="600">
                <a:solidFill>
                  <a:schemeClr val="lt1"/>
                </a:solidFill>
                <a:latin typeface="Arial"/>
                <a:ea typeface="Arial"/>
                <a:cs typeface="Arial"/>
                <a:sym typeface="Arial"/>
              </a:rPr>
              <a:t> offered the solution proposed by the TLEX algorithm into an easy-to-use Java library. With it, a Web application called </a:t>
            </a:r>
            <a:r>
              <a:rPr b="1" lang="en-US" sz="600">
                <a:solidFill>
                  <a:schemeClr val="lt1"/>
                </a:solidFill>
                <a:latin typeface="Arial"/>
                <a:ea typeface="Arial"/>
                <a:cs typeface="Arial"/>
                <a:sym typeface="Arial"/>
              </a:rPr>
              <a:t>TLEX: Timeline Extraction</a:t>
            </a:r>
            <a:r>
              <a:rPr lang="en-US" sz="600">
                <a:solidFill>
                  <a:schemeClr val="lt1"/>
                </a:solidFill>
                <a:latin typeface="Arial"/>
                <a:ea typeface="Arial"/>
                <a:cs typeface="Arial"/>
                <a:sym typeface="Arial"/>
              </a:rPr>
              <a:t>, was created where annotated text from TimeML files or the files themselves can be uploaded for.</a:t>
            </a:r>
            <a:endParaRPr b="0" sz="600">
              <a:solidFill>
                <a:schemeClr val="lt1"/>
              </a:solidFill>
              <a:latin typeface="Arial"/>
              <a:ea typeface="Arial"/>
              <a:cs typeface="Arial"/>
              <a:sym typeface="Arial"/>
            </a:endParaRPr>
          </a:p>
          <a:p>
            <a:pPr indent="0" lvl="0" marL="0" marR="0" rtl="0" algn="l">
              <a:spcBef>
                <a:spcPts val="0"/>
              </a:spcBef>
              <a:spcAft>
                <a:spcPts val="0"/>
              </a:spcAft>
              <a:buNone/>
            </a:pPr>
            <a:r>
              <a:rPr b="1" lang="en-US" sz="600">
                <a:solidFill>
                  <a:schemeClr val="lt1"/>
                </a:solidFill>
                <a:latin typeface="Arial"/>
                <a:ea typeface="Arial"/>
                <a:cs typeface="Arial"/>
                <a:sym typeface="Arial"/>
              </a:rPr>
              <a:t>TLEX, </a:t>
            </a:r>
            <a:r>
              <a:rPr lang="en-US" sz="600">
                <a:solidFill>
                  <a:schemeClr val="lt1"/>
                </a:solidFill>
                <a:latin typeface="Arial"/>
                <a:ea typeface="Arial"/>
                <a:cs typeface="Arial"/>
                <a:sym typeface="Arial"/>
              </a:rPr>
              <a:t>with its two components:</a:t>
            </a:r>
            <a:r>
              <a:rPr b="1" lang="en-US" sz="600">
                <a:solidFill>
                  <a:schemeClr val="lt1"/>
                </a:solidFill>
                <a:latin typeface="Arial"/>
                <a:ea typeface="Arial"/>
                <a:cs typeface="Arial"/>
                <a:sym typeface="Arial"/>
              </a:rPr>
              <a:t> </a:t>
            </a:r>
            <a:r>
              <a:rPr lang="en-US" sz="600">
                <a:solidFill>
                  <a:schemeClr val="lt1"/>
                </a:solidFill>
                <a:latin typeface="Arial"/>
                <a:ea typeface="Arial"/>
                <a:cs typeface="Arial"/>
                <a:sym typeface="Arial"/>
              </a:rPr>
              <a:t>TLEX-Backend and TLEX-Frontend, solves the visualization problem in order to aid researchers in their timeline analysis.  </a:t>
            </a:r>
            <a:endParaRPr/>
          </a:p>
        </p:txBody>
      </p:sp>
      <p:pic>
        <p:nvPicPr>
          <p:cNvPr id="107" name="Google Shape;107;p1"/>
          <p:cNvPicPr preferRelativeResize="0"/>
          <p:nvPr/>
        </p:nvPicPr>
        <p:blipFill rotWithShape="1">
          <a:blip r:embed="rId5">
            <a:alphaModFix/>
          </a:blip>
          <a:srcRect b="0" l="0" r="0" t="0"/>
          <a:stretch/>
        </p:blipFill>
        <p:spPr>
          <a:xfrm>
            <a:off x="2449320" y="3641815"/>
            <a:ext cx="2403551" cy="830289"/>
          </a:xfrm>
          <a:prstGeom prst="rect">
            <a:avLst/>
          </a:prstGeom>
          <a:noFill/>
          <a:ln>
            <a:noFill/>
          </a:ln>
        </p:spPr>
      </p:pic>
      <p:graphicFrame>
        <p:nvGraphicFramePr>
          <p:cNvPr id="108" name="Google Shape;108;p1"/>
          <p:cNvGraphicFramePr/>
          <p:nvPr/>
        </p:nvGraphicFramePr>
        <p:xfrm>
          <a:off x="1805049" y="4870057"/>
          <a:ext cx="3000000" cy="3000000"/>
        </p:xfrm>
        <a:graphic>
          <a:graphicData uri="http://schemas.openxmlformats.org/drawingml/2006/table">
            <a:tbl>
              <a:tblPr>
                <a:noFill/>
                <a:tableStyleId>{8FEB062B-5BB1-4F63-BA0A-188252C51E18}</a:tableStyleId>
              </a:tblPr>
              <a:tblGrid>
                <a:gridCol w="670825"/>
                <a:gridCol w="549850"/>
                <a:gridCol w="549850"/>
                <a:gridCol w="549850"/>
                <a:gridCol w="549850"/>
                <a:gridCol w="549850"/>
              </a:tblGrid>
              <a:tr h="323175">
                <a:tc>
                  <a:txBody>
                    <a:bodyPr/>
                    <a:lstStyle/>
                    <a:p>
                      <a:pPr indent="0" lvl="0" marL="0" marR="0" rtl="0" algn="ctr">
                        <a:spcBef>
                          <a:spcPts val="0"/>
                        </a:spcBef>
                        <a:spcAft>
                          <a:spcPts val="0"/>
                        </a:spcAft>
                        <a:buNone/>
                      </a:pPr>
                      <a:r>
                        <a:rPr b="1" i="0" lang="en-US" sz="600" u="none" cap="none" strike="noStrike">
                          <a:solidFill>
                            <a:srgbClr val="FFFFFF"/>
                          </a:solidFill>
                          <a:latin typeface="Arial"/>
                          <a:ea typeface="Arial"/>
                          <a:cs typeface="Arial"/>
                          <a:sym typeface="Arial"/>
                        </a:rPr>
                        <a:t>Test File</a:t>
                      </a:r>
                      <a:endParaRPr sz="600" u="none" cap="none" strike="noStrike"/>
                    </a:p>
                  </a:txBody>
                  <a:tcPr marT="14150" marB="14150" marR="21225" marL="21225" anchor="b">
                    <a:lnL cap="flat" cmpd="sng" w="9525">
                      <a:solidFill>
                        <a:srgbClr val="000000"/>
                      </a:solidFill>
                      <a:prstDash val="solid"/>
                      <a:round/>
                      <a:headEnd len="sm" w="sm" type="none"/>
                      <a:tailEnd len="sm" w="sm" type="none"/>
                    </a:lnL>
                    <a:lnR cap="flat" cmpd="sng" w="9525">
                      <a:solidFill>
                        <a:srgbClr val="C9DAF8"/>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134896"/>
                    </a:solidFill>
                  </a:tcPr>
                </a:tc>
                <a:tc>
                  <a:txBody>
                    <a:bodyPr/>
                    <a:lstStyle/>
                    <a:p>
                      <a:pPr indent="0" lvl="0" marL="0" marR="0" rtl="0" algn="ctr">
                        <a:spcBef>
                          <a:spcPts val="0"/>
                        </a:spcBef>
                        <a:spcAft>
                          <a:spcPts val="0"/>
                        </a:spcAft>
                        <a:buNone/>
                      </a:pPr>
                      <a:r>
                        <a:rPr b="1" i="0" lang="en-US" sz="600" u="none" cap="none" strike="noStrike">
                          <a:solidFill>
                            <a:srgbClr val="FFFFFF"/>
                          </a:solidFill>
                          <a:latin typeface="Arial"/>
                          <a:ea typeface="Arial"/>
                          <a:cs typeface="Arial"/>
                          <a:sym typeface="Arial"/>
                        </a:rPr>
                        <a:t>Purpose</a:t>
                      </a:r>
                      <a:endParaRPr sz="600" u="none" cap="none" strike="noStrike"/>
                    </a:p>
                  </a:txBody>
                  <a:tcPr marT="14150" marB="14150" marR="21225" marL="21225" anchor="b">
                    <a:lnL cap="flat" cmpd="sng" w="9525">
                      <a:solidFill>
                        <a:srgbClr val="C9DAF8"/>
                      </a:solidFill>
                      <a:prstDash val="solid"/>
                      <a:round/>
                      <a:headEnd len="sm" w="sm" type="none"/>
                      <a:tailEnd len="sm" w="sm" type="none"/>
                    </a:lnL>
                    <a:lnR cap="flat" cmpd="sng" w="9525">
                      <a:solidFill>
                        <a:srgbClr val="C9DAF8"/>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134896"/>
                    </a:solidFill>
                  </a:tcPr>
                </a:tc>
                <a:tc>
                  <a:txBody>
                    <a:bodyPr/>
                    <a:lstStyle/>
                    <a:p>
                      <a:pPr indent="0" lvl="0" marL="0" marR="0" rtl="0" algn="ctr">
                        <a:spcBef>
                          <a:spcPts val="0"/>
                        </a:spcBef>
                        <a:spcAft>
                          <a:spcPts val="0"/>
                        </a:spcAft>
                        <a:buNone/>
                      </a:pPr>
                      <a:r>
                        <a:rPr b="1" i="0" lang="en-US" sz="600" u="none" cap="none" strike="noStrike">
                          <a:solidFill>
                            <a:srgbClr val="FFFFFF"/>
                          </a:solidFill>
                          <a:latin typeface="Arial"/>
                          <a:ea typeface="Arial"/>
                          <a:cs typeface="Arial"/>
                          <a:sym typeface="Arial"/>
                        </a:rPr>
                        <a:t>Method</a:t>
                      </a:r>
                      <a:endParaRPr sz="600" u="none" cap="none" strike="noStrike"/>
                    </a:p>
                  </a:txBody>
                  <a:tcPr marT="14150" marB="14150" marR="21225" marL="21225" anchor="b">
                    <a:lnL cap="flat" cmpd="sng" w="9525">
                      <a:solidFill>
                        <a:srgbClr val="C9DAF8"/>
                      </a:solidFill>
                      <a:prstDash val="solid"/>
                      <a:round/>
                      <a:headEnd len="sm" w="sm" type="none"/>
                      <a:tailEnd len="sm" w="sm" type="none"/>
                    </a:lnL>
                    <a:lnR cap="flat" cmpd="sng" w="9525">
                      <a:solidFill>
                        <a:srgbClr val="C9DAF8"/>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134896"/>
                    </a:solidFill>
                  </a:tcPr>
                </a:tc>
                <a:tc>
                  <a:txBody>
                    <a:bodyPr/>
                    <a:lstStyle/>
                    <a:p>
                      <a:pPr indent="0" lvl="0" marL="0" marR="0" rtl="0" algn="ctr">
                        <a:spcBef>
                          <a:spcPts val="0"/>
                        </a:spcBef>
                        <a:spcAft>
                          <a:spcPts val="0"/>
                        </a:spcAft>
                        <a:buNone/>
                      </a:pPr>
                      <a:r>
                        <a:rPr b="1" i="0" lang="en-US" sz="600" u="none" cap="none" strike="noStrike">
                          <a:solidFill>
                            <a:srgbClr val="FFFFFF"/>
                          </a:solidFill>
                          <a:latin typeface="Arial"/>
                          <a:ea typeface="Arial"/>
                          <a:cs typeface="Arial"/>
                          <a:sym typeface="Arial"/>
                        </a:rPr>
                        <a:t>Preconditions</a:t>
                      </a:r>
                      <a:endParaRPr sz="600" u="none" cap="none" strike="noStrike"/>
                    </a:p>
                    <a:p>
                      <a:pPr indent="0" lvl="0" marL="0" marR="0" rtl="0" algn="ctr">
                        <a:spcBef>
                          <a:spcPts val="0"/>
                        </a:spcBef>
                        <a:spcAft>
                          <a:spcPts val="0"/>
                        </a:spcAft>
                        <a:buNone/>
                      </a:pPr>
                      <a:r>
                        <a:rPr b="1" i="0" lang="en-US" sz="600" u="none" cap="none" strike="noStrike">
                          <a:solidFill>
                            <a:srgbClr val="FFFFFF"/>
                          </a:solidFill>
                          <a:latin typeface="Arial"/>
                          <a:ea typeface="Arial"/>
                          <a:cs typeface="Arial"/>
                          <a:sym typeface="Arial"/>
                        </a:rPr>
                        <a:t>(Input)</a:t>
                      </a:r>
                      <a:endParaRPr sz="600" u="none" cap="none" strike="noStrike"/>
                    </a:p>
                  </a:txBody>
                  <a:tcPr marT="14150" marB="14150" marR="21225" marL="21225" anchor="b">
                    <a:lnL cap="flat" cmpd="sng" w="9525">
                      <a:solidFill>
                        <a:srgbClr val="C9DAF8"/>
                      </a:solidFill>
                      <a:prstDash val="solid"/>
                      <a:round/>
                      <a:headEnd len="sm" w="sm" type="none"/>
                      <a:tailEnd len="sm" w="sm" type="none"/>
                    </a:lnL>
                    <a:lnR cap="flat" cmpd="sng" w="9525">
                      <a:solidFill>
                        <a:srgbClr val="C9DAF8"/>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134896"/>
                    </a:solidFill>
                  </a:tcPr>
                </a:tc>
                <a:tc>
                  <a:txBody>
                    <a:bodyPr/>
                    <a:lstStyle/>
                    <a:p>
                      <a:pPr indent="0" lvl="0" marL="0" marR="0" rtl="0" algn="ctr">
                        <a:spcBef>
                          <a:spcPts val="0"/>
                        </a:spcBef>
                        <a:spcAft>
                          <a:spcPts val="0"/>
                        </a:spcAft>
                        <a:buNone/>
                      </a:pPr>
                      <a:r>
                        <a:rPr b="1" i="0" lang="en-US" sz="600" u="none" cap="none" strike="noStrike">
                          <a:solidFill>
                            <a:srgbClr val="FFFFFF"/>
                          </a:solidFill>
                          <a:latin typeface="Arial"/>
                          <a:ea typeface="Arial"/>
                          <a:cs typeface="Arial"/>
                          <a:sym typeface="Arial"/>
                        </a:rPr>
                        <a:t>Expectation</a:t>
                      </a:r>
                      <a:endParaRPr sz="600" u="none" cap="none" strike="noStrike"/>
                    </a:p>
                  </a:txBody>
                  <a:tcPr marT="14150" marB="14150" marR="21225" marL="21225" anchor="b">
                    <a:lnL cap="flat" cmpd="sng" w="9525">
                      <a:solidFill>
                        <a:srgbClr val="C9DAF8"/>
                      </a:solidFill>
                      <a:prstDash val="solid"/>
                      <a:round/>
                      <a:headEnd len="sm" w="sm" type="none"/>
                      <a:tailEnd len="sm" w="sm" type="none"/>
                    </a:lnL>
                    <a:lnR cap="flat" cmpd="sng" w="9525">
                      <a:solidFill>
                        <a:srgbClr val="C9DAF8"/>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134896"/>
                    </a:solidFill>
                  </a:tcPr>
                </a:tc>
                <a:tc>
                  <a:txBody>
                    <a:bodyPr/>
                    <a:lstStyle/>
                    <a:p>
                      <a:pPr indent="0" lvl="0" marL="0" marR="0" rtl="0" algn="ctr">
                        <a:spcBef>
                          <a:spcPts val="0"/>
                        </a:spcBef>
                        <a:spcAft>
                          <a:spcPts val="0"/>
                        </a:spcAft>
                        <a:buNone/>
                      </a:pPr>
                      <a:r>
                        <a:rPr b="1" i="0" lang="en-US" sz="600" u="none" cap="none" strike="noStrike">
                          <a:solidFill>
                            <a:srgbClr val="FFFFFF"/>
                          </a:solidFill>
                          <a:latin typeface="Arial"/>
                          <a:ea typeface="Arial"/>
                          <a:cs typeface="Arial"/>
                          <a:sym typeface="Arial"/>
                        </a:rPr>
                        <a:t>Result</a:t>
                      </a:r>
                      <a:endParaRPr sz="600" u="none" cap="none" strike="noStrike"/>
                    </a:p>
                  </a:txBody>
                  <a:tcPr marT="14150" marB="14150" marR="21225" marL="21225" anchor="b">
                    <a:lnL cap="flat" cmpd="sng" w="9525">
                      <a:solidFill>
                        <a:srgbClr val="C9DAF8"/>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134896"/>
                    </a:solidFill>
                  </a:tcPr>
                </a:tc>
              </a:tr>
              <a:tr h="251575">
                <a:tc>
                  <a:txBody>
                    <a:bodyPr/>
                    <a:lstStyle/>
                    <a:p>
                      <a:pPr indent="0" lvl="0" marL="0" marR="0" rtl="0" algn="ctr">
                        <a:spcBef>
                          <a:spcPts val="0"/>
                        </a:spcBef>
                        <a:spcAft>
                          <a:spcPts val="0"/>
                        </a:spcAft>
                        <a:buNone/>
                      </a:pPr>
                      <a:r>
                        <a:rPr b="0" i="0" lang="en-US" sz="400" u="none" cap="none" strike="noStrike">
                          <a:solidFill>
                            <a:srgbClr val="000000"/>
                          </a:solidFill>
                          <a:latin typeface="Arial"/>
                          <a:ea typeface="Arial"/>
                          <a:cs typeface="Arial"/>
                          <a:sym typeface="Arial"/>
                        </a:rPr>
                        <a:t>(1) </a:t>
                      </a:r>
                      <a:endParaRPr sz="400" u="none" cap="none" strike="noStrike"/>
                    </a:p>
                    <a:p>
                      <a:pPr indent="0" lvl="0" marL="0" marR="0" rtl="0" algn="ctr">
                        <a:spcBef>
                          <a:spcPts val="0"/>
                        </a:spcBef>
                        <a:spcAft>
                          <a:spcPts val="0"/>
                        </a:spcAft>
                        <a:buNone/>
                      </a:pPr>
                      <a:r>
                        <a:rPr b="0" i="0" lang="en-US" sz="400" u="none" cap="none" strike="noStrike">
                          <a:solidFill>
                            <a:srgbClr val="000000"/>
                          </a:solidFill>
                          <a:latin typeface="Arial"/>
                          <a:ea typeface="Arial"/>
                          <a:cs typeface="Arial"/>
                          <a:sym typeface="Arial"/>
                        </a:rPr>
                        <a:t>wsj_0006.tml</a:t>
                      </a:r>
                      <a:endParaRPr sz="400" u="none" cap="none" strike="noStrike"/>
                    </a:p>
                  </a:txBody>
                  <a:tcPr marT="14150" marB="14150" marR="21225" marL="21225" anchor="ctr">
                    <a:lnL cap="flat" cmpd="sng" w="9525">
                      <a:solidFill>
                        <a:srgbClr val="000000"/>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spcBef>
                          <a:spcPts val="0"/>
                        </a:spcBef>
                        <a:spcAft>
                          <a:spcPts val="0"/>
                        </a:spcAft>
                        <a:buNone/>
                      </a:pPr>
                      <a:r>
                        <a:rPr b="0" i="0" lang="en-US" sz="400" u="none" cap="none" strike="noStrike">
                          <a:solidFill>
                            <a:srgbClr val="000000"/>
                          </a:solidFill>
                          <a:latin typeface="Arial"/>
                          <a:ea typeface="Arial"/>
                          <a:cs typeface="Arial"/>
                          <a:sym typeface="Arial"/>
                        </a:rPr>
                        <a:t>Show correct functioning for file upload</a:t>
                      </a:r>
                      <a:endParaRPr sz="400" u="none" cap="none" strike="noStrike"/>
                    </a:p>
                  </a:txBody>
                  <a:tcPr marT="14150" marB="14150" marR="21225" marL="21225" anchor="ctr">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spcBef>
                          <a:spcPts val="0"/>
                        </a:spcBef>
                        <a:spcAft>
                          <a:spcPts val="0"/>
                        </a:spcAft>
                        <a:buNone/>
                      </a:pPr>
                      <a:r>
                        <a:rPr b="0" i="0" lang="en-US" sz="400" u="none" cap="none" strike="noStrike">
                          <a:solidFill>
                            <a:srgbClr val="000000"/>
                          </a:solidFill>
                          <a:latin typeface="Arial"/>
                          <a:ea typeface="Arial"/>
                          <a:cs typeface="Arial"/>
                          <a:sym typeface="Arial"/>
                        </a:rPr>
                        <a:t>Manually upload TimeML file using GUI form</a:t>
                      </a:r>
                      <a:endParaRPr sz="400" u="none" cap="none" strike="noStrike"/>
                    </a:p>
                  </a:txBody>
                  <a:tcPr marT="14150" marB="14150" marR="21225" marL="21225" anchor="ctr">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spcBef>
                          <a:spcPts val="0"/>
                        </a:spcBef>
                        <a:spcAft>
                          <a:spcPts val="0"/>
                        </a:spcAft>
                        <a:buNone/>
                      </a:pPr>
                      <a:r>
                        <a:rPr b="0" i="0" lang="en-US" sz="400" u="none" cap="none" strike="noStrike">
                          <a:solidFill>
                            <a:srgbClr val="000000"/>
                          </a:solidFill>
                          <a:latin typeface="Arial"/>
                          <a:ea typeface="Arial"/>
                          <a:cs typeface="Arial"/>
                          <a:sym typeface="Arial"/>
                        </a:rPr>
                        <a:t>Valid TimeML File</a:t>
                      </a:r>
                      <a:endParaRPr sz="400" u="none" cap="none" strike="noStrike"/>
                    </a:p>
                  </a:txBody>
                  <a:tcPr marT="14150" marB="14150" marR="21225" marL="21225" anchor="ctr">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spcBef>
                          <a:spcPts val="0"/>
                        </a:spcBef>
                        <a:spcAft>
                          <a:spcPts val="0"/>
                        </a:spcAft>
                        <a:buNone/>
                      </a:pPr>
                      <a:r>
                        <a:rPr b="0" i="0" lang="en-US" sz="400" u="none" cap="none" strike="noStrike">
                          <a:solidFill>
                            <a:srgbClr val="000000"/>
                          </a:solidFill>
                          <a:latin typeface="Arial"/>
                          <a:ea typeface="Arial"/>
                          <a:cs typeface="Arial"/>
                          <a:sym typeface="Arial"/>
                        </a:rPr>
                        <a:t>Correct Result Displayed</a:t>
                      </a:r>
                      <a:endParaRPr sz="400" u="none" cap="none" strike="noStrike"/>
                    </a:p>
                  </a:txBody>
                  <a:tcPr marT="14150" marB="14150" marR="21225" marL="21225" anchor="ctr">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spcBef>
                          <a:spcPts val="0"/>
                        </a:spcBef>
                        <a:spcAft>
                          <a:spcPts val="0"/>
                        </a:spcAft>
                        <a:buNone/>
                      </a:pPr>
                      <a:r>
                        <a:rPr b="0" i="0" lang="en-US" sz="400" u="none" cap="none" strike="noStrike">
                          <a:solidFill>
                            <a:srgbClr val="000000"/>
                          </a:solidFill>
                          <a:latin typeface="Arial"/>
                          <a:ea typeface="Arial"/>
                          <a:cs typeface="Arial"/>
                          <a:sym typeface="Arial"/>
                        </a:rPr>
                        <a:t>TimeML Graph displayed</a:t>
                      </a:r>
                      <a:endParaRPr sz="400" u="none" cap="none" strike="noStrike"/>
                    </a:p>
                  </a:txBody>
                  <a:tcPr marT="14150" marB="14150" marR="21225" marL="21225" anchor="ctr">
                    <a:lnL cap="flat" cmpd="sng" w="9525">
                      <a:solidFill>
                        <a:srgbClr val="B7B7B7"/>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r>
              <a:tr h="351400">
                <a:tc>
                  <a:txBody>
                    <a:bodyPr/>
                    <a:lstStyle/>
                    <a:p>
                      <a:pPr indent="0" lvl="0" marL="0" marR="0" rtl="0" algn="ctr">
                        <a:spcBef>
                          <a:spcPts val="0"/>
                        </a:spcBef>
                        <a:spcAft>
                          <a:spcPts val="0"/>
                        </a:spcAft>
                        <a:buNone/>
                      </a:pPr>
                      <a:r>
                        <a:rPr b="0" i="0" lang="en-US" sz="400" u="none" cap="none" strike="noStrike">
                          <a:solidFill>
                            <a:srgbClr val="000000"/>
                          </a:solidFill>
                          <a:latin typeface="Arial"/>
                          <a:ea typeface="Arial"/>
                          <a:cs typeface="Arial"/>
                          <a:sym typeface="Arial"/>
                        </a:rPr>
                        <a:t>(2)</a:t>
                      </a:r>
                      <a:endParaRPr sz="400" u="none" cap="none" strike="noStrike"/>
                    </a:p>
                    <a:p>
                      <a:pPr indent="0" lvl="0" marL="0" marR="0" rtl="0" algn="ctr">
                        <a:spcBef>
                          <a:spcPts val="0"/>
                        </a:spcBef>
                        <a:spcAft>
                          <a:spcPts val="0"/>
                        </a:spcAft>
                        <a:buNone/>
                      </a:pPr>
                      <a:r>
                        <a:rPr b="0" i="0" lang="en-US" sz="400" u="none" cap="none" strike="noStrike">
                          <a:solidFill>
                            <a:srgbClr val="000000"/>
                          </a:solidFill>
                          <a:latin typeface="Arial"/>
                          <a:ea typeface="Arial"/>
                          <a:cs typeface="Arial"/>
                          <a:sym typeface="Arial"/>
                        </a:rPr>
                        <a:t>wsj_0006.tml</a:t>
                      </a:r>
                      <a:endParaRPr sz="400" u="none" cap="none" strike="noStrike"/>
                    </a:p>
                    <a:p>
                      <a:pPr indent="0" lvl="0" marL="0" marR="0" rtl="0" algn="ctr">
                        <a:spcBef>
                          <a:spcPts val="0"/>
                        </a:spcBef>
                        <a:spcAft>
                          <a:spcPts val="0"/>
                        </a:spcAft>
                        <a:buNone/>
                      </a:pPr>
                      <a:r>
                        <a:rPr b="0" i="0" lang="en-US" sz="400" u="none" cap="none" strike="noStrike">
                          <a:solidFill>
                            <a:srgbClr val="000000"/>
                          </a:solidFill>
                          <a:latin typeface="Arial"/>
                          <a:ea typeface="Arial"/>
                          <a:cs typeface="Arial"/>
                          <a:sym typeface="Arial"/>
                        </a:rPr>
                        <a:t>(text)</a:t>
                      </a:r>
                      <a:endParaRPr sz="400" u="none" cap="none" strike="noStrike"/>
                    </a:p>
                  </a:txBody>
                  <a:tcPr marT="14150" marB="14150" marR="21225" marL="21225" anchor="ctr">
                    <a:lnL cap="flat" cmpd="sng" w="9525">
                      <a:solidFill>
                        <a:srgbClr val="000000"/>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FE2F3"/>
                    </a:solidFill>
                  </a:tcPr>
                </a:tc>
                <a:tc>
                  <a:txBody>
                    <a:bodyPr/>
                    <a:lstStyle/>
                    <a:p>
                      <a:pPr indent="0" lvl="0" marL="0" marR="0" rtl="0" algn="l">
                        <a:spcBef>
                          <a:spcPts val="0"/>
                        </a:spcBef>
                        <a:spcAft>
                          <a:spcPts val="0"/>
                        </a:spcAft>
                        <a:buNone/>
                      </a:pPr>
                      <a:r>
                        <a:rPr b="0" i="0" lang="en-US" sz="400" u="none" cap="none" strike="noStrike">
                          <a:solidFill>
                            <a:srgbClr val="000000"/>
                          </a:solidFill>
                          <a:latin typeface="Arial"/>
                          <a:ea typeface="Arial"/>
                          <a:cs typeface="Arial"/>
                          <a:sym typeface="Arial"/>
                        </a:rPr>
                        <a:t>Show correct functioning for pasted text</a:t>
                      </a:r>
                      <a:endParaRPr sz="400" u="none" cap="none" strike="noStrike"/>
                    </a:p>
                  </a:txBody>
                  <a:tcPr marT="14150" marB="14150" marR="21225" marL="21225" anchor="ctr">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FE2F3"/>
                    </a:solidFill>
                  </a:tcPr>
                </a:tc>
                <a:tc>
                  <a:txBody>
                    <a:bodyPr/>
                    <a:lstStyle/>
                    <a:p>
                      <a:pPr indent="0" lvl="0" marL="0" marR="0" rtl="0" algn="l">
                        <a:spcBef>
                          <a:spcPts val="0"/>
                        </a:spcBef>
                        <a:spcAft>
                          <a:spcPts val="0"/>
                        </a:spcAft>
                        <a:buNone/>
                      </a:pPr>
                      <a:r>
                        <a:rPr b="0" i="0" lang="en-US" sz="400" u="none" cap="none" strike="noStrike">
                          <a:solidFill>
                            <a:srgbClr val="000000"/>
                          </a:solidFill>
                          <a:latin typeface="Arial"/>
                          <a:ea typeface="Arial"/>
                          <a:cs typeface="Arial"/>
                          <a:sym typeface="Arial"/>
                        </a:rPr>
                        <a:t>Manually paste TimeML annotated text using GUI textbox</a:t>
                      </a:r>
                      <a:endParaRPr sz="400" u="none" cap="none" strike="noStrike"/>
                    </a:p>
                  </a:txBody>
                  <a:tcPr marT="14150" marB="14150" marR="21225" marL="21225" anchor="ctr">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FE2F3"/>
                    </a:solidFill>
                  </a:tcPr>
                </a:tc>
                <a:tc>
                  <a:txBody>
                    <a:bodyPr/>
                    <a:lstStyle/>
                    <a:p>
                      <a:pPr indent="0" lvl="0" marL="0" marR="0" rtl="0" algn="l">
                        <a:spcBef>
                          <a:spcPts val="0"/>
                        </a:spcBef>
                        <a:spcAft>
                          <a:spcPts val="0"/>
                        </a:spcAft>
                        <a:buNone/>
                      </a:pPr>
                      <a:r>
                        <a:rPr b="0" i="0" lang="en-US" sz="400" u="none" cap="none" strike="noStrike">
                          <a:solidFill>
                            <a:srgbClr val="000000"/>
                          </a:solidFill>
                          <a:latin typeface="Arial"/>
                          <a:ea typeface="Arial"/>
                          <a:cs typeface="Arial"/>
                          <a:sym typeface="Arial"/>
                        </a:rPr>
                        <a:t>Valid TimeML annotated text</a:t>
                      </a:r>
                      <a:endParaRPr sz="400" u="none" cap="none" strike="noStrike"/>
                    </a:p>
                  </a:txBody>
                  <a:tcPr marT="14150" marB="14150" marR="21225" marL="21225" anchor="ctr">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FE2F3"/>
                    </a:solidFill>
                  </a:tcPr>
                </a:tc>
                <a:tc>
                  <a:txBody>
                    <a:bodyPr/>
                    <a:lstStyle/>
                    <a:p>
                      <a:pPr indent="0" lvl="0" marL="0" marR="0" rtl="0" algn="l">
                        <a:spcBef>
                          <a:spcPts val="0"/>
                        </a:spcBef>
                        <a:spcAft>
                          <a:spcPts val="0"/>
                        </a:spcAft>
                        <a:buNone/>
                      </a:pPr>
                      <a:r>
                        <a:rPr b="0" i="0" lang="en-US" sz="400" u="none" cap="none" strike="noStrike">
                          <a:solidFill>
                            <a:srgbClr val="000000"/>
                          </a:solidFill>
                          <a:latin typeface="Arial"/>
                          <a:ea typeface="Arial"/>
                          <a:cs typeface="Arial"/>
                          <a:sym typeface="Arial"/>
                        </a:rPr>
                        <a:t>Correct Result Displayed</a:t>
                      </a:r>
                      <a:endParaRPr sz="400" u="none" cap="none" strike="noStrike"/>
                    </a:p>
                  </a:txBody>
                  <a:tcPr marT="14150" marB="14150" marR="21225" marL="21225" anchor="ctr">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FE2F3"/>
                    </a:solidFill>
                  </a:tcPr>
                </a:tc>
                <a:tc>
                  <a:txBody>
                    <a:bodyPr/>
                    <a:lstStyle/>
                    <a:p>
                      <a:pPr indent="0" lvl="0" marL="0" marR="0" rtl="0" algn="l">
                        <a:spcBef>
                          <a:spcPts val="0"/>
                        </a:spcBef>
                        <a:spcAft>
                          <a:spcPts val="0"/>
                        </a:spcAft>
                        <a:buNone/>
                      </a:pPr>
                      <a:r>
                        <a:rPr b="0" i="0" lang="en-US" sz="400" u="none" cap="none" strike="noStrike">
                          <a:solidFill>
                            <a:srgbClr val="000000"/>
                          </a:solidFill>
                          <a:latin typeface="Arial"/>
                          <a:ea typeface="Arial"/>
                          <a:cs typeface="Arial"/>
                          <a:sym typeface="Arial"/>
                        </a:rPr>
                        <a:t>TimeML Graph displayed</a:t>
                      </a:r>
                      <a:endParaRPr sz="400" u="none" cap="none" strike="noStrike"/>
                    </a:p>
                  </a:txBody>
                  <a:tcPr marT="14150" marB="14150" marR="21225" marL="21225" anchor="ctr">
                    <a:lnL cap="flat" cmpd="sng" w="9525">
                      <a:solidFill>
                        <a:srgbClr val="B7B7B7"/>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FE2F3"/>
                    </a:solidFill>
                  </a:tcPr>
                </a:tc>
              </a:tr>
              <a:tr h="251575">
                <a:tc>
                  <a:txBody>
                    <a:bodyPr/>
                    <a:lstStyle/>
                    <a:p>
                      <a:pPr indent="0" lvl="0" marL="0" marR="0" rtl="0" algn="ctr">
                        <a:spcBef>
                          <a:spcPts val="0"/>
                        </a:spcBef>
                        <a:spcAft>
                          <a:spcPts val="0"/>
                        </a:spcAft>
                        <a:buNone/>
                      </a:pPr>
                      <a:r>
                        <a:rPr b="0" i="0" lang="en-US" sz="400" u="none" cap="none" strike="noStrike">
                          <a:solidFill>
                            <a:srgbClr val="000000"/>
                          </a:solidFill>
                          <a:latin typeface="Arial"/>
                          <a:ea typeface="Arial"/>
                          <a:cs typeface="Arial"/>
                          <a:sym typeface="Arial"/>
                        </a:rPr>
                        <a:t>(3)</a:t>
                      </a:r>
                      <a:endParaRPr sz="400" u="none" cap="none" strike="noStrike"/>
                    </a:p>
                    <a:p>
                      <a:pPr indent="0" lvl="0" marL="0" marR="0" rtl="0" algn="ctr">
                        <a:spcBef>
                          <a:spcPts val="0"/>
                        </a:spcBef>
                        <a:spcAft>
                          <a:spcPts val="0"/>
                        </a:spcAft>
                        <a:buNone/>
                      </a:pPr>
                      <a:r>
                        <a:rPr b="0" i="0" lang="en-US" sz="400" u="none" cap="none" strike="noStrike">
                          <a:solidFill>
                            <a:srgbClr val="000000"/>
                          </a:solidFill>
                          <a:latin typeface="Arial"/>
                          <a:ea typeface="Arial"/>
                          <a:cs typeface="Arial"/>
                          <a:sym typeface="Arial"/>
                        </a:rPr>
                        <a:t>sample_incorrect.tml</a:t>
                      </a:r>
                      <a:endParaRPr sz="400" u="none" cap="none" strike="noStrike"/>
                    </a:p>
                  </a:txBody>
                  <a:tcPr marT="14150" marB="14150" marR="21225" marL="21225" anchor="ctr">
                    <a:lnL cap="flat" cmpd="sng" w="9525">
                      <a:solidFill>
                        <a:srgbClr val="000000"/>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spcBef>
                          <a:spcPts val="0"/>
                        </a:spcBef>
                        <a:spcAft>
                          <a:spcPts val="0"/>
                        </a:spcAft>
                        <a:buNone/>
                      </a:pPr>
                      <a:r>
                        <a:rPr b="0" i="0" lang="en-US" sz="400" u="none" cap="none" strike="noStrike">
                          <a:solidFill>
                            <a:srgbClr val="000000"/>
                          </a:solidFill>
                          <a:latin typeface="Arial"/>
                          <a:ea typeface="Arial"/>
                          <a:cs typeface="Arial"/>
                          <a:sym typeface="Arial"/>
                        </a:rPr>
                        <a:t>Detect incorrect content of file</a:t>
                      </a:r>
                      <a:endParaRPr sz="400" u="none" cap="none" strike="noStrike"/>
                    </a:p>
                  </a:txBody>
                  <a:tcPr marT="14150" marB="14150" marR="21225" marL="21225" anchor="ctr">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spcBef>
                          <a:spcPts val="0"/>
                        </a:spcBef>
                        <a:spcAft>
                          <a:spcPts val="0"/>
                        </a:spcAft>
                        <a:buNone/>
                      </a:pPr>
                      <a:r>
                        <a:rPr b="0" i="0" lang="en-US" sz="400" u="none" cap="none" strike="noStrike">
                          <a:solidFill>
                            <a:srgbClr val="000000"/>
                          </a:solidFill>
                          <a:latin typeface="Arial"/>
                          <a:ea typeface="Arial"/>
                          <a:cs typeface="Arial"/>
                          <a:sym typeface="Arial"/>
                        </a:rPr>
                        <a:t>Manually upload TimeML file using GUI form</a:t>
                      </a:r>
                      <a:endParaRPr sz="400" u="none" cap="none" strike="noStrike"/>
                    </a:p>
                  </a:txBody>
                  <a:tcPr marT="14150" marB="14150" marR="21225" marL="21225" anchor="ctr">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spcBef>
                          <a:spcPts val="0"/>
                        </a:spcBef>
                        <a:spcAft>
                          <a:spcPts val="0"/>
                        </a:spcAft>
                        <a:buNone/>
                      </a:pPr>
                      <a:r>
                        <a:rPr b="0" i="0" lang="en-US" sz="400" u="none" cap="none" strike="noStrike">
                          <a:solidFill>
                            <a:srgbClr val="000000"/>
                          </a:solidFill>
                          <a:latin typeface="Arial"/>
                          <a:ea typeface="Arial"/>
                          <a:cs typeface="Arial"/>
                          <a:sym typeface="Arial"/>
                        </a:rPr>
                        <a:t>Invalid TimeML File</a:t>
                      </a:r>
                      <a:endParaRPr sz="400" u="none" cap="none" strike="noStrike"/>
                    </a:p>
                  </a:txBody>
                  <a:tcPr marT="14150" marB="14150" marR="21225" marL="21225" anchor="ctr">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spcBef>
                          <a:spcPts val="0"/>
                        </a:spcBef>
                        <a:spcAft>
                          <a:spcPts val="0"/>
                        </a:spcAft>
                        <a:buNone/>
                      </a:pPr>
                      <a:r>
                        <a:rPr b="0" i="0" lang="en-US" sz="400" u="none" cap="none" strike="noStrike">
                          <a:solidFill>
                            <a:srgbClr val="000000"/>
                          </a:solidFill>
                          <a:latin typeface="Arial"/>
                          <a:ea typeface="Arial"/>
                          <a:cs typeface="Arial"/>
                          <a:sym typeface="Arial"/>
                        </a:rPr>
                        <a:t>Illegal Argument Exception Thrown</a:t>
                      </a:r>
                      <a:endParaRPr sz="400" u="none" cap="none" strike="noStrike"/>
                    </a:p>
                  </a:txBody>
                  <a:tcPr marT="14150" marB="14150" marR="21225" marL="21225" anchor="ctr">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spcBef>
                          <a:spcPts val="0"/>
                        </a:spcBef>
                        <a:spcAft>
                          <a:spcPts val="0"/>
                        </a:spcAft>
                        <a:buNone/>
                      </a:pPr>
                      <a:r>
                        <a:rPr b="0" i="0" lang="en-US" sz="400" u="none" cap="none" strike="noStrike">
                          <a:solidFill>
                            <a:srgbClr val="000000"/>
                          </a:solidFill>
                          <a:latin typeface="Arial"/>
                          <a:ea typeface="Arial"/>
                          <a:cs typeface="Arial"/>
                          <a:sym typeface="Arial"/>
                        </a:rPr>
                        <a:t>Illegal Argument Exception Thrown</a:t>
                      </a:r>
                      <a:endParaRPr sz="400" u="none" cap="none" strike="noStrike"/>
                    </a:p>
                  </a:txBody>
                  <a:tcPr marT="14150" marB="14150" marR="21225" marL="21225" anchor="ctr">
                    <a:lnL cap="flat" cmpd="sng" w="9525">
                      <a:solidFill>
                        <a:srgbClr val="B7B7B7"/>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r>
              <a:tr h="351400">
                <a:tc>
                  <a:txBody>
                    <a:bodyPr/>
                    <a:lstStyle/>
                    <a:p>
                      <a:pPr indent="0" lvl="0" marL="0" marR="0" rtl="0" algn="ctr">
                        <a:spcBef>
                          <a:spcPts val="0"/>
                        </a:spcBef>
                        <a:spcAft>
                          <a:spcPts val="0"/>
                        </a:spcAft>
                        <a:buNone/>
                      </a:pPr>
                      <a:r>
                        <a:rPr b="0" i="0" lang="en-US" sz="400" u="none" cap="none" strike="noStrike">
                          <a:solidFill>
                            <a:srgbClr val="000000"/>
                          </a:solidFill>
                          <a:latin typeface="Arial"/>
                          <a:ea typeface="Arial"/>
                          <a:cs typeface="Arial"/>
                          <a:sym typeface="Arial"/>
                        </a:rPr>
                        <a:t>(4)</a:t>
                      </a:r>
                      <a:endParaRPr sz="400" u="none" cap="none" strike="noStrike"/>
                    </a:p>
                    <a:p>
                      <a:pPr indent="0" lvl="0" marL="0" marR="0" rtl="0" algn="ctr">
                        <a:spcBef>
                          <a:spcPts val="0"/>
                        </a:spcBef>
                        <a:spcAft>
                          <a:spcPts val="0"/>
                        </a:spcAft>
                        <a:buNone/>
                      </a:pPr>
                      <a:r>
                        <a:rPr b="0" i="0" lang="en-US" sz="400" u="none" cap="none" strike="noStrike">
                          <a:solidFill>
                            <a:srgbClr val="000000"/>
                          </a:solidFill>
                          <a:latin typeface="Arial"/>
                          <a:ea typeface="Arial"/>
                          <a:cs typeface="Arial"/>
                          <a:sym typeface="Arial"/>
                        </a:rPr>
                        <a:t>sample_incorrect.tml</a:t>
                      </a:r>
                      <a:endParaRPr sz="400" u="none" cap="none" strike="noStrike"/>
                    </a:p>
                    <a:p>
                      <a:pPr indent="0" lvl="0" marL="0" marR="0" rtl="0" algn="ctr">
                        <a:spcBef>
                          <a:spcPts val="0"/>
                        </a:spcBef>
                        <a:spcAft>
                          <a:spcPts val="0"/>
                        </a:spcAft>
                        <a:buNone/>
                      </a:pPr>
                      <a:r>
                        <a:rPr b="0" i="0" lang="en-US" sz="400" u="none" cap="none" strike="noStrike">
                          <a:solidFill>
                            <a:srgbClr val="000000"/>
                          </a:solidFill>
                          <a:latin typeface="Arial"/>
                          <a:ea typeface="Arial"/>
                          <a:cs typeface="Arial"/>
                          <a:sym typeface="Arial"/>
                        </a:rPr>
                        <a:t>(text)</a:t>
                      </a:r>
                      <a:endParaRPr sz="400" u="none" cap="none" strike="noStrike"/>
                    </a:p>
                  </a:txBody>
                  <a:tcPr marT="14150" marB="14150" marR="21225" marL="21225" anchor="ctr">
                    <a:lnL cap="flat" cmpd="sng" w="9525">
                      <a:solidFill>
                        <a:srgbClr val="000000"/>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FE2F3"/>
                    </a:solidFill>
                  </a:tcPr>
                </a:tc>
                <a:tc>
                  <a:txBody>
                    <a:bodyPr/>
                    <a:lstStyle/>
                    <a:p>
                      <a:pPr indent="0" lvl="0" marL="0" marR="0" rtl="0" algn="l">
                        <a:spcBef>
                          <a:spcPts val="0"/>
                        </a:spcBef>
                        <a:spcAft>
                          <a:spcPts val="0"/>
                        </a:spcAft>
                        <a:buNone/>
                      </a:pPr>
                      <a:r>
                        <a:rPr b="0" i="0" lang="en-US" sz="400" u="none" cap="none" strike="noStrike">
                          <a:solidFill>
                            <a:srgbClr val="000000"/>
                          </a:solidFill>
                          <a:latin typeface="Arial"/>
                          <a:ea typeface="Arial"/>
                          <a:cs typeface="Arial"/>
                          <a:sym typeface="Arial"/>
                        </a:rPr>
                        <a:t>Detect incorrect TimeML format for pasted text</a:t>
                      </a:r>
                      <a:endParaRPr sz="400" u="none" cap="none" strike="noStrike"/>
                    </a:p>
                  </a:txBody>
                  <a:tcPr marT="14150" marB="14150" marR="21225" marL="21225" anchor="ctr">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FE2F3"/>
                    </a:solidFill>
                  </a:tcPr>
                </a:tc>
                <a:tc>
                  <a:txBody>
                    <a:bodyPr/>
                    <a:lstStyle/>
                    <a:p>
                      <a:pPr indent="0" lvl="0" marL="0" marR="0" rtl="0" algn="l">
                        <a:spcBef>
                          <a:spcPts val="0"/>
                        </a:spcBef>
                        <a:spcAft>
                          <a:spcPts val="0"/>
                        </a:spcAft>
                        <a:buNone/>
                      </a:pPr>
                      <a:r>
                        <a:rPr b="0" i="0" lang="en-US" sz="400" u="none" cap="none" strike="noStrike">
                          <a:solidFill>
                            <a:srgbClr val="000000"/>
                          </a:solidFill>
                          <a:latin typeface="Arial"/>
                          <a:ea typeface="Arial"/>
                          <a:cs typeface="Arial"/>
                          <a:sym typeface="Arial"/>
                        </a:rPr>
                        <a:t>Manually paste TimeML annotated text using GUI textbox</a:t>
                      </a:r>
                      <a:endParaRPr sz="400" u="none" cap="none" strike="noStrike"/>
                    </a:p>
                  </a:txBody>
                  <a:tcPr marT="14150" marB="14150" marR="21225" marL="21225" anchor="ctr">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FE2F3"/>
                    </a:solidFill>
                  </a:tcPr>
                </a:tc>
                <a:tc>
                  <a:txBody>
                    <a:bodyPr/>
                    <a:lstStyle/>
                    <a:p>
                      <a:pPr indent="0" lvl="0" marL="0" marR="0" rtl="0" algn="l">
                        <a:spcBef>
                          <a:spcPts val="0"/>
                        </a:spcBef>
                        <a:spcAft>
                          <a:spcPts val="0"/>
                        </a:spcAft>
                        <a:buNone/>
                      </a:pPr>
                      <a:r>
                        <a:rPr b="0" i="0" lang="en-US" sz="400" u="none" cap="none" strike="noStrike">
                          <a:solidFill>
                            <a:srgbClr val="000000"/>
                          </a:solidFill>
                          <a:latin typeface="Arial"/>
                          <a:ea typeface="Arial"/>
                          <a:cs typeface="Arial"/>
                          <a:sym typeface="Arial"/>
                        </a:rPr>
                        <a:t>Invalidly annotated</a:t>
                      </a:r>
                      <a:endParaRPr sz="400" u="none" cap="none" strike="noStrike"/>
                    </a:p>
                    <a:p>
                      <a:pPr indent="0" lvl="0" marL="0" marR="0" rtl="0" algn="l">
                        <a:spcBef>
                          <a:spcPts val="0"/>
                        </a:spcBef>
                        <a:spcAft>
                          <a:spcPts val="0"/>
                        </a:spcAft>
                        <a:buNone/>
                      </a:pPr>
                      <a:r>
                        <a:rPr b="0" i="0" lang="en-US" sz="400" u="none" cap="none" strike="noStrike">
                          <a:solidFill>
                            <a:srgbClr val="000000"/>
                          </a:solidFill>
                          <a:latin typeface="Arial"/>
                          <a:ea typeface="Arial"/>
                          <a:cs typeface="Arial"/>
                          <a:sym typeface="Arial"/>
                        </a:rPr>
                        <a:t>TimeML text</a:t>
                      </a:r>
                      <a:endParaRPr sz="400" u="none" cap="none" strike="noStrike"/>
                    </a:p>
                  </a:txBody>
                  <a:tcPr marT="14150" marB="14150" marR="21225" marL="21225" anchor="ctr">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FE2F3"/>
                    </a:solidFill>
                  </a:tcPr>
                </a:tc>
                <a:tc>
                  <a:txBody>
                    <a:bodyPr/>
                    <a:lstStyle/>
                    <a:p>
                      <a:pPr indent="0" lvl="0" marL="0" marR="0" rtl="0" algn="l">
                        <a:spcBef>
                          <a:spcPts val="0"/>
                        </a:spcBef>
                        <a:spcAft>
                          <a:spcPts val="0"/>
                        </a:spcAft>
                        <a:buNone/>
                      </a:pPr>
                      <a:r>
                        <a:rPr b="0" i="0" lang="en-US" sz="400" u="none" cap="none" strike="noStrike">
                          <a:solidFill>
                            <a:srgbClr val="000000"/>
                          </a:solidFill>
                          <a:latin typeface="Arial"/>
                          <a:ea typeface="Arial"/>
                          <a:cs typeface="Arial"/>
                          <a:sym typeface="Arial"/>
                        </a:rPr>
                        <a:t>Illegal Argument Exception Thrown</a:t>
                      </a:r>
                      <a:endParaRPr sz="400" u="none" cap="none" strike="noStrike"/>
                    </a:p>
                  </a:txBody>
                  <a:tcPr marT="14150" marB="14150" marR="21225" marL="21225" anchor="ctr">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FE2F3"/>
                    </a:solidFill>
                  </a:tcPr>
                </a:tc>
                <a:tc>
                  <a:txBody>
                    <a:bodyPr/>
                    <a:lstStyle/>
                    <a:p>
                      <a:pPr indent="0" lvl="0" marL="0" marR="0" rtl="0" algn="l">
                        <a:spcBef>
                          <a:spcPts val="0"/>
                        </a:spcBef>
                        <a:spcAft>
                          <a:spcPts val="0"/>
                        </a:spcAft>
                        <a:buNone/>
                      </a:pPr>
                      <a:r>
                        <a:rPr b="0" i="0" lang="en-US" sz="400" u="none" cap="none" strike="noStrike">
                          <a:solidFill>
                            <a:srgbClr val="000000"/>
                          </a:solidFill>
                          <a:latin typeface="Arial"/>
                          <a:ea typeface="Arial"/>
                          <a:cs typeface="Arial"/>
                          <a:sym typeface="Arial"/>
                        </a:rPr>
                        <a:t>Illegal Argument Exception Thrown</a:t>
                      </a:r>
                      <a:endParaRPr sz="400" u="none" cap="none" strike="noStrike"/>
                    </a:p>
                  </a:txBody>
                  <a:tcPr marT="14150" marB="14150" marR="21225" marL="21225" anchor="ctr">
                    <a:lnL cap="flat" cmpd="sng" w="9525">
                      <a:solidFill>
                        <a:srgbClr val="B7B7B7"/>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FE2F3"/>
                    </a:solidFill>
                  </a:tcPr>
                </a:tc>
              </a:tr>
            </a:tbl>
          </a:graphicData>
        </a:graphic>
      </p:graphicFrame>
      <p:sp>
        <p:nvSpPr>
          <p:cNvPr id="109" name="Google Shape;109;p1"/>
          <p:cNvSpPr/>
          <p:nvPr/>
        </p:nvSpPr>
        <p:spPr>
          <a:xfrm>
            <a:off x="2499086" y="-31648841"/>
            <a:ext cx="4858085" cy="45719"/>
          </a:xfrm>
          <a:prstGeom prst="rect">
            <a:avLst/>
          </a:prstGeom>
          <a:no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0" name="Google Shape;110;p1"/>
          <p:cNvSpPr txBox="1"/>
          <p:nvPr/>
        </p:nvSpPr>
        <p:spPr>
          <a:xfrm>
            <a:off x="5225146" y="1745999"/>
            <a:ext cx="3099457" cy="147732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600">
                <a:solidFill>
                  <a:schemeClr val="lt1"/>
                </a:solidFill>
                <a:latin typeface="Arial"/>
                <a:ea typeface="Arial"/>
                <a:cs typeface="Arial"/>
                <a:sym typeface="Arial"/>
              </a:rPr>
              <a:t>jTLEX</a:t>
            </a:r>
            <a:r>
              <a:rPr lang="en-US" sz="600">
                <a:solidFill>
                  <a:schemeClr val="lt1"/>
                </a:solidFill>
                <a:latin typeface="Arial"/>
                <a:ea typeface="Arial"/>
                <a:cs typeface="Arial"/>
                <a:sym typeface="Arial"/>
              </a:rPr>
              <a:t> utilizes the newly refactored </a:t>
            </a:r>
            <a:r>
              <a:rPr b="1" lang="en-US" sz="600">
                <a:solidFill>
                  <a:schemeClr val="lt1"/>
                </a:solidFill>
                <a:latin typeface="Arial"/>
                <a:ea typeface="Arial"/>
                <a:cs typeface="Arial"/>
                <a:sym typeface="Arial"/>
              </a:rPr>
              <a:t>jTLEX </a:t>
            </a:r>
            <a:r>
              <a:rPr lang="en-US" sz="600">
                <a:solidFill>
                  <a:schemeClr val="lt1"/>
                </a:solidFill>
                <a:latin typeface="Arial"/>
                <a:ea typeface="Arial"/>
                <a:cs typeface="Arial"/>
                <a:sym typeface="Arial"/>
              </a:rPr>
              <a:t>library to create an intuitive web application with 3 endpoints: About Page, TimeML Text, TimeML File</a:t>
            </a:r>
            <a:r>
              <a:rPr b="1" lang="en-US" sz="600">
                <a:solidFill>
                  <a:schemeClr val="lt1"/>
                </a:solidFill>
                <a:latin typeface="Arial"/>
                <a:ea typeface="Arial"/>
                <a:cs typeface="Arial"/>
                <a:sym typeface="Arial"/>
              </a:rPr>
              <a:t>. </a:t>
            </a:r>
            <a:r>
              <a:rPr lang="en-US" sz="600">
                <a:solidFill>
                  <a:schemeClr val="lt1"/>
                </a:solidFill>
                <a:latin typeface="Arial"/>
                <a:ea typeface="Arial"/>
                <a:cs typeface="Arial"/>
                <a:sym typeface="Arial"/>
              </a:rPr>
              <a:t>The current system</a:t>
            </a:r>
            <a:r>
              <a:rPr b="1" lang="en-US" sz="600">
                <a:solidFill>
                  <a:schemeClr val="lt1"/>
                </a:solidFill>
                <a:latin typeface="Arial"/>
                <a:ea typeface="Arial"/>
                <a:cs typeface="Arial"/>
                <a:sym typeface="Arial"/>
              </a:rPr>
              <a:t> </a:t>
            </a:r>
            <a:r>
              <a:rPr lang="en-US" sz="600">
                <a:solidFill>
                  <a:schemeClr val="lt1"/>
                </a:solidFill>
                <a:latin typeface="Arial"/>
                <a:ea typeface="Arial"/>
                <a:cs typeface="Arial"/>
                <a:sym typeface="Arial"/>
              </a:rPr>
              <a:t>takes either TimeML annotated text or a TimeML file and displays the generated TimeML graph. </a:t>
            </a:r>
            <a:endParaRPr b="0" sz="600">
              <a:solidFill>
                <a:schemeClr val="lt1"/>
              </a:solidFill>
              <a:latin typeface="Arial"/>
              <a:ea typeface="Arial"/>
              <a:cs typeface="Arial"/>
              <a:sym typeface="Arial"/>
            </a:endParaRPr>
          </a:p>
          <a:p>
            <a:pPr indent="0" lvl="0" marL="0" marR="0" rtl="0" algn="l">
              <a:spcBef>
                <a:spcPts val="0"/>
              </a:spcBef>
              <a:spcAft>
                <a:spcPts val="0"/>
              </a:spcAft>
              <a:buNone/>
            </a:pPr>
            <a:r>
              <a:rPr lang="en-US" sz="600">
                <a:solidFill>
                  <a:schemeClr val="lt1"/>
                </a:solidFill>
                <a:latin typeface="Arial"/>
                <a:ea typeface="Arial"/>
                <a:cs typeface="Arial"/>
                <a:sym typeface="Arial"/>
              </a:rPr>
              <a:t>The ReactJS based user interface provides a textbox for text input or a form for file upload. The information is sent as a cross origin Axios request that is captured by the Spring Boot application in the backend. </a:t>
            </a:r>
            <a:endParaRPr b="0" sz="600">
              <a:solidFill>
                <a:schemeClr val="lt1"/>
              </a:solidFill>
              <a:latin typeface="Arial"/>
              <a:ea typeface="Arial"/>
              <a:cs typeface="Arial"/>
              <a:sym typeface="Arial"/>
            </a:endParaRPr>
          </a:p>
          <a:p>
            <a:pPr indent="0" lvl="0" marL="0" marR="0" rtl="0" algn="l">
              <a:spcBef>
                <a:spcPts val="0"/>
              </a:spcBef>
              <a:spcAft>
                <a:spcPts val="0"/>
              </a:spcAft>
              <a:buNone/>
            </a:pPr>
            <a:r>
              <a:rPr lang="en-US" sz="600">
                <a:solidFill>
                  <a:schemeClr val="lt1"/>
                </a:solidFill>
                <a:latin typeface="Arial"/>
                <a:ea typeface="Arial"/>
                <a:cs typeface="Arial"/>
                <a:sym typeface="Arial"/>
              </a:rPr>
              <a:t>The </a:t>
            </a:r>
            <a:r>
              <a:rPr b="1" lang="en-US" sz="600">
                <a:solidFill>
                  <a:schemeClr val="lt1"/>
                </a:solidFill>
                <a:latin typeface="Arial"/>
                <a:ea typeface="Arial"/>
                <a:cs typeface="Arial"/>
                <a:sym typeface="Arial"/>
              </a:rPr>
              <a:t>TLEX</a:t>
            </a:r>
            <a:r>
              <a:rPr lang="en-US" sz="600">
                <a:solidFill>
                  <a:schemeClr val="lt1"/>
                </a:solidFill>
                <a:latin typeface="Arial"/>
                <a:ea typeface="Arial"/>
                <a:cs typeface="Arial"/>
                <a:sym typeface="Arial"/>
              </a:rPr>
              <a:t> backend then uses the </a:t>
            </a:r>
            <a:r>
              <a:rPr b="1" lang="en-US" sz="600">
                <a:solidFill>
                  <a:schemeClr val="lt1"/>
                </a:solidFill>
                <a:latin typeface="Arial"/>
                <a:ea typeface="Arial"/>
                <a:cs typeface="Arial"/>
                <a:sym typeface="Arial"/>
              </a:rPr>
              <a:t>jTLEX </a:t>
            </a:r>
            <a:r>
              <a:rPr lang="en-US" sz="600">
                <a:solidFill>
                  <a:schemeClr val="lt1"/>
                </a:solidFill>
                <a:latin typeface="Arial"/>
                <a:ea typeface="Arial"/>
                <a:cs typeface="Arial"/>
                <a:sym typeface="Arial"/>
              </a:rPr>
              <a:t>core library to create the output. The output consists of a JSON object containing the main TimeML graph (represented by links and nodes), its partitions, each partition’s timeline, their indeterminacy, as well as their inconsistency. This object is returned to the </a:t>
            </a:r>
            <a:r>
              <a:rPr b="1" lang="en-US" sz="600">
                <a:solidFill>
                  <a:schemeClr val="lt1"/>
                </a:solidFill>
                <a:latin typeface="Arial"/>
                <a:ea typeface="Arial"/>
                <a:cs typeface="Arial"/>
                <a:sym typeface="Arial"/>
              </a:rPr>
              <a:t>TLEX</a:t>
            </a:r>
            <a:r>
              <a:rPr lang="en-US" sz="600">
                <a:solidFill>
                  <a:schemeClr val="lt1"/>
                </a:solidFill>
                <a:latin typeface="Arial"/>
                <a:ea typeface="Arial"/>
                <a:cs typeface="Arial"/>
                <a:sym typeface="Arial"/>
              </a:rPr>
              <a:t> Frontend where, using the React Flow library, it is visualized.</a:t>
            </a:r>
            <a:endParaRPr b="0" sz="600">
              <a:solidFill>
                <a:schemeClr val="lt1"/>
              </a:solidFill>
              <a:latin typeface="Arial"/>
              <a:ea typeface="Arial"/>
              <a:cs typeface="Arial"/>
              <a:sym typeface="Arial"/>
            </a:endParaRPr>
          </a:p>
          <a:p>
            <a:pPr indent="0" lvl="0" marL="0" marR="0" rtl="0" algn="l">
              <a:spcBef>
                <a:spcPts val="0"/>
              </a:spcBef>
              <a:spcAft>
                <a:spcPts val="0"/>
              </a:spcAft>
              <a:buNone/>
            </a:pPr>
            <a:r>
              <a:rPr lang="en-US" sz="600">
                <a:solidFill>
                  <a:schemeClr val="lt1"/>
                </a:solidFill>
                <a:latin typeface="Arial"/>
                <a:ea typeface="Arial"/>
                <a:cs typeface="Arial"/>
                <a:sym typeface="Arial"/>
              </a:rPr>
              <a:t>The user can then navigate through all of the shown partitions, add a new file or paste new text for analysis. The main canvas also provides a minimap for a bird’s eye view of the graph.</a:t>
            </a:r>
            <a:endParaRPr sz="600">
              <a:solidFill>
                <a:schemeClr val="dk1"/>
              </a:solidFill>
              <a:latin typeface="Arial"/>
              <a:ea typeface="Arial"/>
              <a:cs typeface="Arial"/>
              <a:sym typeface="Arial"/>
            </a:endParaRPr>
          </a:p>
        </p:txBody>
      </p:sp>
      <p:pic>
        <p:nvPicPr>
          <p:cNvPr id="111" name="Google Shape;111;p1"/>
          <p:cNvPicPr preferRelativeResize="0"/>
          <p:nvPr/>
        </p:nvPicPr>
        <p:blipFill rotWithShape="1">
          <a:blip r:embed="rId6">
            <a:alphaModFix/>
          </a:blip>
          <a:srcRect b="0" l="0" r="0" t="0"/>
          <a:stretch/>
        </p:blipFill>
        <p:spPr>
          <a:xfrm>
            <a:off x="6056809" y="3454359"/>
            <a:ext cx="2282578" cy="1691959"/>
          </a:xfrm>
          <a:prstGeom prst="rect">
            <a:avLst/>
          </a:prstGeom>
          <a:noFill/>
          <a:ln>
            <a:noFill/>
          </a:ln>
        </p:spPr>
      </p:pic>
      <p:sp>
        <p:nvSpPr>
          <p:cNvPr id="112" name="Google Shape;112;p1"/>
          <p:cNvSpPr txBox="1"/>
          <p:nvPr/>
        </p:nvSpPr>
        <p:spPr>
          <a:xfrm>
            <a:off x="8882744" y="1917285"/>
            <a:ext cx="3099456" cy="830997"/>
          </a:xfrm>
          <a:prstGeom prst="rect">
            <a:avLst/>
          </a:prstGeom>
          <a:noFill/>
          <a:ln>
            <a:noFill/>
          </a:ln>
        </p:spPr>
        <p:txBody>
          <a:bodyPr anchorCtr="0" anchor="t" bIns="45700" lIns="91425" spcFirstLastPara="1" rIns="91425" wrap="square" tIns="45700">
            <a:spAutoFit/>
          </a:bodyPr>
          <a:lstStyle/>
          <a:p>
            <a:pPr indent="-171450" lvl="0" marL="171450" marR="0" rtl="0" algn="l">
              <a:spcBef>
                <a:spcPts val="0"/>
              </a:spcBef>
              <a:spcAft>
                <a:spcPts val="0"/>
              </a:spcAft>
              <a:buClr>
                <a:schemeClr val="lt1"/>
              </a:buClr>
              <a:buSzPts val="1200"/>
              <a:buFont typeface="Arial"/>
              <a:buChar char="•"/>
            </a:pPr>
            <a:r>
              <a:rPr lang="en-US" sz="1200">
                <a:solidFill>
                  <a:schemeClr val="lt1"/>
                </a:solidFill>
                <a:latin typeface="Arial"/>
                <a:ea typeface="Arial"/>
                <a:cs typeface="Arial"/>
                <a:sym typeface="Arial"/>
              </a:rPr>
              <a:t>Gradle version v7.1</a:t>
            </a:r>
            <a:endParaRPr/>
          </a:p>
          <a:p>
            <a:pPr indent="-171450" lvl="0" marL="171450" marR="0" rtl="0" algn="l">
              <a:spcBef>
                <a:spcPts val="0"/>
              </a:spcBef>
              <a:spcAft>
                <a:spcPts val="0"/>
              </a:spcAft>
              <a:buClr>
                <a:schemeClr val="lt1"/>
              </a:buClr>
              <a:buSzPts val="1200"/>
              <a:buFont typeface="Arial"/>
              <a:buChar char="•"/>
            </a:pPr>
            <a:r>
              <a:rPr lang="en-US" sz="1200">
                <a:solidFill>
                  <a:schemeClr val="lt1"/>
                </a:solidFill>
                <a:latin typeface="Arial"/>
                <a:ea typeface="Arial"/>
                <a:cs typeface="Arial"/>
                <a:sym typeface="Arial"/>
              </a:rPr>
              <a:t>JDK v11.0.1</a:t>
            </a:r>
            <a:endParaRPr/>
          </a:p>
          <a:p>
            <a:pPr indent="-171450" lvl="0" marL="171450" marR="0" rtl="0" algn="l">
              <a:spcBef>
                <a:spcPts val="0"/>
              </a:spcBef>
              <a:spcAft>
                <a:spcPts val="0"/>
              </a:spcAft>
              <a:buClr>
                <a:schemeClr val="lt1"/>
              </a:buClr>
              <a:buSzPts val="1200"/>
              <a:buFont typeface="Arial"/>
              <a:buChar char="•"/>
            </a:pPr>
            <a:r>
              <a:rPr lang="en-US" sz="1200">
                <a:solidFill>
                  <a:schemeClr val="lt1"/>
                </a:solidFill>
                <a:latin typeface="Arial"/>
                <a:ea typeface="Arial"/>
                <a:cs typeface="Arial"/>
                <a:sym typeface="Arial"/>
              </a:rPr>
              <a:t>Node.js v14.17.0</a:t>
            </a:r>
            <a:endParaRPr/>
          </a:p>
          <a:p>
            <a:pPr indent="-171450" lvl="0" marL="171450" marR="0" rtl="0" algn="l">
              <a:spcBef>
                <a:spcPts val="0"/>
              </a:spcBef>
              <a:spcAft>
                <a:spcPts val="0"/>
              </a:spcAft>
              <a:buClr>
                <a:schemeClr val="lt1"/>
              </a:buClr>
              <a:buSzPts val="1200"/>
              <a:buFont typeface="Arial"/>
              <a:buChar char="•"/>
            </a:pPr>
            <a:r>
              <a:rPr lang="en-US" sz="1200">
                <a:solidFill>
                  <a:schemeClr val="lt1"/>
                </a:solidFill>
                <a:latin typeface="Arial"/>
                <a:ea typeface="Arial"/>
                <a:cs typeface="Arial"/>
                <a:sym typeface="Arial"/>
              </a:rPr>
              <a:t>Npm v6.14.13	</a:t>
            </a:r>
            <a:r>
              <a:rPr lang="en-US" sz="800">
                <a:solidFill>
                  <a:schemeClr val="lt1"/>
                </a:solidFill>
                <a:latin typeface="Arial"/>
                <a:ea typeface="Arial"/>
                <a:cs typeface="Arial"/>
                <a:sym typeface="Arial"/>
              </a:rPr>
              <a:t> 	</a:t>
            </a:r>
            <a:endParaRPr/>
          </a:p>
        </p:txBody>
      </p:sp>
      <p:sp>
        <p:nvSpPr>
          <p:cNvPr id="113" name="Google Shape;113;p1"/>
          <p:cNvSpPr txBox="1"/>
          <p:nvPr/>
        </p:nvSpPr>
        <p:spPr>
          <a:xfrm>
            <a:off x="8597735" y="4358748"/>
            <a:ext cx="3503221"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600">
                <a:solidFill>
                  <a:schemeClr val="lt1"/>
                </a:solidFill>
                <a:latin typeface="Arial"/>
                <a:ea typeface="Arial"/>
                <a:cs typeface="Arial"/>
                <a:sym typeface="Arial"/>
              </a:rPr>
              <a:t>The </a:t>
            </a:r>
            <a:r>
              <a:rPr b="1" lang="en-US" sz="600">
                <a:solidFill>
                  <a:schemeClr val="lt1"/>
                </a:solidFill>
                <a:latin typeface="Arial"/>
                <a:ea typeface="Arial"/>
                <a:cs typeface="Arial"/>
                <a:sym typeface="Arial"/>
              </a:rPr>
              <a:t>TLEX</a:t>
            </a:r>
            <a:r>
              <a:rPr lang="en-US" sz="600">
                <a:solidFill>
                  <a:schemeClr val="lt1"/>
                </a:solidFill>
                <a:latin typeface="Arial"/>
                <a:ea typeface="Arial"/>
                <a:cs typeface="Arial"/>
                <a:sym typeface="Arial"/>
              </a:rPr>
              <a:t> Backend was implemented using the Java based Spring Boot framework in the IntelliJ Integrated Development Environment. The </a:t>
            </a:r>
            <a:r>
              <a:rPr b="1" lang="en-US" sz="600">
                <a:solidFill>
                  <a:schemeClr val="lt1"/>
                </a:solidFill>
                <a:latin typeface="Arial"/>
                <a:ea typeface="Arial"/>
                <a:cs typeface="Arial"/>
                <a:sym typeface="Arial"/>
              </a:rPr>
              <a:t>TLEX</a:t>
            </a:r>
            <a:r>
              <a:rPr lang="en-US" sz="600">
                <a:solidFill>
                  <a:schemeClr val="lt1"/>
                </a:solidFill>
                <a:latin typeface="Arial"/>
                <a:ea typeface="Arial"/>
                <a:cs typeface="Arial"/>
                <a:sym typeface="Arial"/>
              </a:rPr>
              <a:t> Front-end was developed using ReactJS in the Visual Studio Code Integrated Development Environment. </a:t>
            </a:r>
            <a:r>
              <a:rPr b="1" lang="en-US" sz="600">
                <a:solidFill>
                  <a:schemeClr val="lt1"/>
                </a:solidFill>
                <a:latin typeface="Arial"/>
                <a:ea typeface="Arial"/>
                <a:cs typeface="Arial"/>
                <a:sym typeface="Arial"/>
              </a:rPr>
              <a:t>TLEX: Timeline Extraction</a:t>
            </a:r>
            <a:r>
              <a:rPr lang="en-US" sz="600">
                <a:solidFill>
                  <a:schemeClr val="lt1"/>
                </a:solidFill>
                <a:latin typeface="Arial"/>
                <a:ea typeface="Arial"/>
                <a:cs typeface="Arial"/>
                <a:sym typeface="Arial"/>
              </a:rPr>
              <a:t> uses the jTLEX library constructed in Java using the Eclipse Integrated Development Environment and tested using the jUnit testing framework. To effectively support team collaboration, we managed versions of the web application and the </a:t>
            </a:r>
            <a:r>
              <a:rPr b="1" lang="en-US" sz="600">
                <a:solidFill>
                  <a:schemeClr val="lt1"/>
                </a:solidFill>
                <a:latin typeface="Arial"/>
                <a:ea typeface="Arial"/>
                <a:cs typeface="Arial"/>
                <a:sym typeface="Arial"/>
              </a:rPr>
              <a:t>jTLEX</a:t>
            </a:r>
            <a:r>
              <a:rPr lang="en-US" sz="600">
                <a:solidFill>
                  <a:schemeClr val="lt1"/>
                </a:solidFill>
                <a:latin typeface="Arial"/>
                <a:ea typeface="Arial"/>
                <a:cs typeface="Arial"/>
                <a:sym typeface="Arial"/>
              </a:rPr>
              <a:t> library with subversion VCS.</a:t>
            </a:r>
            <a:endParaRPr/>
          </a:p>
        </p:txBody>
      </p:sp>
      <p:pic>
        <p:nvPicPr>
          <p:cNvPr id="114" name="Google Shape;114;p1"/>
          <p:cNvPicPr preferRelativeResize="0"/>
          <p:nvPr/>
        </p:nvPicPr>
        <p:blipFill rotWithShape="1">
          <a:blip r:embed="rId7">
            <a:alphaModFix/>
          </a:blip>
          <a:srcRect b="0" l="0" r="0" t="12779"/>
          <a:stretch/>
        </p:blipFill>
        <p:spPr>
          <a:xfrm>
            <a:off x="8582356" y="3125090"/>
            <a:ext cx="2352562" cy="1179232"/>
          </a:xfrm>
          <a:prstGeom prst="rect">
            <a:avLst/>
          </a:prstGeom>
          <a:noFill/>
          <a:ln>
            <a:noFill/>
          </a:ln>
        </p:spPr>
      </p:pic>
      <p:pic>
        <p:nvPicPr>
          <p:cNvPr id="115" name="Google Shape;115;p1"/>
          <p:cNvPicPr preferRelativeResize="0"/>
          <p:nvPr/>
        </p:nvPicPr>
        <p:blipFill rotWithShape="1">
          <a:blip r:embed="rId8">
            <a:alphaModFix/>
          </a:blip>
          <a:srcRect b="0" l="0" r="0" t="0"/>
          <a:stretch/>
        </p:blipFill>
        <p:spPr>
          <a:xfrm>
            <a:off x="11111637" y="3008003"/>
            <a:ext cx="751132" cy="751132"/>
          </a:xfrm>
          <a:prstGeom prst="rect">
            <a:avLst/>
          </a:prstGeom>
          <a:noFill/>
          <a:ln>
            <a:noFill/>
          </a:ln>
        </p:spPr>
      </p:pic>
      <p:pic>
        <p:nvPicPr>
          <p:cNvPr id="116" name="Google Shape;116;p1"/>
          <p:cNvPicPr preferRelativeResize="0"/>
          <p:nvPr/>
        </p:nvPicPr>
        <p:blipFill rotWithShape="1">
          <a:blip r:embed="rId9">
            <a:alphaModFix/>
          </a:blip>
          <a:srcRect b="0" l="0" r="0" t="0"/>
          <a:stretch/>
        </p:blipFill>
        <p:spPr>
          <a:xfrm>
            <a:off x="10994016" y="3836157"/>
            <a:ext cx="922333" cy="464181"/>
          </a:xfrm>
          <a:prstGeom prst="rect">
            <a:avLst/>
          </a:prstGeom>
          <a:noFill/>
          <a:ln>
            <a:noFill/>
          </a:ln>
        </p:spPr>
      </p:pic>
      <p:sp>
        <p:nvSpPr>
          <p:cNvPr id="117" name="Google Shape;117;p1"/>
          <p:cNvSpPr txBox="1"/>
          <p:nvPr/>
        </p:nvSpPr>
        <p:spPr>
          <a:xfrm>
            <a:off x="8882675" y="5384575"/>
            <a:ext cx="3099300" cy="10158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600">
                <a:solidFill>
                  <a:schemeClr val="lt1"/>
                </a:solidFill>
                <a:latin typeface="Arial"/>
                <a:ea typeface="Arial"/>
                <a:cs typeface="Arial"/>
                <a:sym typeface="Arial"/>
              </a:rPr>
              <a:t>TLEX: Timeline Extraction</a:t>
            </a:r>
            <a:r>
              <a:rPr lang="en-US" sz="600">
                <a:solidFill>
                  <a:schemeClr val="lt1"/>
                </a:solidFill>
                <a:latin typeface="Arial"/>
                <a:ea typeface="Arial"/>
                <a:cs typeface="Arial"/>
                <a:sym typeface="Arial"/>
              </a:rPr>
              <a:t> handles graphic displaying of all the elements obtained from the timeline extraction task using </a:t>
            </a:r>
            <a:r>
              <a:rPr b="1" lang="en-US" sz="600">
                <a:solidFill>
                  <a:schemeClr val="lt1"/>
                </a:solidFill>
                <a:latin typeface="Arial"/>
                <a:ea typeface="Arial"/>
                <a:cs typeface="Arial"/>
                <a:sym typeface="Arial"/>
              </a:rPr>
              <a:t>jTLEX.  </a:t>
            </a:r>
            <a:r>
              <a:rPr lang="en-US" sz="600">
                <a:solidFill>
                  <a:schemeClr val="lt1"/>
                </a:solidFill>
                <a:latin typeface="Arial"/>
                <a:ea typeface="Arial"/>
                <a:cs typeface="Arial"/>
                <a:sym typeface="Arial"/>
              </a:rPr>
              <a:t>The application makes use of an about page where the general flow of the program is explained and it gives a brief introduction about the project.</a:t>
            </a:r>
            <a:endParaRPr b="0" sz="600">
              <a:solidFill>
                <a:schemeClr val="lt1"/>
              </a:solidFill>
              <a:latin typeface="Arial"/>
              <a:ea typeface="Arial"/>
              <a:cs typeface="Arial"/>
              <a:sym typeface="Arial"/>
            </a:endParaRPr>
          </a:p>
          <a:p>
            <a:pPr indent="0" lvl="0" marL="0" marR="0" rtl="0" algn="l">
              <a:spcBef>
                <a:spcPts val="0"/>
              </a:spcBef>
              <a:spcAft>
                <a:spcPts val="0"/>
              </a:spcAft>
              <a:buNone/>
            </a:pPr>
            <a:r>
              <a:rPr lang="en-US" sz="600">
                <a:solidFill>
                  <a:schemeClr val="lt1"/>
                </a:solidFill>
                <a:latin typeface="Arial"/>
                <a:ea typeface="Arial"/>
                <a:cs typeface="Arial"/>
                <a:sym typeface="Arial"/>
              </a:rPr>
              <a:t>General statistic</a:t>
            </a:r>
            <a:r>
              <a:rPr lang="en-US" sz="600">
                <a:solidFill>
                  <a:schemeClr val="lt1"/>
                </a:solidFill>
                <a:latin typeface="Arial"/>
                <a:ea typeface="Arial"/>
                <a:cs typeface="Arial"/>
                <a:sym typeface="Arial"/>
              </a:rPr>
              <a:t>s</a:t>
            </a:r>
            <a:r>
              <a:rPr lang="en-US" sz="600">
                <a:solidFill>
                  <a:schemeClr val="lt1"/>
                </a:solidFill>
                <a:latin typeface="Arial"/>
                <a:ea typeface="Arial"/>
                <a:cs typeface="Arial"/>
                <a:sym typeface="Arial"/>
              </a:rPr>
              <a:t> like number of nodes and the number of each type of temporal link are displayed upon analysis. The main graph is displayed and each node contains ID necessary for identification. By clicking the node, additional and more specific information is played. Moreover, the partitions of of the graph are displayed as a list and each is signaled to be consistent or inconsistent. In case of being consistent the option to view the partition as a timeline is displayed. </a:t>
            </a:r>
            <a:endParaRPr b="0" sz="600">
              <a:solidFill>
                <a:schemeClr val="lt1"/>
              </a:solidFill>
              <a:latin typeface="Arial"/>
              <a:ea typeface="Arial"/>
              <a:cs typeface="Arial"/>
              <a:sym typeface="Arial"/>
            </a:endParaRPr>
          </a:p>
        </p:txBody>
      </p:sp>
      <p:sp>
        <p:nvSpPr>
          <p:cNvPr id="118" name="Google Shape;118;p1"/>
          <p:cNvSpPr txBox="1"/>
          <p:nvPr/>
        </p:nvSpPr>
        <p:spPr>
          <a:xfrm>
            <a:off x="6665919" y="5270387"/>
            <a:ext cx="857400" cy="114300"/>
          </a:xfrm>
          <a:prstGeom prst="rect">
            <a:avLst/>
          </a:prstGeom>
          <a:noFill/>
          <a:ln>
            <a:noFill/>
          </a:ln>
        </p:spPr>
        <p:txBody>
          <a:bodyPr anchorCtr="0" anchor="t" bIns="7700" lIns="15400" spcFirstLastPara="1" rIns="15400" wrap="square" tIns="7700">
            <a:spAutoFit/>
          </a:bodyPr>
          <a:lstStyle/>
          <a:p>
            <a:pPr indent="0" lvl="0" marL="0" marR="0" rtl="0" algn="l">
              <a:spcBef>
                <a:spcPts val="0"/>
              </a:spcBef>
              <a:spcAft>
                <a:spcPts val="0"/>
              </a:spcAft>
              <a:buNone/>
            </a:pPr>
            <a:r>
              <a:rPr b="1" lang="en-US" sz="641">
                <a:solidFill>
                  <a:schemeClr val="lt2"/>
                </a:solidFill>
              </a:rPr>
              <a:t>MY CONTRIBUTIONS</a:t>
            </a:r>
            <a:endParaRPr/>
          </a:p>
        </p:txBody>
      </p:sp>
      <p:sp>
        <p:nvSpPr>
          <p:cNvPr id="119" name="Google Shape;119;p1"/>
          <p:cNvSpPr txBox="1"/>
          <p:nvPr/>
        </p:nvSpPr>
        <p:spPr>
          <a:xfrm>
            <a:off x="5572866" y="5402885"/>
            <a:ext cx="3043500" cy="1000800"/>
          </a:xfrm>
          <a:prstGeom prst="rect">
            <a:avLst/>
          </a:prstGeom>
          <a:noFill/>
          <a:ln>
            <a:noFill/>
          </a:ln>
        </p:spPr>
        <p:txBody>
          <a:bodyPr anchorCtr="0" anchor="t" bIns="7700" lIns="15400" spcFirstLastPara="1" rIns="15400" wrap="square" tIns="7700">
            <a:spAutoFit/>
          </a:bodyPr>
          <a:lstStyle/>
          <a:p>
            <a:pPr indent="-279400" lvl="0" marL="457200" marR="0" rtl="0" algn="l">
              <a:spcBef>
                <a:spcPts val="0"/>
              </a:spcBef>
              <a:spcAft>
                <a:spcPts val="0"/>
              </a:spcAft>
              <a:buClr>
                <a:schemeClr val="lt1"/>
              </a:buClr>
              <a:buSzPts val="800"/>
              <a:buChar char="●"/>
            </a:pPr>
            <a:r>
              <a:rPr lang="en-US" sz="800">
                <a:solidFill>
                  <a:schemeClr val="lt1"/>
                </a:solidFill>
              </a:rPr>
              <a:t>Help design the JSON structure for the JSON Engine component.</a:t>
            </a:r>
            <a:endParaRPr sz="800">
              <a:solidFill>
                <a:schemeClr val="lt1"/>
              </a:solidFill>
            </a:endParaRPr>
          </a:p>
          <a:p>
            <a:pPr indent="-279400" lvl="0" marL="457200" marR="0" rtl="0" algn="l">
              <a:spcBef>
                <a:spcPts val="0"/>
              </a:spcBef>
              <a:spcAft>
                <a:spcPts val="0"/>
              </a:spcAft>
              <a:buClr>
                <a:schemeClr val="lt1"/>
              </a:buClr>
              <a:buSzPts val="800"/>
              <a:buChar char="●"/>
            </a:pPr>
            <a:r>
              <a:rPr lang="en-US" sz="800">
                <a:solidFill>
                  <a:schemeClr val="lt1"/>
                </a:solidFill>
              </a:rPr>
              <a:t>Participated on the design and implementation of the API.</a:t>
            </a:r>
            <a:endParaRPr sz="800">
              <a:solidFill>
                <a:schemeClr val="lt1"/>
              </a:solidFill>
            </a:endParaRPr>
          </a:p>
          <a:p>
            <a:pPr indent="-279400" lvl="0" marL="457200" marR="0" rtl="0" algn="l">
              <a:spcBef>
                <a:spcPts val="0"/>
              </a:spcBef>
              <a:spcAft>
                <a:spcPts val="0"/>
              </a:spcAft>
              <a:buClr>
                <a:schemeClr val="lt1"/>
              </a:buClr>
              <a:buSzPts val="800"/>
              <a:buChar char="●"/>
            </a:pPr>
            <a:r>
              <a:rPr lang="en-US" sz="800">
                <a:solidFill>
                  <a:schemeClr val="lt1"/>
                </a:solidFill>
              </a:rPr>
              <a:t>Modified and create the final version of the “About Page” content.</a:t>
            </a:r>
            <a:endParaRPr sz="800">
              <a:solidFill>
                <a:schemeClr val="lt1"/>
              </a:solidFill>
            </a:endParaRPr>
          </a:p>
          <a:p>
            <a:pPr indent="-279400" lvl="0" marL="457200" marR="0" rtl="0" algn="l">
              <a:spcBef>
                <a:spcPts val="0"/>
              </a:spcBef>
              <a:spcAft>
                <a:spcPts val="0"/>
              </a:spcAft>
              <a:buClr>
                <a:schemeClr val="lt1"/>
              </a:buClr>
              <a:buSzPts val="800"/>
              <a:buChar char="●"/>
            </a:pPr>
            <a:r>
              <a:rPr lang="en-US" sz="800">
                <a:solidFill>
                  <a:schemeClr val="lt1"/>
                </a:solidFill>
              </a:rPr>
              <a:t>Contribute to the final implementation of the frontend process and analysis.</a:t>
            </a:r>
            <a:endParaRPr sz="800">
              <a:solidFill>
                <a:schemeClr val="lt1"/>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2021-08-02T00:41:28Z</dcterms:created>
  <dc:creator>Ronald Peña Sollet</dc:creator>
</cp:coreProperties>
</file>