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j/xobEqGt77XJXF3ikEZiykU3Pt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9B13B9D-7C40-4E9A-A1B9-76CF89BE87B5}">
  <a:tblStyle styleId="{F9B13B9D-7C40-4E9A-A1B9-76CF89BE87B5}"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B44AEB17-3DDB-4C8D-BB89-2AB4A83FAC46}"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19" name="Google Shape;19;p3"/>
          <p:cNvSpPr txBox="1"/>
          <p:nvPr/>
        </p:nvSpPr>
        <p:spPr>
          <a:xfrm>
            <a:off x="6912862" y="2555688"/>
            <a:ext cx="34987152"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20" name="Google Shape;20;p3"/>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4" name="Google Shape;24;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28" name="Google Shape;28;p4"/>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9" name="Google Shape;29;p4"/>
          <p:cNvGrpSpPr/>
          <p:nvPr/>
        </p:nvGrpSpPr>
        <p:grpSpPr>
          <a:xfrm>
            <a:off x="41216985" y="1016364"/>
            <a:ext cx="1881295" cy="2545857"/>
            <a:chOff x="11140977" y="745237"/>
            <a:chExt cx="522582" cy="530386"/>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33" name="Google Shape;33;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6" name="Google Shape;36;p5"/>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41" name="Google Shape;41;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44" name="Google Shape;44;p6"/>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45" name="Google Shape;45;p6"/>
          <p:cNvGrpSpPr/>
          <p:nvPr/>
        </p:nvGrpSpPr>
        <p:grpSpPr>
          <a:xfrm>
            <a:off x="41216985" y="1016364"/>
            <a:ext cx="1881295" cy="2545857"/>
            <a:chOff x="11140977" y="745237"/>
            <a:chExt cx="522582" cy="530386"/>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
        <p:nvSpPr>
          <p:cNvPr id="49" name="Google Shape;49;p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9.jpg"/><Relationship Id="rId2" Type="http://schemas.openxmlformats.org/officeDocument/2006/relationships/image" Target="../media/image5.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7" name="Google Shape;7;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2"/>
          <p:cNvSpPr txBox="1"/>
          <p:nvPr/>
        </p:nvSpPr>
        <p:spPr>
          <a:xfrm>
            <a:off x="6912862" y="2555688"/>
            <a:ext cx="34987152"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0" name="Google Shape;10;p2"/>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1" name="Google Shape;11;p2"/>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2" name="Google Shape;12;p2"/>
          <p:cNvGrpSpPr/>
          <p:nvPr/>
        </p:nvGrpSpPr>
        <p:grpSpPr>
          <a:xfrm>
            <a:off x="41216985" y="1016364"/>
            <a:ext cx="1881295" cy="2545857"/>
            <a:chOff x="11140977" y="745237"/>
            <a:chExt cx="522582" cy="530386"/>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 name="Google Shape;15;p2"/>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69"/>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13.png"/><Relationship Id="rId13" Type="http://schemas.openxmlformats.org/officeDocument/2006/relationships/image" Target="../media/image10.png"/><Relationship Id="rId12"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 Id="rId9" Type="http://schemas.openxmlformats.org/officeDocument/2006/relationships/image" Target="../media/image14.png"/><Relationship Id="rId5" Type="http://schemas.openxmlformats.org/officeDocument/2006/relationships/image" Target="../media/image7.jpg"/><Relationship Id="rId6" Type="http://schemas.openxmlformats.org/officeDocument/2006/relationships/image" Target="../media/image12.jpg"/><Relationship Id="rId7" Type="http://schemas.openxmlformats.org/officeDocument/2006/relationships/image" Target="../media/image6.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aphicFrame>
        <p:nvGraphicFramePr>
          <p:cNvPr id="54" name="Google Shape;54;p1"/>
          <p:cNvGraphicFramePr/>
          <p:nvPr/>
        </p:nvGraphicFramePr>
        <p:xfrm>
          <a:off x="18256713" y="17064563"/>
          <a:ext cx="3000000" cy="3000000"/>
        </p:xfrm>
        <a:graphic>
          <a:graphicData uri="http://schemas.openxmlformats.org/drawingml/2006/table">
            <a:tbl>
              <a:tblPr>
                <a:noFill/>
                <a:tableStyleId>{F9B13B9D-7C40-4E9A-A1B9-76CF89BE87B5}</a:tableStyleId>
              </a:tblPr>
              <a:tblGrid>
                <a:gridCol w="2323450"/>
                <a:gridCol w="1902525"/>
                <a:gridCol w="1902525"/>
                <a:gridCol w="1902525"/>
                <a:gridCol w="1902525"/>
                <a:gridCol w="1902525"/>
              </a:tblGrid>
              <a:tr h="711050">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solidFill>
                            <a:srgbClr val="FFFFFF"/>
                          </a:solidFill>
                        </a:rPr>
                        <a:t>Test File</a:t>
                      </a:r>
                      <a:endParaRPr b="1" sz="1800" u="none" cap="none" strike="noStrike">
                        <a:solidFill>
                          <a:srgbClr val="FFFFFF"/>
                        </a:solidFill>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solidFill>
                            <a:srgbClr val="FFFFFF"/>
                          </a:solidFill>
                        </a:rPr>
                        <a:t>Purpose</a:t>
                      </a:r>
                      <a:endParaRPr b="1" sz="1800" u="none" cap="none" strike="noStrike">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solidFill>
                            <a:srgbClr val="FFFFFF"/>
                          </a:solidFill>
                        </a:rPr>
                        <a:t>Method</a:t>
                      </a:r>
                      <a:endParaRPr b="1" sz="1800" u="none" cap="none" strike="noStrike">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solidFill>
                            <a:srgbClr val="FFFFFF"/>
                          </a:solidFill>
                        </a:rPr>
                        <a:t>Preconditions</a:t>
                      </a:r>
                      <a:endParaRPr b="1" sz="1800" u="none" cap="none" strike="noStrike">
                        <a:solidFill>
                          <a:srgbClr val="FFFFFF"/>
                        </a:solidFill>
                      </a:endParaRPr>
                    </a:p>
                    <a:p>
                      <a:pPr indent="0" lvl="0" marL="0" marR="0" rtl="0" algn="ctr">
                        <a:lnSpc>
                          <a:spcPct val="115000"/>
                        </a:lnSpc>
                        <a:spcBef>
                          <a:spcPts val="0"/>
                        </a:spcBef>
                        <a:spcAft>
                          <a:spcPts val="0"/>
                        </a:spcAft>
                        <a:buClr>
                          <a:srgbClr val="000000"/>
                        </a:buClr>
                        <a:buSzPts val="1800"/>
                        <a:buFont typeface="Arial"/>
                        <a:buNone/>
                      </a:pPr>
                      <a:r>
                        <a:rPr b="1" lang="en-US" sz="1800" u="none" cap="none" strike="noStrike">
                          <a:solidFill>
                            <a:srgbClr val="FFFFFF"/>
                          </a:solidFill>
                        </a:rPr>
                        <a:t>(Input)</a:t>
                      </a:r>
                      <a:endParaRPr b="1" sz="1800" u="none" cap="none" strike="noStrike">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solidFill>
                            <a:srgbClr val="FFFFFF"/>
                          </a:solidFill>
                        </a:rPr>
                        <a:t>Expectation</a:t>
                      </a:r>
                      <a:endParaRPr b="1" sz="1800" u="none" cap="none" strike="noStrike">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lnSpc>
                          <a:spcPct val="115000"/>
                        </a:lnSpc>
                        <a:spcBef>
                          <a:spcPts val="0"/>
                        </a:spcBef>
                        <a:spcAft>
                          <a:spcPts val="0"/>
                        </a:spcAft>
                        <a:buClr>
                          <a:srgbClr val="000000"/>
                        </a:buClr>
                        <a:buSzPts val="1800"/>
                        <a:buFont typeface="Arial"/>
                        <a:buNone/>
                      </a:pPr>
                      <a:r>
                        <a:rPr b="1" lang="en-US" sz="1800" u="none" cap="none" strike="noStrike">
                          <a:solidFill>
                            <a:srgbClr val="FFFFFF"/>
                          </a:solidFill>
                        </a:rPr>
                        <a:t>Result</a:t>
                      </a:r>
                      <a:endParaRPr b="1" sz="1800" u="none" cap="none" strike="noStrike">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r>
              <a:tr h="1032850">
                <a:tc>
                  <a:txBody>
                    <a:bodyPr/>
                    <a:lstStyle/>
                    <a:p>
                      <a:pPr indent="0" lvl="0" marL="0" marR="0" rtl="0" algn="ctr">
                        <a:lnSpc>
                          <a:spcPct val="115000"/>
                        </a:lnSpc>
                        <a:spcBef>
                          <a:spcPts val="0"/>
                        </a:spcBef>
                        <a:spcAft>
                          <a:spcPts val="0"/>
                        </a:spcAft>
                        <a:buClr>
                          <a:srgbClr val="000000"/>
                        </a:buClr>
                        <a:buSzPts val="1700"/>
                        <a:buFont typeface="Arial"/>
                        <a:buNone/>
                      </a:pPr>
                      <a:r>
                        <a:rPr lang="en-US" sz="1700" u="none" cap="none" strike="noStrike"/>
                        <a:t>(1) </a:t>
                      </a:r>
                      <a:endParaRPr sz="1700" u="none" cap="none" strike="noStrike"/>
                    </a:p>
                    <a:p>
                      <a:pPr indent="0" lvl="0" marL="0" marR="0" rtl="0" algn="ctr">
                        <a:lnSpc>
                          <a:spcPct val="115000"/>
                        </a:lnSpc>
                        <a:spcBef>
                          <a:spcPts val="0"/>
                        </a:spcBef>
                        <a:spcAft>
                          <a:spcPts val="0"/>
                        </a:spcAft>
                        <a:buClr>
                          <a:srgbClr val="000000"/>
                        </a:buClr>
                        <a:buSzPts val="1700"/>
                        <a:buFont typeface="Arial"/>
                        <a:buNone/>
                      </a:pPr>
                      <a:r>
                        <a:rPr lang="en-US" sz="1700" u="none" cap="none" strike="noStrike"/>
                        <a:t>wsj_0006.tml</a:t>
                      </a:r>
                      <a:endParaRPr sz="1700" u="none" cap="none" strike="noStrike"/>
                    </a:p>
                  </a:txBody>
                  <a:tcPr marT="19050" marB="19050" marR="28575" marL="2857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Show correct functioning for file upload</a:t>
                      </a:r>
                      <a:endParaRPr sz="16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Manually upload TimeML file using GUI form</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Valid TimeML File</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Correct Result Displayed</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TimeML Graph displayed</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541525">
                <a:tc>
                  <a:txBody>
                    <a:bodyPr/>
                    <a:lstStyle/>
                    <a:p>
                      <a:pPr indent="0" lvl="0" marL="0" marR="0" rtl="0" algn="ctr">
                        <a:lnSpc>
                          <a:spcPct val="115000"/>
                        </a:lnSpc>
                        <a:spcBef>
                          <a:spcPts val="0"/>
                        </a:spcBef>
                        <a:spcAft>
                          <a:spcPts val="0"/>
                        </a:spcAft>
                        <a:buClr>
                          <a:srgbClr val="000000"/>
                        </a:buClr>
                        <a:buSzPts val="1700"/>
                        <a:buFont typeface="Arial"/>
                        <a:buNone/>
                      </a:pPr>
                      <a:r>
                        <a:rPr lang="en-US" sz="1700" u="none" cap="none" strike="noStrike"/>
                        <a:t>(2)</a:t>
                      </a:r>
                      <a:endParaRPr sz="1700" u="none" cap="none" strike="noStrike"/>
                    </a:p>
                    <a:p>
                      <a:pPr indent="0" lvl="0" marL="0" marR="0" rtl="0" algn="ctr">
                        <a:lnSpc>
                          <a:spcPct val="115000"/>
                        </a:lnSpc>
                        <a:spcBef>
                          <a:spcPts val="0"/>
                        </a:spcBef>
                        <a:spcAft>
                          <a:spcPts val="0"/>
                        </a:spcAft>
                        <a:buClr>
                          <a:srgbClr val="000000"/>
                        </a:buClr>
                        <a:buSzPts val="1700"/>
                        <a:buFont typeface="Arial"/>
                        <a:buNone/>
                      </a:pPr>
                      <a:r>
                        <a:rPr lang="en-US" sz="1700" u="none" cap="none" strike="noStrike"/>
                        <a:t>wsj_0006.tml</a:t>
                      </a:r>
                      <a:endParaRPr sz="1700" u="none" cap="none" strike="noStrike"/>
                    </a:p>
                    <a:p>
                      <a:pPr indent="0" lvl="0" marL="0" marR="0" rtl="0" algn="ctr">
                        <a:lnSpc>
                          <a:spcPct val="115000"/>
                        </a:lnSpc>
                        <a:spcBef>
                          <a:spcPts val="0"/>
                        </a:spcBef>
                        <a:spcAft>
                          <a:spcPts val="0"/>
                        </a:spcAft>
                        <a:buClr>
                          <a:srgbClr val="000000"/>
                        </a:buClr>
                        <a:buSzPts val="1700"/>
                        <a:buFont typeface="Arial"/>
                        <a:buNone/>
                      </a:pPr>
                      <a:r>
                        <a:rPr lang="en-US" sz="1700" u="none" cap="none" strike="noStrike"/>
                        <a:t>(text)</a:t>
                      </a:r>
                      <a:endParaRPr sz="1700" u="none" cap="none" strike="noStrike"/>
                    </a:p>
                  </a:txBody>
                  <a:tcPr marT="19050" marB="19050" marR="28575" marL="2857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Show correct functioning for pasted text</a:t>
                      </a:r>
                      <a:endParaRPr sz="16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Manually paste TimeML annotated text using GUI textbox</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Valid TimeML annotated text</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Correct Result Displayed</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TimeML Graph displayed</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r>
              <a:tr h="1032850">
                <a:tc>
                  <a:txBody>
                    <a:bodyPr/>
                    <a:lstStyle/>
                    <a:p>
                      <a:pPr indent="0" lvl="0" marL="0" marR="0" rtl="0" algn="ctr">
                        <a:lnSpc>
                          <a:spcPct val="115000"/>
                        </a:lnSpc>
                        <a:spcBef>
                          <a:spcPts val="0"/>
                        </a:spcBef>
                        <a:spcAft>
                          <a:spcPts val="0"/>
                        </a:spcAft>
                        <a:buClr>
                          <a:srgbClr val="000000"/>
                        </a:buClr>
                        <a:buSzPts val="1700"/>
                        <a:buFont typeface="Arial"/>
                        <a:buNone/>
                      </a:pPr>
                      <a:r>
                        <a:rPr lang="en-US" sz="1700" u="none" cap="none" strike="noStrike"/>
                        <a:t>(3)</a:t>
                      </a:r>
                      <a:endParaRPr sz="1700" u="none" cap="none" strike="noStrike"/>
                    </a:p>
                    <a:p>
                      <a:pPr indent="0" lvl="0" marL="0" marR="0" rtl="0" algn="ctr">
                        <a:lnSpc>
                          <a:spcPct val="115000"/>
                        </a:lnSpc>
                        <a:spcBef>
                          <a:spcPts val="0"/>
                        </a:spcBef>
                        <a:spcAft>
                          <a:spcPts val="0"/>
                        </a:spcAft>
                        <a:buClr>
                          <a:srgbClr val="000000"/>
                        </a:buClr>
                        <a:buSzPts val="1700"/>
                        <a:buFont typeface="Arial"/>
                        <a:buNone/>
                      </a:pPr>
                      <a:r>
                        <a:rPr lang="en-US" sz="1700" u="none" cap="none" strike="noStrike"/>
                        <a:t>sample_incorrect.tml</a:t>
                      </a:r>
                      <a:endParaRPr sz="1700" u="none" cap="none" strike="noStrike"/>
                    </a:p>
                  </a:txBody>
                  <a:tcPr marT="19050" marB="19050" marR="28575" marL="2857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Detect incorrect content of file</a:t>
                      </a:r>
                      <a:endParaRPr sz="16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Manually upload TimeML file using GUI form</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Invalid TimeML File</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Illegal Argument Exception Thrown</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Illegal Argument Exception Thrown</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541525">
                <a:tc>
                  <a:txBody>
                    <a:bodyPr/>
                    <a:lstStyle/>
                    <a:p>
                      <a:pPr indent="0" lvl="0" marL="0" marR="0" rtl="0" algn="ctr">
                        <a:lnSpc>
                          <a:spcPct val="115000"/>
                        </a:lnSpc>
                        <a:spcBef>
                          <a:spcPts val="0"/>
                        </a:spcBef>
                        <a:spcAft>
                          <a:spcPts val="0"/>
                        </a:spcAft>
                        <a:buClr>
                          <a:srgbClr val="000000"/>
                        </a:buClr>
                        <a:buSzPts val="1700"/>
                        <a:buFont typeface="Arial"/>
                        <a:buNone/>
                      </a:pPr>
                      <a:r>
                        <a:rPr lang="en-US" sz="1700" u="none" cap="none" strike="noStrike"/>
                        <a:t>(4)</a:t>
                      </a:r>
                      <a:endParaRPr sz="1700" u="none" cap="none" strike="noStrike"/>
                    </a:p>
                    <a:p>
                      <a:pPr indent="0" lvl="0" marL="0" marR="0" rtl="0" algn="ctr">
                        <a:lnSpc>
                          <a:spcPct val="115000"/>
                        </a:lnSpc>
                        <a:spcBef>
                          <a:spcPts val="0"/>
                        </a:spcBef>
                        <a:spcAft>
                          <a:spcPts val="0"/>
                        </a:spcAft>
                        <a:buClr>
                          <a:srgbClr val="000000"/>
                        </a:buClr>
                        <a:buSzPts val="1700"/>
                        <a:buFont typeface="Arial"/>
                        <a:buNone/>
                      </a:pPr>
                      <a:r>
                        <a:rPr lang="en-US" sz="1700" u="none" cap="none" strike="noStrike"/>
                        <a:t>sample_incorrect.tml</a:t>
                      </a:r>
                      <a:endParaRPr sz="1700" u="none" cap="none" strike="noStrike"/>
                    </a:p>
                    <a:p>
                      <a:pPr indent="0" lvl="0" marL="0" marR="0" rtl="0" algn="ctr">
                        <a:lnSpc>
                          <a:spcPct val="115000"/>
                        </a:lnSpc>
                        <a:spcBef>
                          <a:spcPts val="0"/>
                        </a:spcBef>
                        <a:spcAft>
                          <a:spcPts val="0"/>
                        </a:spcAft>
                        <a:buClr>
                          <a:srgbClr val="000000"/>
                        </a:buClr>
                        <a:buSzPts val="1700"/>
                        <a:buFont typeface="Arial"/>
                        <a:buNone/>
                      </a:pPr>
                      <a:r>
                        <a:rPr lang="en-US" sz="1700" u="none" cap="none" strike="noStrike"/>
                        <a:t>(text)</a:t>
                      </a:r>
                      <a:endParaRPr sz="1700" u="none" cap="none" strike="noStrike"/>
                    </a:p>
                  </a:txBody>
                  <a:tcPr marT="19050" marB="19050" marR="28575" marL="2857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600"/>
                        <a:buFont typeface="Arial"/>
                        <a:buNone/>
                      </a:pPr>
                      <a:r>
                        <a:rPr lang="en-US" sz="1600" u="none" cap="none" strike="noStrike"/>
                        <a:t>Detect incorrect TimeML format for pasted text</a:t>
                      </a:r>
                      <a:endParaRPr sz="16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Manually paste TimeML annotated text using GUI textbox</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Invalidly annotated</a:t>
                      </a:r>
                      <a:endParaRPr sz="1700" u="none" cap="none" strike="noStrike"/>
                    </a:p>
                    <a:p>
                      <a:pPr indent="0" lvl="0" marL="0" marR="0" rtl="0" algn="l">
                        <a:lnSpc>
                          <a:spcPct val="115000"/>
                        </a:lnSpc>
                        <a:spcBef>
                          <a:spcPts val="0"/>
                        </a:spcBef>
                        <a:spcAft>
                          <a:spcPts val="0"/>
                        </a:spcAft>
                        <a:buClr>
                          <a:srgbClr val="000000"/>
                        </a:buClr>
                        <a:buSzPts val="1700"/>
                        <a:buFont typeface="Arial"/>
                        <a:buNone/>
                      </a:pPr>
                      <a:r>
                        <a:rPr lang="en-US" sz="1700" u="none" cap="none" strike="noStrike"/>
                        <a:t>TimeML text</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Illegal Argument Exception Thrown</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lnSpc>
                          <a:spcPct val="115000"/>
                        </a:lnSpc>
                        <a:spcBef>
                          <a:spcPts val="0"/>
                        </a:spcBef>
                        <a:spcAft>
                          <a:spcPts val="0"/>
                        </a:spcAft>
                        <a:buClr>
                          <a:srgbClr val="000000"/>
                        </a:buClr>
                        <a:buSzPts val="1700"/>
                        <a:buFont typeface="Arial"/>
                        <a:buNone/>
                      </a:pPr>
                      <a:r>
                        <a:rPr lang="en-US" sz="1700" u="none" cap="none" strike="noStrike"/>
                        <a:t>Illegal Argument Exception Thrown</a:t>
                      </a:r>
                      <a:endParaRPr sz="1700" u="none" cap="none" strike="noStrike"/>
                    </a:p>
                  </a:txBody>
                  <a:tcPr marT="19050" marB="19050" marR="28575" marL="2857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r>
            </a:tbl>
          </a:graphicData>
        </a:graphic>
      </p:graphicFrame>
      <p:pic>
        <p:nvPicPr>
          <p:cNvPr id="55" name="Google Shape;55;p1"/>
          <p:cNvPicPr preferRelativeResize="0"/>
          <p:nvPr/>
        </p:nvPicPr>
        <p:blipFill rotWithShape="1">
          <a:blip r:embed="rId3">
            <a:alphaModFix/>
          </a:blip>
          <a:srcRect b="4946" l="29956" r="37821" t="60728"/>
          <a:stretch/>
        </p:blipFill>
        <p:spPr>
          <a:xfrm>
            <a:off x="36779088" y="9676578"/>
            <a:ext cx="3047818" cy="1430047"/>
          </a:xfrm>
          <a:prstGeom prst="rect">
            <a:avLst/>
          </a:prstGeom>
          <a:noFill/>
          <a:ln>
            <a:noFill/>
          </a:ln>
        </p:spPr>
      </p:pic>
      <p:sp>
        <p:nvSpPr>
          <p:cNvPr id="56" name="Google Shape;56;p1"/>
          <p:cNvSpPr txBox="1"/>
          <p:nvPr/>
        </p:nvSpPr>
        <p:spPr>
          <a:xfrm>
            <a:off x="6816436" y="2979162"/>
            <a:ext cx="35204401"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jTLEX: a Java Library for Timeline Extraction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 </a:t>
            </a:r>
            <a:r>
              <a:rPr b="0" i="0" lang="en-US" sz="3500" u="none" cap="none" strike="noStrike">
                <a:solidFill>
                  <a:srgbClr val="3F3F3F"/>
                </a:solidFill>
                <a:latin typeface="Arial"/>
                <a:ea typeface="Arial"/>
                <a:cs typeface="Arial"/>
                <a:sym typeface="Arial"/>
              </a:rPr>
              <a:t>Emmanuel Garcia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Mark Finlayson, Mustafa Ocal</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7" name="Google Shape;57;p1"/>
          <p:cNvSpPr txBox="1"/>
          <p:nvPr/>
        </p:nvSpPr>
        <p:spPr>
          <a:xfrm>
            <a:off x="6816436" y="46523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Summer 2021 Capstone II Project</a:t>
            </a:r>
            <a:endParaRPr b="0" i="0" sz="1400" u="none" cap="none" strike="noStrike">
              <a:solidFill>
                <a:srgbClr val="000000"/>
              </a:solidFill>
              <a:latin typeface="Arial"/>
              <a:ea typeface="Arial"/>
              <a:cs typeface="Arial"/>
              <a:sym typeface="Arial"/>
            </a:endParaRPr>
          </a:p>
        </p:txBody>
      </p:sp>
      <p:sp>
        <p:nvSpPr>
          <p:cNvPr id="58" name="Google Shape;58;p1"/>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Mustafa Ocal and MITRE. We thank Dr. Mark Finlayson for his assistance and mentorship that we received throughout the senior design project.</a:t>
            </a:r>
            <a:endParaRPr b="0" i="0" sz="1400" u="none" cap="none" strike="noStrike">
              <a:solidFill>
                <a:srgbClr val="000000"/>
              </a:solidFill>
              <a:latin typeface="Arial"/>
              <a:ea typeface="Arial"/>
              <a:cs typeface="Arial"/>
              <a:sym typeface="Arial"/>
            </a:endParaRPr>
          </a:p>
        </p:txBody>
      </p:sp>
      <p:sp>
        <p:nvSpPr>
          <p:cNvPr id="59" name="Google Shape;59;p1"/>
          <p:cNvSpPr txBox="1"/>
          <p:nvPr/>
        </p:nvSpPr>
        <p:spPr>
          <a:xfrm>
            <a:off x="10184418" y="647764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60" name="Google Shape;60;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61" name="Google Shape;61;p1"/>
          <p:cNvSpPr txBox="1"/>
          <p:nvPr/>
        </p:nvSpPr>
        <p:spPr>
          <a:xfrm>
            <a:off x="21790819" y="6830715"/>
            <a:ext cx="4790281" cy="54787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ABOUT THE SYSTEM</a:t>
            </a:r>
            <a:endParaRPr b="0" i="0" sz="1400" u="none" cap="none" strike="noStrike">
              <a:solidFill>
                <a:srgbClr val="000000"/>
              </a:solidFill>
              <a:latin typeface="Arial"/>
              <a:ea typeface="Arial"/>
              <a:cs typeface="Arial"/>
              <a:sym typeface="Arial"/>
            </a:endParaRPr>
          </a:p>
        </p:txBody>
      </p:sp>
      <p:sp>
        <p:nvSpPr>
          <p:cNvPr id="62" name="Google Shape;62;p1"/>
          <p:cNvSpPr txBox="1"/>
          <p:nvPr/>
        </p:nvSpPr>
        <p:spPr>
          <a:xfrm>
            <a:off x="9077780" y="16915194"/>
            <a:ext cx="5508169" cy="54787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System Use Case Diagram</a:t>
            </a:r>
            <a:endParaRPr b="0" i="0" sz="1400" u="none" cap="none" strike="noStrike">
              <a:solidFill>
                <a:srgbClr val="000000"/>
              </a:solidFill>
              <a:latin typeface="Arial"/>
              <a:ea typeface="Arial"/>
              <a:cs typeface="Arial"/>
              <a:sym typeface="Arial"/>
            </a:endParaRPr>
          </a:p>
        </p:txBody>
      </p:sp>
      <p:sp>
        <p:nvSpPr>
          <p:cNvPr id="63" name="Google Shape;63;p1"/>
          <p:cNvSpPr txBox="1"/>
          <p:nvPr/>
        </p:nvSpPr>
        <p:spPr>
          <a:xfrm>
            <a:off x="34911788" y="6830713"/>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64" name="Google Shape;64;p1"/>
          <p:cNvSpPr txBox="1"/>
          <p:nvPr/>
        </p:nvSpPr>
        <p:spPr>
          <a:xfrm>
            <a:off x="9966781" y="2385003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65" name="Google Shape;65;p1"/>
          <p:cNvSpPr txBox="1"/>
          <p:nvPr/>
        </p:nvSpPr>
        <p:spPr>
          <a:xfrm>
            <a:off x="6566524" y="7154474"/>
            <a:ext cx="12047125" cy="9760719"/>
          </a:xfrm>
          <a:prstGeom prst="rect">
            <a:avLst/>
          </a:prstGeom>
          <a:noFill/>
          <a:ln>
            <a:noFill/>
          </a:ln>
        </p:spPr>
        <p:txBody>
          <a:bodyPr anchorCtr="0" anchor="t" bIns="91425" lIns="91425" spcFirstLastPara="1" rIns="91425" wrap="square" tIns="91425">
            <a:spAutoFit/>
          </a:bodyPr>
          <a:lstStyle/>
          <a:p>
            <a:pPr indent="0" lvl="0" marL="0" marR="0" rtl="0" algn="just">
              <a:lnSpc>
                <a:spcPct val="107000"/>
              </a:lnSpc>
              <a:spcBef>
                <a:spcPts val="0"/>
              </a:spcBef>
              <a:spcAft>
                <a:spcPts val="0"/>
              </a:spcAft>
              <a:buClr>
                <a:srgbClr val="000000"/>
              </a:buClr>
              <a:buSzPts val="2400"/>
              <a:buFont typeface="Arial"/>
              <a:buNone/>
            </a:pPr>
            <a:r>
              <a:rPr b="0" i="0" lang="en-US" sz="2400" u="none" cap="none" strike="noStrike">
                <a:solidFill>
                  <a:srgbClr val="002060"/>
                </a:solidFill>
                <a:latin typeface="Arial"/>
                <a:ea typeface="Arial"/>
                <a:cs typeface="Arial"/>
                <a:sym typeface="Arial"/>
              </a:rPr>
              <a:t>Qualitative temporal graphs that are derived from annotations on text (TimeML annotations) explicitly reveal only the partial orderings of events and times. For many purposes, however, a total ordering (a timeline) is more useful.</a:t>
            </a:r>
            <a:endParaRPr b="0" i="0" sz="2400" u="none" cap="none" strike="noStrike">
              <a:solidFill>
                <a:srgbClr val="002060"/>
              </a:solidFill>
              <a:latin typeface="Arial"/>
              <a:ea typeface="Arial"/>
              <a:cs typeface="Arial"/>
              <a:sym typeface="Arial"/>
            </a:endParaRPr>
          </a:p>
          <a:p>
            <a:pPr indent="0" lvl="0" marL="0" marR="0" rtl="0" algn="just">
              <a:lnSpc>
                <a:spcPct val="107000"/>
              </a:lnSpc>
              <a:spcBef>
                <a:spcPts val="800"/>
              </a:spcBef>
              <a:spcAft>
                <a:spcPts val="0"/>
              </a:spcAft>
              <a:buClr>
                <a:srgbClr val="000000"/>
              </a:buClr>
              <a:buSzPts val="2400"/>
              <a:buFont typeface="Arial"/>
              <a:buNone/>
            </a:pPr>
            <a:r>
              <a:rPr b="0" i="0" lang="en-US" sz="2400" u="none" cap="none" strike="noStrike">
                <a:solidFill>
                  <a:srgbClr val="002060"/>
                </a:solidFill>
                <a:latin typeface="Arial"/>
                <a:ea typeface="Arial"/>
                <a:cs typeface="Arial"/>
                <a:sym typeface="Arial"/>
              </a:rPr>
              <a:t>Unfortunately, timelines are rarely explicit in text, and usually cannot be extracted directly</a:t>
            </a:r>
            <a:r>
              <a:rPr b="1" i="0" lang="en-US" sz="2400" u="none" cap="none" strike="noStrike">
                <a:solidFill>
                  <a:srgbClr val="002060"/>
                </a:solidFill>
                <a:latin typeface="Arial"/>
                <a:ea typeface="Arial"/>
                <a:cs typeface="Arial"/>
                <a:sym typeface="Arial"/>
              </a:rPr>
              <a:t>. </a:t>
            </a:r>
            <a:r>
              <a:rPr b="0" i="0" lang="en-US" sz="2400" u="none" cap="none" strike="noStrike">
                <a:solidFill>
                  <a:srgbClr val="002060"/>
                </a:solidFill>
                <a:latin typeface="Arial"/>
                <a:ea typeface="Arial"/>
                <a:cs typeface="Arial"/>
                <a:sym typeface="Arial"/>
              </a:rPr>
              <a:t>The TLEX algorithm specifies an exact, end-to-end solution, to the task of extracting multiple timelines from TimeML annotated texts. TLEX transforms TimeML annotations into a collection of main and subordinated timelines arranged into a trunk-and-branch style structure.</a:t>
            </a:r>
            <a:endParaRPr b="0" i="0" sz="2400" u="none" cap="none" strike="noStrike">
              <a:solidFill>
                <a:srgbClr val="002060"/>
              </a:solidFill>
              <a:latin typeface="Arial"/>
              <a:ea typeface="Arial"/>
              <a:cs typeface="Arial"/>
              <a:sym typeface="Arial"/>
            </a:endParaRPr>
          </a:p>
          <a:p>
            <a:pPr indent="0" lvl="0" marL="0" marR="0" rtl="0" algn="just">
              <a:lnSpc>
                <a:spcPct val="107000"/>
              </a:lnSpc>
              <a:spcBef>
                <a:spcPts val="800"/>
              </a:spcBef>
              <a:spcAft>
                <a:spcPts val="0"/>
              </a:spcAft>
              <a:buClr>
                <a:srgbClr val="000000"/>
              </a:buClr>
              <a:buSzPts val="2400"/>
              <a:buFont typeface="Arial"/>
              <a:buNone/>
            </a:pPr>
            <a:r>
              <a:rPr b="1" i="0" lang="en-US" sz="2400" u="none" cap="none" strike="noStrike">
                <a:solidFill>
                  <a:srgbClr val="002060"/>
                </a:solidFill>
                <a:latin typeface="Arial"/>
                <a:ea typeface="Arial"/>
                <a:cs typeface="Arial"/>
                <a:sym typeface="Arial"/>
              </a:rPr>
              <a:t>jTLEX</a:t>
            </a:r>
            <a:r>
              <a:rPr b="0" i="0" lang="en-US" sz="2400" u="none" cap="none" strike="noStrike">
                <a:solidFill>
                  <a:srgbClr val="002060"/>
                </a:solidFill>
                <a:latin typeface="Arial"/>
                <a:ea typeface="Arial"/>
                <a:cs typeface="Arial"/>
                <a:sym typeface="Arial"/>
              </a:rPr>
              <a:t> offered te solution proposed by the TLEX algorithm into an easy-to-use Java library. With it, a Web application called </a:t>
            </a:r>
            <a:r>
              <a:rPr b="1" i="0" lang="en-US" sz="2400" u="none" cap="none" strike="noStrike">
                <a:solidFill>
                  <a:srgbClr val="002060"/>
                </a:solidFill>
                <a:latin typeface="Arial"/>
                <a:ea typeface="Arial"/>
                <a:cs typeface="Arial"/>
                <a:sym typeface="Arial"/>
              </a:rPr>
              <a:t>TLEX: Timeline Extraction</a:t>
            </a:r>
            <a:r>
              <a:rPr b="0" i="0" lang="en-US" sz="2400" u="none" cap="none" strike="noStrike">
                <a:solidFill>
                  <a:srgbClr val="002060"/>
                </a:solidFill>
                <a:latin typeface="Arial"/>
                <a:ea typeface="Arial"/>
                <a:cs typeface="Arial"/>
                <a:sym typeface="Arial"/>
              </a:rPr>
              <a:t>, was created where annotated text from TimeML files or the files themselves can be uploaded for.</a:t>
            </a:r>
            <a:endParaRPr/>
          </a:p>
          <a:p>
            <a:pPr indent="0" lvl="0" marL="0" marR="0" rtl="0" algn="just">
              <a:lnSpc>
                <a:spcPct val="107000"/>
              </a:lnSpc>
              <a:spcBef>
                <a:spcPts val="800"/>
              </a:spcBef>
              <a:spcAft>
                <a:spcPts val="0"/>
              </a:spcAft>
              <a:buClr>
                <a:srgbClr val="000000"/>
              </a:buClr>
              <a:buSzPts val="2400"/>
              <a:buFont typeface="Arial"/>
              <a:buNone/>
            </a:pPr>
            <a:r>
              <a:rPr b="1" i="0" lang="en-US" sz="2400" u="none" cap="none" strike="noStrike">
                <a:solidFill>
                  <a:srgbClr val="002060"/>
                </a:solidFill>
                <a:latin typeface="Arial"/>
                <a:ea typeface="Arial"/>
                <a:cs typeface="Arial"/>
                <a:sym typeface="Arial"/>
              </a:rPr>
              <a:t>Personal Notes:</a:t>
            </a:r>
            <a:endParaRPr/>
          </a:p>
          <a:p>
            <a:pPr indent="0" lvl="0" marL="0" marR="0" rtl="0" algn="just">
              <a:lnSpc>
                <a:spcPct val="107000"/>
              </a:lnSpc>
              <a:spcBef>
                <a:spcPts val="800"/>
              </a:spcBef>
              <a:spcAft>
                <a:spcPts val="0"/>
              </a:spcAft>
              <a:buClr>
                <a:srgbClr val="000000"/>
              </a:buClr>
              <a:buSzPts val="2400"/>
              <a:buFont typeface="Arial"/>
              <a:buNone/>
            </a:pPr>
            <a:r>
              <a:rPr b="0" i="0" lang="en-US" sz="2400" u="none" cap="none" strike="noStrike">
                <a:solidFill>
                  <a:srgbClr val="002060"/>
                </a:solidFill>
                <a:latin typeface="Arial"/>
                <a:ea typeface="Arial"/>
                <a:cs typeface="Arial"/>
                <a:sym typeface="Arial"/>
              </a:rPr>
              <a:t>During the first sprint, we were tasked with researching candidates for graph visualization of Jtlex. Main candidate I researched was neo4j, a graph database management system with native graph storage and processing. However, upon further review the react application was chosen to over this alternative.</a:t>
            </a:r>
            <a:endParaRPr/>
          </a:p>
          <a:p>
            <a:pPr indent="0" lvl="0" marL="0" marR="0" rtl="0" algn="just">
              <a:lnSpc>
                <a:spcPct val="107000"/>
              </a:lnSpc>
              <a:spcBef>
                <a:spcPts val="800"/>
              </a:spcBef>
              <a:spcAft>
                <a:spcPts val="0"/>
              </a:spcAft>
              <a:buClr>
                <a:srgbClr val="000000"/>
              </a:buClr>
              <a:buSzPts val="2400"/>
              <a:buFont typeface="Arial"/>
              <a:buNone/>
            </a:pPr>
            <a:r>
              <a:rPr b="0" i="0" lang="en-US" sz="2400" u="none" cap="none" strike="noStrike">
                <a:solidFill>
                  <a:srgbClr val="002060"/>
                </a:solidFill>
                <a:latin typeface="Arial"/>
                <a:ea typeface="Arial"/>
                <a:cs typeface="Arial"/>
                <a:sym typeface="Arial"/>
              </a:rPr>
              <a:t>Throughout the semester, I worked alongside my teammates in creating the endpoint which would permit users/researches uploading graphs to be processed. This end-point would make use of the TimeML parser part of the code which would process the TimeML annotated file and generate a graph from its contents. The framework chosen for our application was SpringBoot, which we used to create the graph end-points in which users/researchers can upload files/text.</a:t>
            </a:r>
            <a:endParaRPr/>
          </a:p>
          <a:p>
            <a:pPr indent="0" lvl="0" marL="0" marR="0" rtl="0" algn="l">
              <a:lnSpc>
                <a:spcPct val="100000"/>
              </a:lnSpc>
              <a:spcBef>
                <a:spcPts val="0"/>
              </a:spcBef>
              <a:spcAft>
                <a:spcPts val="0"/>
              </a:spcAft>
              <a:buClr>
                <a:srgbClr val="000000"/>
              </a:buClr>
              <a:buSzPts val="1200"/>
              <a:buFont typeface="Arial"/>
              <a:buNone/>
            </a:pPr>
            <a:br>
              <a:rPr b="0" i="0" lang="en-US" sz="1200" u="none" cap="none" strike="noStrike">
                <a:solidFill>
                  <a:srgbClr val="000000"/>
                </a:solidFill>
                <a:latin typeface="Arial"/>
                <a:ea typeface="Arial"/>
                <a:cs typeface="Arial"/>
                <a:sym typeface="Arial"/>
              </a:rPr>
            </a:br>
            <a:endParaRPr b="0" i="0" sz="1200" u="none" cap="none" strike="noStrike">
              <a:solidFill>
                <a:srgbClr val="000000"/>
              </a:solidFill>
              <a:latin typeface="Arial"/>
              <a:ea typeface="Arial"/>
              <a:cs typeface="Arial"/>
              <a:sym typeface="Arial"/>
            </a:endParaRPr>
          </a:p>
        </p:txBody>
      </p:sp>
      <p:sp>
        <p:nvSpPr>
          <p:cNvPr id="66" name="Google Shape;66;p1"/>
          <p:cNvSpPr txBox="1"/>
          <p:nvPr/>
        </p:nvSpPr>
        <p:spPr>
          <a:xfrm>
            <a:off x="31075575" y="11441129"/>
            <a:ext cx="11536500" cy="4305000"/>
          </a:xfrm>
          <a:prstGeom prst="rect">
            <a:avLst/>
          </a:prstGeom>
          <a:noFill/>
          <a:ln>
            <a:noFill/>
          </a:ln>
        </p:spPr>
        <p:txBody>
          <a:bodyPr anchorCtr="0" anchor="t" bIns="91425" lIns="91425" spcFirstLastPara="1" rIns="91425" wrap="square" tIns="91425">
            <a:spAutoFit/>
          </a:bodyPr>
          <a:lstStyle/>
          <a:p>
            <a:pPr indent="0" lvl="0" marL="0" marR="0" rtl="0" algn="just">
              <a:lnSpc>
                <a:spcPct val="107000"/>
              </a:lnSpc>
              <a:spcBef>
                <a:spcPts val="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The </a:t>
            </a:r>
            <a:r>
              <a:rPr b="1" i="0" lang="en-US" sz="2800" u="none" cap="none" strike="noStrike">
                <a:solidFill>
                  <a:srgbClr val="002060"/>
                </a:solidFill>
                <a:latin typeface="Arial"/>
                <a:ea typeface="Arial"/>
                <a:cs typeface="Arial"/>
                <a:sym typeface="Arial"/>
              </a:rPr>
              <a:t>TLEX</a:t>
            </a:r>
            <a:r>
              <a:rPr b="0" i="0" lang="en-US" sz="2800" u="none" cap="none" strike="noStrike">
                <a:solidFill>
                  <a:srgbClr val="002060"/>
                </a:solidFill>
                <a:latin typeface="Arial"/>
                <a:ea typeface="Arial"/>
                <a:cs typeface="Arial"/>
                <a:sym typeface="Arial"/>
              </a:rPr>
              <a:t> Backend was implemented using the Java based Spring Boot framework in the IntelliJ Integrated Development Environment. The </a:t>
            </a:r>
            <a:r>
              <a:rPr b="1" i="0" lang="en-US" sz="2800" u="none" cap="none" strike="noStrike">
                <a:solidFill>
                  <a:srgbClr val="002060"/>
                </a:solidFill>
                <a:latin typeface="Arial"/>
                <a:ea typeface="Arial"/>
                <a:cs typeface="Arial"/>
                <a:sym typeface="Arial"/>
              </a:rPr>
              <a:t>TLEX</a:t>
            </a:r>
            <a:r>
              <a:rPr b="0" i="0" lang="en-US" sz="2800" u="none" cap="none" strike="noStrike">
                <a:solidFill>
                  <a:srgbClr val="002060"/>
                </a:solidFill>
                <a:latin typeface="Arial"/>
                <a:ea typeface="Arial"/>
                <a:cs typeface="Arial"/>
                <a:sym typeface="Arial"/>
              </a:rPr>
              <a:t> Front-end was developed using ReactJS in the Visual Studio Code Integrated Development Environment. </a:t>
            </a:r>
            <a:r>
              <a:rPr b="1" i="0" lang="en-US" sz="2800" u="none" cap="none" strike="noStrike">
                <a:solidFill>
                  <a:srgbClr val="002060"/>
                </a:solidFill>
                <a:latin typeface="Arial"/>
                <a:ea typeface="Arial"/>
                <a:cs typeface="Arial"/>
                <a:sym typeface="Arial"/>
              </a:rPr>
              <a:t>TLEX: Timeline Extraction</a:t>
            </a:r>
            <a:r>
              <a:rPr b="0" i="0" lang="en-US" sz="2800" u="none" cap="none" strike="noStrike">
                <a:solidFill>
                  <a:srgbClr val="002060"/>
                </a:solidFill>
                <a:latin typeface="Arial"/>
                <a:ea typeface="Arial"/>
                <a:cs typeface="Arial"/>
                <a:sym typeface="Arial"/>
              </a:rPr>
              <a:t> uses the jTLEX library constructed in Java using the Eclipse Integrated Development Environment and tested using the jUnit testing framework. To effectively support team collaboration, we managed versions of the web application and the </a:t>
            </a:r>
            <a:r>
              <a:rPr b="1" i="0" lang="en-US" sz="2800" u="none" cap="none" strike="noStrike">
                <a:solidFill>
                  <a:srgbClr val="002060"/>
                </a:solidFill>
                <a:latin typeface="Arial"/>
                <a:ea typeface="Arial"/>
                <a:cs typeface="Arial"/>
                <a:sym typeface="Arial"/>
              </a:rPr>
              <a:t>jTLEX</a:t>
            </a:r>
            <a:r>
              <a:rPr b="0" i="0" lang="en-US" sz="2800" u="none" cap="none" strike="noStrike">
                <a:solidFill>
                  <a:srgbClr val="002060"/>
                </a:solidFill>
                <a:latin typeface="Arial"/>
                <a:ea typeface="Arial"/>
                <a:cs typeface="Arial"/>
                <a:sym typeface="Arial"/>
              </a:rPr>
              <a:t> library with subversion VCS. </a:t>
            </a:r>
            <a:endParaRPr b="0" i="0" sz="1400" u="none" cap="none" strike="noStrike">
              <a:solidFill>
                <a:srgbClr val="000000"/>
              </a:solidFill>
              <a:latin typeface="Arial"/>
              <a:ea typeface="Arial"/>
              <a:cs typeface="Arial"/>
              <a:sym typeface="Arial"/>
            </a:endParaRPr>
          </a:p>
        </p:txBody>
      </p:sp>
      <p:sp>
        <p:nvSpPr>
          <p:cNvPr id="67" name="Google Shape;67;p1"/>
          <p:cNvSpPr txBox="1"/>
          <p:nvPr/>
        </p:nvSpPr>
        <p:spPr>
          <a:xfrm>
            <a:off x="18757925" y="7419400"/>
            <a:ext cx="11113200" cy="748251"/>
          </a:xfrm>
          <a:prstGeom prst="rect">
            <a:avLst/>
          </a:prstGeom>
          <a:noFill/>
          <a:ln>
            <a:noFill/>
          </a:ln>
        </p:spPr>
        <p:txBody>
          <a:bodyPr anchorCtr="0" anchor="t" bIns="91425" lIns="91425" spcFirstLastPara="1" rIns="91425" wrap="square" tIns="91425">
            <a:spAutoFit/>
          </a:bodyPr>
          <a:lstStyle/>
          <a:p>
            <a:pPr indent="0" lvl="0" marL="0" marR="0" rtl="0" algn="just">
              <a:lnSpc>
                <a:spcPct val="107000"/>
              </a:lnSpc>
              <a:spcBef>
                <a:spcPts val="80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a:t>
            </a:r>
            <a:endParaRPr b="0" i="0" sz="2800" u="none" cap="none" strike="noStrike">
              <a:solidFill>
                <a:srgbClr val="002060"/>
              </a:solidFill>
              <a:latin typeface="Arial"/>
              <a:ea typeface="Arial"/>
              <a:cs typeface="Arial"/>
              <a:sym typeface="Arial"/>
            </a:endParaRPr>
          </a:p>
        </p:txBody>
      </p:sp>
      <p:sp>
        <p:nvSpPr>
          <p:cNvPr id="68" name="Google Shape;68;p1"/>
          <p:cNvSpPr txBox="1"/>
          <p:nvPr/>
        </p:nvSpPr>
        <p:spPr>
          <a:xfrm>
            <a:off x="6467575" y="24532175"/>
            <a:ext cx="11113200" cy="4644318"/>
          </a:xfrm>
          <a:prstGeom prst="rect">
            <a:avLst/>
          </a:prstGeom>
          <a:noFill/>
          <a:ln>
            <a:noFill/>
          </a:ln>
        </p:spPr>
        <p:txBody>
          <a:bodyPr anchorCtr="0" anchor="t" bIns="91425" lIns="91425" spcFirstLastPara="1" rIns="91425" wrap="square" tIns="91425">
            <a:spAutoFit/>
          </a:bodyPr>
          <a:lstStyle/>
          <a:p>
            <a:pPr indent="0" lvl="0" marL="0" marR="0" rtl="0" algn="just">
              <a:lnSpc>
                <a:spcPct val="115000"/>
              </a:lnSpc>
              <a:spcBef>
                <a:spcPts val="0"/>
              </a:spcBef>
              <a:spcAft>
                <a:spcPts val="0"/>
              </a:spcAft>
              <a:buClr>
                <a:schemeClr val="dk1"/>
              </a:buClr>
              <a:buSzPts val="1100"/>
              <a:buFont typeface="Arial"/>
              <a:buNone/>
            </a:pPr>
            <a:r>
              <a:rPr b="1" i="0" lang="en-US" sz="2800" u="none" cap="none" strike="noStrike">
                <a:solidFill>
                  <a:srgbClr val="002060"/>
                </a:solidFill>
                <a:latin typeface="Arial"/>
                <a:ea typeface="Arial"/>
                <a:cs typeface="Arial"/>
                <a:sym typeface="Arial"/>
              </a:rPr>
              <a:t>TLEX: Timeline Extraction</a:t>
            </a:r>
            <a:r>
              <a:rPr b="0" i="0" lang="en-US" sz="2800" u="none" cap="none" strike="noStrike">
                <a:solidFill>
                  <a:srgbClr val="002060"/>
                </a:solidFill>
                <a:latin typeface="Arial"/>
                <a:ea typeface="Arial"/>
                <a:cs typeface="Arial"/>
                <a:sym typeface="Arial"/>
              </a:rPr>
              <a:t> handles graphic displaying of all the elements obtained from the timeline extraction task using </a:t>
            </a:r>
            <a:r>
              <a:rPr b="1" i="0" lang="en-US" sz="2800" u="none" cap="none" strike="noStrike">
                <a:solidFill>
                  <a:srgbClr val="002060"/>
                </a:solidFill>
                <a:latin typeface="Arial"/>
                <a:ea typeface="Arial"/>
                <a:cs typeface="Arial"/>
                <a:sym typeface="Arial"/>
              </a:rPr>
              <a:t>jTLEX.</a:t>
            </a:r>
            <a:r>
              <a:rPr b="0" i="0" lang="en-US" sz="2800" u="none" cap="none" strike="noStrike">
                <a:solidFill>
                  <a:srgbClr val="002060"/>
                </a:solidFill>
                <a:latin typeface="Arial"/>
                <a:ea typeface="Arial"/>
                <a:cs typeface="Arial"/>
                <a:sym typeface="Arial"/>
              </a:rPr>
              <a:t>The application makes use of an about page where the general flow of the program is explained, and it gives a brief introduction about the project.</a:t>
            </a:r>
            <a:endParaRPr/>
          </a:p>
          <a:p>
            <a:pPr indent="0" lvl="0" marL="0" marR="0" rtl="0" algn="just">
              <a:lnSpc>
                <a:spcPct val="115000"/>
              </a:lnSpc>
              <a:spcBef>
                <a:spcPts val="0"/>
              </a:spcBef>
              <a:spcAft>
                <a:spcPts val="0"/>
              </a:spcAft>
              <a:buClr>
                <a:schemeClr val="dk1"/>
              </a:buClr>
              <a:buSzPts val="1100"/>
              <a:buFont typeface="Arial"/>
              <a:buNone/>
            </a:pPr>
            <a:r>
              <a:rPr b="0" i="0" lang="en-US" sz="2800" u="none" cap="none" strike="noStrike">
                <a:solidFill>
                  <a:srgbClr val="002060"/>
                </a:solidFill>
                <a:latin typeface="Arial"/>
                <a:ea typeface="Arial"/>
                <a:cs typeface="Arial"/>
                <a:sym typeface="Arial"/>
              </a:rPr>
              <a:t>We also display important information about the time ML graph, such as the indeterminacy percentage, nodes belonging to main/subordination subgraphs, types of time relationships between nodes, timeline inconsistencies and subordination links. </a:t>
            </a:r>
            <a:endParaRPr b="0" i="0" sz="1400" u="none" cap="none" strike="noStrike">
              <a:solidFill>
                <a:srgbClr val="000000"/>
              </a:solidFill>
              <a:latin typeface="Arial"/>
              <a:ea typeface="Arial"/>
              <a:cs typeface="Arial"/>
              <a:sym typeface="Arial"/>
            </a:endParaRPr>
          </a:p>
        </p:txBody>
      </p:sp>
      <p:pic>
        <p:nvPicPr>
          <p:cNvPr id="69" name="Google Shape;69;p1"/>
          <p:cNvPicPr preferRelativeResize="0"/>
          <p:nvPr/>
        </p:nvPicPr>
        <p:blipFill rotWithShape="1">
          <a:blip r:embed="rId4">
            <a:alphaModFix/>
          </a:blip>
          <a:srcRect b="0" l="0" r="0" t="0"/>
          <a:stretch/>
        </p:blipFill>
        <p:spPr>
          <a:xfrm>
            <a:off x="312129" y="877426"/>
            <a:ext cx="4978299" cy="2851499"/>
          </a:xfrm>
          <a:prstGeom prst="rect">
            <a:avLst/>
          </a:prstGeom>
          <a:noFill/>
          <a:ln>
            <a:noFill/>
          </a:ln>
        </p:spPr>
      </p:pic>
      <p:pic>
        <p:nvPicPr>
          <p:cNvPr descr="MITRE | LinkedIn" id="70" name="Google Shape;70;p1"/>
          <p:cNvPicPr preferRelativeResize="0"/>
          <p:nvPr/>
        </p:nvPicPr>
        <p:blipFill rotWithShape="1">
          <a:blip r:embed="rId5">
            <a:alphaModFix/>
          </a:blip>
          <a:srcRect b="0" l="0" r="0" t="0"/>
          <a:stretch/>
        </p:blipFill>
        <p:spPr>
          <a:xfrm>
            <a:off x="1123500" y="4856700"/>
            <a:ext cx="3355525" cy="3355525"/>
          </a:xfrm>
          <a:prstGeom prst="rect">
            <a:avLst/>
          </a:prstGeom>
          <a:noFill/>
          <a:ln>
            <a:noFill/>
          </a:ln>
        </p:spPr>
      </p:pic>
      <p:pic>
        <p:nvPicPr>
          <p:cNvPr id="71" name="Google Shape;71;p1"/>
          <p:cNvPicPr preferRelativeResize="0"/>
          <p:nvPr/>
        </p:nvPicPr>
        <p:blipFill rotWithShape="1">
          <a:blip r:embed="rId6">
            <a:alphaModFix/>
          </a:blip>
          <a:srcRect b="0" l="54718" r="4338" t="0"/>
          <a:stretch/>
        </p:blipFill>
        <p:spPr>
          <a:xfrm>
            <a:off x="38512422" y="7419399"/>
            <a:ext cx="1946050" cy="2342362"/>
          </a:xfrm>
          <a:prstGeom prst="rect">
            <a:avLst/>
          </a:prstGeom>
          <a:noFill/>
          <a:ln>
            <a:noFill/>
          </a:ln>
        </p:spPr>
      </p:pic>
      <p:pic>
        <p:nvPicPr>
          <p:cNvPr id="72" name="Google Shape;72;p1"/>
          <p:cNvPicPr preferRelativeResize="0"/>
          <p:nvPr/>
        </p:nvPicPr>
        <p:blipFill rotWithShape="1">
          <a:blip r:embed="rId3">
            <a:alphaModFix/>
          </a:blip>
          <a:srcRect b="0" l="0" r="77324" t="16121"/>
          <a:stretch/>
        </p:blipFill>
        <p:spPr>
          <a:xfrm>
            <a:off x="40458475" y="7639950"/>
            <a:ext cx="2203775" cy="3590300"/>
          </a:xfrm>
          <a:prstGeom prst="rect">
            <a:avLst/>
          </a:prstGeom>
          <a:noFill/>
          <a:ln>
            <a:noFill/>
          </a:ln>
        </p:spPr>
      </p:pic>
      <p:pic>
        <p:nvPicPr>
          <p:cNvPr id="73" name="Google Shape;73;p1"/>
          <p:cNvPicPr preferRelativeResize="0"/>
          <p:nvPr/>
        </p:nvPicPr>
        <p:blipFill rotWithShape="1">
          <a:blip r:embed="rId3">
            <a:alphaModFix/>
          </a:blip>
          <a:srcRect b="0" l="72289" r="5395" t="59973"/>
          <a:stretch/>
        </p:blipFill>
        <p:spPr>
          <a:xfrm>
            <a:off x="31075578" y="9185301"/>
            <a:ext cx="2495589" cy="1971450"/>
          </a:xfrm>
          <a:prstGeom prst="rect">
            <a:avLst/>
          </a:prstGeom>
          <a:noFill/>
          <a:ln>
            <a:noFill/>
          </a:ln>
        </p:spPr>
      </p:pic>
      <p:pic>
        <p:nvPicPr>
          <p:cNvPr id="74" name="Google Shape;74;p1"/>
          <p:cNvPicPr preferRelativeResize="0"/>
          <p:nvPr/>
        </p:nvPicPr>
        <p:blipFill rotWithShape="1">
          <a:blip r:embed="rId3">
            <a:alphaModFix/>
          </a:blip>
          <a:srcRect b="47676" l="32076" r="4454" t="18428"/>
          <a:stretch/>
        </p:blipFill>
        <p:spPr>
          <a:xfrm>
            <a:off x="31268100" y="7785589"/>
            <a:ext cx="4243450" cy="998086"/>
          </a:xfrm>
          <a:prstGeom prst="rect">
            <a:avLst/>
          </a:prstGeom>
          <a:noFill/>
          <a:ln>
            <a:noFill/>
          </a:ln>
        </p:spPr>
      </p:pic>
      <p:pic>
        <p:nvPicPr>
          <p:cNvPr id="75" name="Google Shape;75;p1"/>
          <p:cNvPicPr preferRelativeResize="0"/>
          <p:nvPr/>
        </p:nvPicPr>
        <p:blipFill rotWithShape="1">
          <a:blip r:embed="rId6">
            <a:alphaModFix/>
          </a:blip>
          <a:srcRect b="5942" l="1402" r="50878" t="7432"/>
          <a:stretch/>
        </p:blipFill>
        <p:spPr>
          <a:xfrm>
            <a:off x="33943750" y="9190450"/>
            <a:ext cx="2203775" cy="1971459"/>
          </a:xfrm>
          <a:prstGeom prst="rect">
            <a:avLst/>
          </a:prstGeom>
          <a:noFill/>
          <a:ln>
            <a:noFill/>
          </a:ln>
        </p:spPr>
      </p:pic>
      <p:pic>
        <p:nvPicPr>
          <p:cNvPr id="76" name="Google Shape;76;p1"/>
          <p:cNvPicPr preferRelativeResize="0"/>
          <p:nvPr/>
        </p:nvPicPr>
        <p:blipFill rotWithShape="1">
          <a:blip r:embed="rId7">
            <a:alphaModFix/>
          </a:blip>
          <a:srcRect b="0" l="0" r="0" t="0"/>
          <a:stretch/>
        </p:blipFill>
        <p:spPr>
          <a:xfrm>
            <a:off x="36038963" y="7574900"/>
            <a:ext cx="1946049" cy="1905591"/>
          </a:xfrm>
          <a:prstGeom prst="rect">
            <a:avLst/>
          </a:prstGeom>
          <a:noFill/>
          <a:ln>
            <a:noFill/>
          </a:ln>
        </p:spPr>
      </p:pic>
      <p:pic>
        <p:nvPicPr>
          <p:cNvPr id="77" name="Google Shape;77;p1"/>
          <p:cNvPicPr preferRelativeResize="0"/>
          <p:nvPr/>
        </p:nvPicPr>
        <p:blipFill rotWithShape="1">
          <a:blip r:embed="rId8">
            <a:alphaModFix/>
          </a:blip>
          <a:srcRect b="0" l="0" r="0" t="0"/>
          <a:stretch/>
        </p:blipFill>
        <p:spPr>
          <a:xfrm>
            <a:off x="30362850" y="17631488"/>
            <a:ext cx="12615849" cy="9351005"/>
          </a:xfrm>
          <a:prstGeom prst="rect">
            <a:avLst/>
          </a:prstGeom>
          <a:noFill/>
          <a:ln>
            <a:noFill/>
          </a:ln>
        </p:spPr>
      </p:pic>
      <p:sp>
        <p:nvSpPr>
          <p:cNvPr id="78" name="Google Shape;78;p1"/>
          <p:cNvSpPr txBox="1"/>
          <p:nvPr/>
        </p:nvSpPr>
        <p:spPr>
          <a:xfrm>
            <a:off x="34613375" y="16443753"/>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79" name="Google Shape;79;p1"/>
          <p:cNvSpPr txBox="1"/>
          <p:nvPr/>
        </p:nvSpPr>
        <p:spPr>
          <a:xfrm>
            <a:off x="21790831" y="16443756"/>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80" name="Google Shape;80;p1"/>
          <p:cNvSpPr txBox="1"/>
          <p:nvPr/>
        </p:nvSpPr>
        <p:spPr>
          <a:xfrm>
            <a:off x="34613369" y="27622156"/>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graphicFrame>
        <p:nvGraphicFramePr>
          <p:cNvPr id="81" name="Google Shape;81;p1"/>
          <p:cNvGraphicFramePr/>
          <p:nvPr/>
        </p:nvGraphicFramePr>
        <p:xfrm>
          <a:off x="31339988" y="28501813"/>
          <a:ext cx="3000000" cy="3000000"/>
        </p:xfrm>
        <a:graphic>
          <a:graphicData uri="http://schemas.openxmlformats.org/drawingml/2006/table">
            <a:tbl>
              <a:tblPr>
                <a:noFill/>
                <a:tableStyleId>{B44AEB17-3DDB-4C8D-BB89-2AB4A83FAC46}</a:tableStyleId>
              </a:tblPr>
              <a:tblGrid>
                <a:gridCol w="5672000"/>
                <a:gridCol w="5672000"/>
              </a:tblGrid>
              <a:tr h="1430050">
                <a:tc>
                  <a:txBody>
                    <a:bodyPr/>
                    <a:lstStyle/>
                    <a:p>
                      <a:pPr indent="-406400" lvl="0" marL="457200" marR="0" rtl="0" algn="l">
                        <a:lnSpc>
                          <a:spcPct val="115000"/>
                        </a:lnSpc>
                        <a:spcBef>
                          <a:spcPts val="0"/>
                        </a:spcBef>
                        <a:spcAft>
                          <a:spcPts val="0"/>
                        </a:spcAft>
                        <a:buClr>
                          <a:srgbClr val="002060"/>
                        </a:buClr>
                        <a:buSzPts val="2800"/>
                        <a:buFont typeface="Arial"/>
                        <a:buChar char="●"/>
                      </a:pPr>
                      <a:r>
                        <a:rPr lang="en-US" sz="2800" u="none" cap="none" strike="noStrike">
                          <a:solidFill>
                            <a:srgbClr val="002060"/>
                          </a:solidFill>
                        </a:rPr>
                        <a:t>Gradle version v7.1</a:t>
                      </a:r>
                      <a:endParaRPr sz="2800" u="none" cap="none" strike="noStrike">
                        <a:solidFill>
                          <a:srgbClr val="002060"/>
                        </a:solidFill>
                      </a:endParaRPr>
                    </a:p>
                    <a:p>
                      <a:pPr indent="-406400" lvl="0" marL="457200" marR="0" rtl="0" algn="l">
                        <a:lnSpc>
                          <a:spcPct val="115000"/>
                        </a:lnSpc>
                        <a:spcBef>
                          <a:spcPts val="0"/>
                        </a:spcBef>
                        <a:spcAft>
                          <a:spcPts val="0"/>
                        </a:spcAft>
                        <a:buClr>
                          <a:srgbClr val="002060"/>
                        </a:buClr>
                        <a:buSzPts val="2800"/>
                        <a:buFont typeface="Arial"/>
                        <a:buChar char="●"/>
                      </a:pPr>
                      <a:r>
                        <a:rPr lang="en-US" sz="2800" u="none" cap="none" strike="noStrike">
                          <a:solidFill>
                            <a:srgbClr val="002060"/>
                          </a:solidFill>
                        </a:rPr>
                        <a:t>JDK v11.0.1</a:t>
                      </a:r>
                      <a:endParaRPr sz="2800" u="none" cap="none" strike="noStrike">
                        <a:solidFill>
                          <a:srgbClr val="00206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406400" lvl="0" marL="457200" marR="0" rtl="0" algn="l">
                        <a:lnSpc>
                          <a:spcPct val="115000"/>
                        </a:lnSpc>
                        <a:spcBef>
                          <a:spcPts val="0"/>
                        </a:spcBef>
                        <a:spcAft>
                          <a:spcPts val="0"/>
                        </a:spcAft>
                        <a:buClr>
                          <a:srgbClr val="002060"/>
                        </a:buClr>
                        <a:buSzPts val="2800"/>
                        <a:buFont typeface="Arial"/>
                        <a:buChar char="●"/>
                      </a:pPr>
                      <a:r>
                        <a:rPr lang="en-US" sz="2800" u="none" cap="none" strike="noStrike">
                          <a:solidFill>
                            <a:srgbClr val="002060"/>
                          </a:solidFill>
                        </a:rPr>
                        <a:t>Node.js v14.17.0</a:t>
                      </a:r>
                      <a:endParaRPr sz="2800" u="none" cap="none" strike="noStrike">
                        <a:solidFill>
                          <a:srgbClr val="002060"/>
                        </a:solidFill>
                      </a:endParaRPr>
                    </a:p>
                    <a:p>
                      <a:pPr indent="-406400" lvl="0" marL="457200" marR="0" rtl="0" algn="l">
                        <a:lnSpc>
                          <a:spcPct val="115000"/>
                        </a:lnSpc>
                        <a:spcBef>
                          <a:spcPts val="0"/>
                        </a:spcBef>
                        <a:spcAft>
                          <a:spcPts val="0"/>
                        </a:spcAft>
                        <a:buClr>
                          <a:srgbClr val="002060"/>
                        </a:buClr>
                        <a:buSzPts val="2800"/>
                        <a:buFont typeface="Arial"/>
                        <a:buChar char="●"/>
                      </a:pPr>
                      <a:r>
                        <a:rPr lang="en-US" sz="2800" u="none" cap="none" strike="noStrike">
                          <a:solidFill>
                            <a:srgbClr val="002060"/>
                          </a:solidFill>
                        </a:rPr>
                        <a:t>npm v6.14.13</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2" name="Google Shape;82;p1"/>
          <p:cNvPicPr preferRelativeResize="0"/>
          <p:nvPr/>
        </p:nvPicPr>
        <p:blipFill rotWithShape="1">
          <a:blip r:embed="rId9">
            <a:alphaModFix/>
          </a:blip>
          <a:srcRect b="0" l="0" r="0" t="0"/>
          <a:stretch/>
        </p:blipFill>
        <p:spPr>
          <a:xfrm>
            <a:off x="22056244" y="23474814"/>
            <a:ext cx="8083291" cy="3843900"/>
          </a:xfrm>
          <a:prstGeom prst="rect">
            <a:avLst/>
          </a:prstGeom>
          <a:noFill/>
          <a:ln>
            <a:noFill/>
          </a:ln>
        </p:spPr>
      </p:pic>
      <p:pic>
        <p:nvPicPr>
          <p:cNvPr id="83" name="Google Shape;83;p1"/>
          <p:cNvPicPr preferRelativeResize="0"/>
          <p:nvPr/>
        </p:nvPicPr>
        <p:blipFill rotWithShape="1">
          <a:blip r:embed="rId10">
            <a:alphaModFix/>
          </a:blip>
          <a:srcRect b="0" l="0" r="0" t="0"/>
          <a:stretch/>
        </p:blipFill>
        <p:spPr>
          <a:xfrm>
            <a:off x="18256725" y="27825700"/>
            <a:ext cx="6897000" cy="1522993"/>
          </a:xfrm>
          <a:prstGeom prst="rect">
            <a:avLst/>
          </a:prstGeom>
          <a:noFill/>
          <a:ln>
            <a:noFill/>
          </a:ln>
        </p:spPr>
      </p:pic>
      <p:pic>
        <p:nvPicPr>
          <p:cNvPr id="84" name="Google Shape;84;p1"/>
          <p:cNvPicPr preferRelativeResize="0"/>
          <p:nvPr/>
        </p:nvPicPr>
        <p:blipFill rotWithShape="1">
          <a:blip r:embed="rId11">
            <a:alphaModFix/>
          </a:blip>
          <a:srcRect b="0" l="0" r="0" t="0"/>
          <a:stretch/>
        </p:blipFill>
        <p:spPr>
          <a:xfrm>
            <a:off x="18256720" y="29855675"/>
            <a:ext cx="6897004" cy="1630000"/>
          </a:xfrm>
          <a:prstGeom prst="rect">
            <a:avLst/>
          </a:prstGeom>
          <a:noFill/>
          <a:ln>
            <a:noFill/>
          </a:ln>
        </p:spPr>
      </p:pic>
      <p:sp>
        <p:nvSpPr>
          <p:cNvPr id="85" name="Google Shape;85;p1"/>
          <p:cNvSpPr txBox="1"/>
          <p:nvPr/>
        </p:nvSpPr>
        <p:spPr>
          <a:xfrm>
            <a:off x="18256725" y="23474825"/>
            <a:ext cx="3576300" cy="3771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SUCCESSFUL OUTPUT</a:t>
            </a:r>
            <a:endParaRPr b="0" i="0" sz="2800" u="none" cap="none" strike="noStrike">
              <a:solidFill>
                <a:srgbClr val="002060"/>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Test cases (1) and (2) both successfully display the TimeML Graph to the screen.</a:t>
            </a:r>
            <a:endParaRPr b="0" i="0" sz="2800" u="none" cap="none" strike="noStrike">
              <a:solidFill>
                <a:srgbClr val="002060"/>
              </a:solidFill>
              <a:latin typeface="Arial"/>
              <a:ea typeface="Arial"/>
              <a:cs typeface="Arial"/>
              <a:sym typeface="Arial"/>
            </a:endParaRPr>
          </a:p>
        </p:txBody>
      </p:sp>
      <p:sp>
        <p:nvSpPr>
          <p:cNvPr id="86" name="Google Shape;86;p1"/>
          <p:cNvSpPr txBox="1"/>
          <p:nvPr/>
        </p:nvSpPr>
        <p:spPr>
          <a:xfrm>
            <a:off x="25849350" y="27737625"/>
            <a:ext cx="4243500" cy="3771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UNSUCCESSFUL OUTPUT</a:t>
            </a:r>
            <a:endParaRPr b="0" i="0" sz="2800" u="none" cap="none" strike="noStrike">
              <a:solidFill>
                <a:srgbClr val="002060"/>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Test cases (3) and (4) both unsuccessfully display the illegal argument exception to the screen.</a:t>
            </a:r>
            <a:endParaRPr b="0" i="0" sz="2800" u="none" cap="none" strike="noStrike">
              <a:solidFill>
                <a:srgbClr val="002060"/>
              </a:solidFill>
              <a:latin typeface="Arial"/>
              <a:ea typeface="Arial"/>
              <a:cs typeface="Arial"/>
              <a:sym typeface="Arial"/>
            </a:endParaRPr>
          </a:p>
        </p:txBody>
      </p:sp>
      <p:pic>
        <p:nvPicPr>
          <p:cNvPr id="87" name="Google Shape;87;p1"/>
          <p:cNvPicPr preferRelativeResize="0"/>
          <p:nvPr/>
        </p:nvPicPr>
        <p:blipFill rotWithShape="1">
          <a:blip r:embed="rId12">
            <a:alphaModFix/>
          </a:blip>
          <a:srcRect b="0" l="0" r="0" t="0"/>
          <a:stretch/>
        </p:blipFill>
        <p:spPr>
          <a:xfrm>
            <a:off x="7016749" y="17572266"/>
            <a:ext cx="10969901" cy="6011388"/>
          </a:xfrm>
          <a:prstGeom prst="rect">
            <a:avLst/>
          </a:prstGeom>
          <a:noFill/>
          <a:ln>
            <a:noFill/>
          </a:ln>
        </p:spPr>
      </p:pic>
      <p:pic>
        <p:nvPicPr>
          <p:cNvPr id="88" name="Google Shape;88;p1"/>
          <p:cNvPicPr preferRelativeResize="0"/>
          <p:nvPr/>
        </p:nvPicPr>
        <p:blipFill rotWithShape="1">
          <a:blip r:embed="rId13">
            <a:alphaModFix/>
          </a:blip>
          <a:srcRect b="0" l="12923" r="14953" t="6084"/>
          <a:stretch/>
        </p:blipFill>
        <p:spPr>
          <a:xfrm>
            <a:off x="19022847" y="7219209"/>
            <a:ext cx="11836075" cy="8214570"/>
          </a:xfrm>
          <a:prstGeom prst="rect">
            <a:avLst/>
          </a:prstGeom>
          <a:solidFill>
            <a:srgbClr val="FFFFFF"/>
          </a:solid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