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j3JNxNd6JlBI2EwKdU+r8RRiOD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5793A73-1EC5-4DB9-B9D1-16667D1E9702}">
  <a:tblStyle styleId="{65793A73-1EC5-4DB9-B9D1-16667D1E9702}"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19" name="Google Shape;19;p3"/>
          <p:cNvSpPr txBox="1"/>
          <p:nvPr/>
        </p:nvSpPr>
        <p:spPr>
          <a:xfrm>
            <a:off x="6912862" y="2555688"/>
            <a:ext cx="34987152"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20" name="Google Shape;20;p3"/>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8" name="Google Shape;28;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9" name="Google Shape;29;p4"/>
          <p:cNvGrpSpPr/>
          <p:nvPr/>
        </p:nvGrpSpPr>
        <p:grpSpPr>
          <a:xfrm>
            <a:off x="41216985" y="1016364"/>
            <a:ext cx="1881295" cy="2545857"/>
            <a:chOff x="11140977" y="745237"/>
            <a:chExt cx="522582" cy="530386"/>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3" name="Google Shape;33;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6" name="Google Shape;36;p5"/>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41" name="Google Shape;41;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44" name="Google Shape;44;p6"/>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5" name="Google Shape;45;p6"/>
          <p:cNvGrpSpPr/>
          <p:nvPr/>
        </p:nvGrpSpPr>
        <p:grpSpPr>
          <a:xfrm>
            <a:off x="41216985" y="1016364"/>
            <a:ext cx="1881295" cy="2545857"/>
            <a:chOff x="11140977" y="745237"/>
            <a:chExt cx="522582" cy="530386"/>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49" name="Google Shape;49;p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image" Target="../media/image5.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2" name="Google Shape;12;p2"/>
          <p:cNvGrpSpPr/>
          <p:nvPr/>
        </p:nvGrpSpPr>
        <p:grpSpPr>
          <a:xfrm>
            <a:off x="41216985" y="1016364"/>
            <a:ext cx="1881295" cy="2545857"/>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4.png"/><Relationship Id="rId10" Type="http://schemas.openxmlformats.org/officeDocument/2006/relationships/image" Target="../media/image12.png"/><Relationship Id="rId9" Type="http://schemas.openxmlformats.org/officeDocument/2006/relationships/image" Target="../media/image11.png"/><Relationship Id="rId5" Type="http://schemas.openxmlformats.org/officeDocument/2006/relationships/image" Target="../media/image1.jpg"/><Relationship Id="rId6" Type="http://schemas.openxmlformats.org/officeDocument/2006/relationships/image" Target="../media/image3.jpg"/><Relationship Id="rId7" Type="http://schemas.openxmlformats.org/officeDocument/2006/relationships/image" Target="../media/image2.png"/><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
          <p:cNvPicPr preferRelativeResize="0"/>
          <p:nvPr/>
        </p:nvPicPr>
        <p:blipFill rotWithShape="1">
          <a:blip r:embed="rId3">
            <a:alphaModFix/>
          </a:blip>
          <a:srcRect b="4946" l="29956" r="37821" t="60728"/>
          <a:stretch/>
        </p:blipFill>
        <p:spPr>
          <a:xfrm>
            <a:off x="36779088" y="9676578"/>
            <a:ext cx="3047818" cy="1430047"/>
          </a:xfrm>
          <a:prstGeom prst="rect">
            <a:avLst/>
          </a:prstGeom>
          <a:noFill/>
          <a:ln>
            <a:noFill/>
          </a:ln>
        </p:spPr>
      </p:pic>
      <p:sp>
        <p:nvSpPr>
          <p:cNvPr id="55" name="Google Shape;55;p1"/>
          <p:cNvSpPr txBox="1"/>
          <p:nvPr/>
        </p:nvSpPr>
        <p:spPr>
          <a:xfrm>
            <a:off x="6816436" y="2979162"/>
            <a:ext cx="35204400" cy="37689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jTLEX 3.0: Visualization for the TLEX Algorithm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lang="en-US" sz="3500">
                <a:solidFill>
                  <a:srgbClr val="3F3F3F"/>
                </a:solidFill>
              </a:rPr>
              <a:t>Luis Robaina - Capstone 2  Team Le</a:t>
            </a:r>
            <a:endParaRPr b="1" sz="3500">
              <a:solidFill>
                <a:srgbClr val="3F3F3F"/>
              </a:solidFill>
            </a:endParaRPr>
          </a:p>
          <a:p>
            <a:pPr indent="0" lvl="0" marL="0" marR="0" rtl="0" algn="l">
              <a:lnSpc>
                <a:spcPct val="100000"/>
              </a:lnSpc>
              <a:spcBef>
                <a:spcPts val="0"/>
              </a:spcBef>
              <a:spcAft>
                <a:spcPts val="0"/>
              </a:spcAft>
              <a:buClr>
                <a:srgbClr val="3F3F3F"/>
              </a:buClr>
              <a:buSzPts val="3500"/>
              <a:buFont typeface="Arial"/>
              <a:buNone/>
            </a:pPr>
            <a:r>
              <a:t/>
            </a:r>
            <a:endParaRPr b="1" sz="3500">
              <a:solidFill>
                <a:srgbClr val="3F3F3F"/>
              </a:solidFil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Mark Finlayson, Mustafa Ocal</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6" name="Google Shape;56;p1"/>
          <p:cNvSpPr txBox="1"/>
          <p:nvPr/>
        </p:nvSpPr>
        <p:spPr>
          <a:xfrm>
            <a:off x="6816436" y="46523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Summer 2021 Capstone </a:t>
            </a:r>
            <a:r>
              <a:rPr i="1" lang="en-US" sz="5400">
                <a:solidFill>
                  <a:srgbClr val="3F3F3F"/>
                </a:solidFill>
              </a:rPr>
              <a:t>2</a:t>
            </a:r>
            <a:r>
              <a:rPr b="0" i="1" lang="en-US" sz="5400" u="none" cap="none" strike="noStrike">
                <a:solidFill>
                  <a:srgbClr val="3F3F3F"/>
                </a:solidFill>
                <a:latin typeface="Arial"/>
                <a:ea typeface="Arial"/>
                <a:cs typeface="Arial"/>
                <a:sym typeface="Arial"/>
              </a:rPr>
              <a:t> Project</a:t>
            </a:r>
            <a:endParaRPr b="0" i="0" sz="1400" u="none" cap="none" strike="noStrike">
              <a:solidFill>
                <a:srgbClr val="000000"/>
              </a:solidFill>
              <a:latin typeface="Arial"/>
              <a:ea typeface="Arial"/>
              <a:cs typeface="Arial"/>
              <a:sym typeface="Arial"/>
            </a:endParaRPr>
          </a:p>
        </p:txBody>
      </p:sp>
      <p:sp>
        <p:nvSpPr>
          <p:cNvPr id="57" name="Google Shape;57;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the Cognac Laboratory and MITRE. We thank Mustafa Ocal and Dr. Mark Finlayson for their assistance and mentorship that we received throughout the senior design project.</a:t>
            </a:r>
            <a:endParaRPr b="0" i="0" sz="1400" u="none" cap="none" strike="noStrike">
              <a:solidFill>
                <a:srgbClr val="000000"/>
              </a:solidFill>
              <a:latin typeface="Arial"/>
              <a:ea typeface="Arial"/>
              <a:cs typeface="Arial"/>
              <a:sym typeface="Arial"/>
            </a:endParaRPr>
          </a:p>
        </p:txBody>
      </p:sp>
      <p:sp>
        <p:nvSpPr>
          <p:cNvPr id="58" name="Google Shape;58;p1"/>
          <p:cNvSpPr txBox="1"/>
          <p:nvPr/>
        </p:nvSpPr>
        <p:spPr>
          <a:xfrm>
            <a:off x="9966775" y="68307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59" name="Google Shape;59;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60" name="Google Shape;60;p1"/>
          <p:cNvSpPr txBox="1"/>
          <p:nvPr/>
        </p:nvSpPr>
        <p:spPr>
          <a:xfrm>
            <a:off x="21790819" y="683071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61" name="Google Shape;61;p1"/>
          <p:cNvSpPr txBox="1"/>
          <p:nvPr/>
        </p:nvSpPr>
        <p:spPr>
          <a:xfrm>
            <a:off x="10127663" y="16443728"/>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62" name="Google Shape;62;p1"/>
          <p:cNvSpPr txBox="1"/>
          <p:nvPr/>
        </p:nvSpPr>
        <p:spPr>
          <a:xfrm>
            <a:off x="34911788" y="6830713"/>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63" name="Google Shape;63;p1"/>
          <p:cNvSpPr txBox="1"/>
          <p:nvPr/>
        </p:nvSpPr>
        <p:spPr>
          <a:xfrm>
            <a:off x="9966781" y="2385003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64" name="Google Shape;64;p1"/>
          <p:cNvSpPr txBox="1"/>
          <p:nvPr/>
        </p:nvSpPr>
        <p:spPr>
          <a:xfrm>
            <a:off x="6494875" y="7724188"/>
            <a:ext cx="11058600" cy="8547600"/>
          </a:xfrm>
          <a:prstGeom prst="rect">
            <a:avLst/>
          </a:prstGeom>
          <a:noFill/>
          <a:ln>
            <a:noFill/>
          </a:ln>
        </p:spPr>
        <p:txBody>
          <a:bodyPr anchorCtr="0" anchor="t" bIns="91425" lIns="91425" spcFirstLastPara="1" rIns="91425" wrap="square" tIns="91425">
            <a:spAutoFit/>
          </a:bodyPr>
          <a:lstStyle/>
          <a:p>
            <a:pPr indent="0" lvl="0" marL="0" marR="0" rtl="0" algn="just">
              <a:lnSpc>
                <a:spcPct val="107000"/>
              </a:lnSpc>
              <a:spcBef>
                <a:spcPts val="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Qualitative temporal graphs that are derived from annotations on text (TimeML annotations) explicitly reveal only the partial orderings of events and times. For many purposes, however, a total ordering (a timeline) is more useful.</a:t>
            </a:r>
            <a:endParaRPr b="0" i="0" sz="28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Unfortunately, timelines are rarely explicit in text, and usually cannot be extracted directly</a:t>
            </a:r>
            <a:r>
              <a:rPr b="1" i="0" lang="en-US" sz="2800" u="none" cap="none" strike="noStrike">
                <a:solidFill>
                  <a:srgbClr val="002060"/>
                </a:solidFill>
                <a:latin typeface="Arial"/>
                <a:ea typeface="Arial"/>
                <a:cs typeface="Arial"/>
                <a:sym typeface="Arial"/>
              </a:rPr>
              <a:t>. </a:t>
            </a:r>
            <a:r>
              <a:rPr b="0" i="0" lang="en-US" sz="2800" u="none" cap="none" strike="noStrike">
                <a:solidFill>
                  <a:srgbClr val="002060"/>
                </a:solidFill>
                <a:latin typeface="Arial"/>
                <a:ea typeface="Arial"/>
                <a:cs typeface="Arial"/>
                <a:sym typeface="Arial"/>
              </a:rPr>
              <a:t>The TLEX algorithm specifies an exact, end-to-end solution, to the task of extracting multiple timelines from TimeML annotated texts. TLEX transforms TimeML annotations into a collection of main and subordinated timelines arranged into a trunk-and-branch style structure.</a:t>
            </a:r>
            <a:endParaRPr b="0" i="0" sz="28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800"/>
              <a:buFont typeface="Arial"/>
              <a:buNone/>
            </a:pPr>
            <a:r>
              <a:rPr b="1" i="0" lang="en-US" sz="2800" u="none" cap="none" strike="noStrike">
                <a:solidFill>
                  <a:srgbClr val="002060"/>
                </a:solidFill>
                <a:latin typeface="Arial"/>
                <a:ea typeface="Arial"/>
                <a:cs typeface="Arial"/>
                <a:sym typeface="Arial"/>
              </a:rPr>
              <a:t>jTLEX</a:t>
            </a:r>
            <a:r>
              <a:rPr b="0" i="0" lang="en-US" sz="2800" u="none" cap="none" strike="noStrike">
                <a:solidFill>
                  <a:srgbClr val="002060"/>
                </a:solidFill>
                <a:latin typeface="Arial"/>
                <a:ea typeface="Arial"/>
                <a:cs typeface="Arial"/>
                <a:sym typeface="Arial"/>
              </a:rPr>
              <a:t> offered the solution proposed by the TLEX algorithm into an easy-to-use Java library. With it, a Web application called </a:t>
            </a:r>
            <a:r>
              <a:rPr b="1" i="0" lang="en-US" sz="2800" u="none" cap="none" strike="noStrike">
                <a:solidFill>
                  <a:srgbClr val="002060"/>
                </a:solidFill>
                <a:latin typeface="Arial"/>
                <a:ea typeface="Arial"/>
                <a:cs typeface="Arial"/>
                <a:sym typeface="Arial"/>
              </a:rPr>
              <a:t>TLEX: Timeline Extraction</a:t>
            </a:r>
            <a:r>
              <a:rPr b="0" i="0" lang="en-US" sz="2800" u="none" cap="none" strike="noStrike">
                <a:solidFill>
                  <a:srgbClr val="002060"/>
                </a:solidFill>
                <a:latin typeface="Arial"/>
                <a:ea typeface="Arial"/>
                <a:cs typeface="Arial"/>
                <a:sym typeface="Arial"/>
              </a:rPr>
              <a:t>, was created where annotated text from TimeML files or the files themselves can be uploaded and analyzed.</a:t>
            </a:r>
            <a:endParaRPr b="0" i="0" sz="28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800"/>
              <a:buFont typeface="Arial"/>
              <a:buNone/>
            </a:pPr>
            <a:r>
              <a:rPr b="1" i="0" lang="en-US" sz="2800" u="none" cap="none" strike="noStrike">
                <a:solidFill>
                  <a:srgbClr val="002060"/>
                </a:solidFill>
                <a:latin typeface="Arial"/>
                <a:ea typeface="Arial"/>
                <a:cs typeface="Arial"/>
                <a:sym typeface="Arial"/>
              </a:rPr>
              <a:t>TLEX, </a:t>
            </a:r>
            <a:r>
              <a:rPr b="0" i="0" lang="en-US" sz="2800" u="none" cap="none" strike="noStrike">
                <a:solidFill>
                  <a:srgbClr val="002060"/>
                </a:solidFill>
                <a:latin typeface="Arial"/>
                <a:ea typeface="Arial"/>
                <a:cs typeface="Arial"/>
                <a:sym typeface="Arial"/>
              </a:rPr>
              <a:t>with its two components;</a:t>
            </a:r>
            <a:r>
              <a:rPr b="1" i="0" lang="en-US" sz="2800" u="none" cap="none" strike="noStrike">
                <a:solidFill>
                  <a:srgbClr val="002060"/>
                </a:solidFill>
                <a:latin typeface="Arial"/>
                <a:ea typeface="Arial"/>
                <a:cs typeface="Arial"/>
                <a:sym typeface="Arial"/>
              </a:rPr>
              <a:t> </a:t>
            </a:r>
            <a:r>
              <a:rPr b="0" i="0" lang="en-US" sz="2800" u="none" cap="none" strike="noStrike">
                <a:solidFill>
                  <a:srgbClr val="002060"/>
                </a:solidFill>
                <a:latin typeface="Arial"/>
                <a:ea typeface="Arial"/>
                <a:cs typeface="Arial"/>
                <a:sym typeface="Arial"/>
              </a:rPr>
              <a:t>TLEX backend and TLEX frontend,  aids researchers in the field by implementing a novel solution to the problem of visualizing temporal graphs.</a:t>
            </a:r>
            <a:endParaRPr b="0" i="0" sz="2800" u="none" cap="none" strike="noStrike">
              <a:solidFill>
                <a:srgbClr val="00206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1"/>
          <p:cNvSpPr txBox="1"/>
          <p:nvPr/>
        </p:nvSpPr>
        <p:spPr>
          <a:xfrm>
            <a:off x="31075575" y="11441129"/>
            <a:ext cx="11536500" cy="3843900"/>
          </a:xfrm>
          <a:prstGeom prst="rect">
            <a:avLst/>
          </a:prstGeom>
          <a:noFill/>
          <a:ln>
            <a:noFill/>
          </a:ln>
        </p:spPr>
        <p:txBody>
          <a:bodyPr anchorCtr="0" anchor="t" bIns="91425" lIns="91425" spcFirstLastPara="1" rIns="91425" wrap="square" tIns="91425">
            <a:spAutoFit/>
          </a:bodyPr>
          <a:lstStyle/>
          <a:p>
            <a:pPr indent="0" lvl="0" marL="0" marR="0" rtl="0" algn="just">
              <a:lnSpc>
                <a:spcPct val="107000"/>
              </a:lnSpc>
              <a:spcBef>
                <a:spcPts val="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The </a:t>
            </a:r>
            <a:r>
              <a:rPr b="1" i="0" lang="en-US" sz="2800" u="none" cap="none" strike="noStrike">
                <a:solidFill>
                  <a:srgbClr val="002060"/>
                </a:solidFill>
                <a:latin typeface="Arial"/>
                <a:ea typeface="Arial"/>
                <a:cs typeface="Arial"/>
                <a:sym typeface="Arial"/>
              </a:rPr>
              <a:t>TLEX</a:t>
            </a:r>
            <a:r>
              <a:rPr b="0" i="0" lang="en-US" sz="2800" u="none" cap="none" strike="noStrike">
                <a:solidFill>
                  <a:srgbClr val="002060"/>
                </a:solidFill>
                <a:latin typeface="Arial"/>
                <a:ea typeface="Arial"/>
                <a:cs typeface="Arial"/>
                <a:sym typeface="Arial"/>
              </a:rPr>
              <a:t> backend was implemented using the Java based Spring Boot framework in the IntelliJ Integrated Development Environment. The </a:t>
            </a:r>
            <a:r>
              <a:rPr b="1" i="0" lang="en-US" sz="2800" u="none" cap="none" strike="noStrike">
                <a:solidFill>
                  <a:srgbClr val="002060"/>
                </a:solidFill>
                <a:latin typeface="Arial"/>
                <a:ea typeface="Arial"/>
                <a:cs typeface="Arial"/>
                <a:sym typeface="Arial"/>
              </a:rPr>
              <a:t>TLEX</a:t>
            </a:r>
            <a:r>
              <a:rPr b="0" i="0" lang="en-US" sz="2800" u="none" cap="none" strike="noStrike">
                <a:solidFill>
                  <a:srgbClr val="002060"/>
                </a:solidFill>
                <a:latin typeface="Arial"/>
                <a:ea typeface="Arial"/>
                <a:cs typeface="Arial"/>
                <a:sym typeface="Arial"/>
              </a:rPr>
              <a:t> frontend was developed using ReactJS in the Visual Studio Code Integrated Development Environment. </a:t>
            </a:r>
            <a:r>
              <a:rPr b="1" i="0" lang="en-US" sz="2800" u="none" cap="none" strike="noStrike">
                <a:solidFill>
                  <a:srgbClr val="002060"/>
                </a:solidFill>
                <a:latin typeface="Arial"/>
                <a:ea typeface="Arial"/>
                <a:cs typeface="Arial"/>
                <a:sym typeface="Arial"/>
              </a:rPr>
              <a:t>TLEX: Timeline Extraction</a:t>
            </a:r>
            <a:r>
              <a:rPr b="0" i="0" lang="en-US" sz="2800" u="none" cap="none" strike="noStrike">
                <a:solidFill>
                  <a:srgbClr val="002060"/>
                </a:solidFill>
                <a:latin typeface="Arial"/>
                <a:ea typeface="Arial"/>
                <a:cs typeface="Arial"/>
                <a:sym typeface="Arial"/>
              </a:rPr>
              <a:t> uses the </a:t>
            </a:r>
            <a:r>
              <a:rPr b="1" i="0" lang="en-US" sz="2800" u="none" cap="none" strike="noStrike">
                <a:solidFill>
                  <a:srgbClr val="002060"/>
                </a:solidFill>
                <a:latin typeface="Arial"/>
                <a:ea typeface="Arial"/>
                <a:cs typeface="Arial"/>
                <a:sym typeface="Arial"/>
              </a:rPr>
              <a:t>jTLEX </a:t>
            </a:r>
            <a:r>
              <a:rPr b="0" i="0" lang="en-US" sz="2800" u="none" cap="none" strike="noStrike">
                <a:solidFill>
                  <a:srgbClr val="002060"/>
                </a:solidFill>
                <a:latin typeface="Arial"/>
                <a:ea typeface="Arial"/>
                <a:cs typeface="Arial"/>
                <a:sym typeface="Arial"/>
              </a:rPr>
              <a:t>library constructed in Java using the Eclipse Integrated Development Environment and tested using the jUnit testing framework. To effectively support team collaboration, we managed versions of the web application and the </a:t>
            </a:r>
            <a:r>
              <a:rPr b="1" i="0" lang="en-US" sz="2800" u="none" cap="none" strike="noStrike">
                <a:solidFill>
                  <a:srgbClr val="002060"/>
                </a:solidFill>
                <a:latin typeface="Arial"/>
                <a:ea typeface="Arial"/>
                <a:cs typeface="Arial"/>
                <a:sym typeface="Arial"/>
              </a:rPr>
              <a:t>jTLEX</a:t>
            </a:r>
            <a:r>
              <a:rPr b="0" i="0" lang="en-US" sz="2800" u="none" cap="none" strike="noStrike">
                <a:solidFill>
                  <a:srgbClr val="002060"/>
                </a:solidFill>
                <a:latin typeface="Arial"/>
                <a:ea typeface="Arial"/>
                <a:cs typeface="Arial"/>
                <a:sym typeface="Arial"/>
              </a:rPr>
              <a:t> library with subversion VCS.</a:t>
            </a:r>
            <a:endParaRPr b="0" i="0" sz="1400" u="none" cap="none" strike="noStrike">
              <a:solidFill>
                <a:srgbClr val="000000"/>
              </a:solidFill>
              <a:latin typeface="Arial"/>
              <a:ea typeface="Arial"/>
              <a:cs typeface="Arial"/>
              <a:sym typeface="Arial"/>
            </a:endParaRPr>
          </a:p>
        </p:txBody>
      </p:sp>
      <p:sp>
        <p:nvSpPr>
          <p:cNvPr id="66" name="Google Shape;66;p1"/>
          <p:cNvSpPr txBox="1"/>
          <p:nvPr/>
        </p:nvSpPr>
        <p:spPr>
          <a:xfrm>
            <a:off x="18757925" y="7419400"/>
            <a:ext cx="11113200" cy="8301900"/>
          </a:xfrm>
          <a:prstGeom prst="rect">
            <a:avLst/>
          </a:prstGeom>
          <a:noFill/>
          <a:ln>
            <a:noFill/>
          </a:ln>
        </p:spPr>
        <p:txBody>
          <a:bodyPr anchorCtr="0" anchor="t" bIns="91425" lIns="91425" spcFirstLastPara="1" rIns="91425" wrap="square" tIns="91425">
            <a:spAutoFit/>
          </a:bodyPr>
          <a:lstStyle/>
          <a:p>
            <a:pPr indent="0" lvl="0" marL="0" marR="0" rtl="0" algn="just">
              <a:lnSpc>
                <a:spcPct val="107000"/>
              </a:lnSpc>
              <a:spcBef>
                <a:spcPts val="800"/>
              </a:spcBef>
              <a:spcAft>
                <a:spcPts val="0"/>
              </a:spcAft>
              <a:buClr>
                <a:srgbClr val="000000"/>
              </a:buClr>
              <a:buSzPts val="2800"/>
              <a:buFont typeface="Arial"/>
              <a:buNone/>
            </a:pPr>
            <a:r>
              <a:rPr b="1" i="0" lang="en-US" sz="2800" u="none" cap="none" strike="noStrike">
                <a:solidFill>
                  <a:srgbClr val="002060"/>
                </a:solidFill>
                <a:latin typeface="Arial"/>
                <a:ea typeface="Arial"/>
                <a:cs typeface="Arial"/>
                <a:sym typeface="Arial"/>
              </a:rPr>
              <a:t>TLEX</a:t>
            </a:r>
            <a:r>
              <a:rPr b="0" i="0" lang="en-US" sz="2800" u="none" cap="none" strike="noStrike">
                <a:solidFill>
                  <a:srgbClr val="002060"/>
                </a:solidFill>
                <a:latin typeface="Arial"/>
                <a:ea typeface="Arial"/>
                <a:cs typeface="Arial"/>
                <a:sym typeface="Arial"/>
              </a:rPr>
              <a:t> utilizes the newly refactored </a:t>
            </a:r>
            <a:r>
              <a:rPr b="1" i="0" lang="en-US" sz="2800" u="none" cap="none" strike="noStrike">
                <a:solidFill>
                  <a:srgbClr val="002060"/>
                </a:solidFill>
                <a:latin typeface="Arial"/>
                <a:ea typeface="Arial"/>
                <a:cs typeface="Arial"/>
                <a:sym typeface="Arial"/>
              </a:rPr>
              <a:t>jTLEX </a:t>
            </a:r>
            <a:r>
              <a:rPr b="0" i="0" lang="en-US" sz="2800" u="none" cap="none" strike="noStrike">
                <a:solidFill>
                  <a:srgbClr val="002060"/>
                </a:solidFill>
                <a:latin typeface="Arial"/>
                <a:ea typeface="Arial"/>
                <a:cs typeface="Arial"/>
                <a:sym typeface="Arial"/>
              </a:rPr>
              <a:t>library to create an intuitive web application with 3 endpoints: About Page, TimeML Text, TimeML File</a:t>
            </a:r>
            <a:r>
              <a:rPr b="1" i="0" lang="en-US" sz="2800" u="none" cap="none" strike="noStrike">
                <a:solidFill>
                  <a:srgbClr val="002060"/>
                </a:solidFill>
                <a:latin typeface="Arial"/>
                <a:ea typeface="Arial"/>
                <a:cs typeface="Arial"/>
                <a:sym typeface="Arial"/>
              </a:rPr>
              <a:t>. </a:t>
            </a:r>
            <a:r>
              <a:rPr b="0" i="0" lang="en-US" sz="2800" u="none" cap="none" strike="noStrike">
                <a:solidFill>
                  <a:srgbClr val="002060"/>
                </a:solidFill>
                <a:latin typeface="Arial"/>
                <a:ea typeface="Arial"/>
                <a:cs typeface="Arial"/>
                <a:sym typeface="Arial"/>
              </a:rPr>
              <a:t>The current system</a:t>
            </a:r>
            <a:r>
              <a:rPr b="1" i="0" lang="en-US" sz="2800" u="none" cap="none" strike="noStrike">
                <a:solidFill>
                  <a:srgbClr val="002060"/>
                </a:solidFill>
                <a:latin typeface="Arial"/>
                <a:ea typeface="Arial"/>
                <a:cs typeface="Arial"/>
                <a:sym typeface="Arial"/>
              </a:rPr>
              <a:t> </a:t>
            </a:r>
            <a:r>
              <a:rPr b="0" i="0" lang="en-US" sz="2800" u="none" cap="none" strike="noStrike">
                <a:solidFill>
                  <a:srgbClr val="002060"/>
                </a:solidFill>
                <a:latin typeface="Arial"/>
                <a:ea typeface="Arial"/>
                <a:cs typeface="Arial"/>
                <a:sym typeface="Arial"/>
              </a:rPr>
              <a:t>takes either TimeML annotated text or a TimeML file and displays the generated TimeML graph. </a:t>
            </a:r>
            <a:endParaRPr b="0" i="0" sz="28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The ReactJS based user interface provides a textbox for text input or a form for file upload. The information is sent as a cross origin Axios request that is captured by the Spring Boot application in the backend. </a:t>
            </a:r>
            <a:endParaRPr b="0" i="0" sz="28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The </a:t>
            </a:r>
            <a:r>
              <a:rPr b="1" i="0" lang="en-US" sz="2800" u="none" cap="none" strike="noStrike">
                <a:solidFill>
                  <a:srgbClr val="002060"/>
                </a:solidFill>
                <a:latin typeface="Arial"/>
                <a:ea typeface="Arial"/>
                <a:cs typeface="Arial"/>
                <a:sym typeface="Arial"/>
              </a:rPr>
              <a:t>TLEX</a:t>
            </a:r>
            <a:r>
              <a:rPr b="0" i="0" lang="en-US" sz="2800" u="none" cap="none" strike="noStrike">
                <a:solidFill>
                  <a:srgbClr val="002060"/>
                </a:solidFill>
                <a:latin typeface="Arial"/>
                <a:ea typeface="Arial"/>
                <a:cs typeface="Arial"/>
                <a:sym typeface="Arial"/>
              </a:rPr>
              <a:t> backend then uses the </a:t>
            </a:r>
            <a:r>
              <a:rPr b="1" i="0" lang="en-US" sz="2800" u="none" cap="none" strike="noStrike">
                <a:solidFill>
                  <a:srgbClr val="002060"/>
                </a:solidFill>
                <a:latin typeface="Arial"/>
                <a:ea typeface="Arial"/>
                <a:cs typeface="Arial"/>
                <a:sym typeface="Arial"/>
              </a:rPr>
              <a:t>jTLEX </a:t>
            </a:r>
            <a:r>
              <a:rPr b="0" i="0" lang="en-US" sz="2800" u="none" cap="none" strike="noStrike">
                <a:solidFill>
                  <a:srgbClr val="002060"/>
                </a:solidFill>
                <a:latin typeface="Arial"/>
                <a:ea typeface="Arial"/>
                <a:cs typeface="Arial"/>
                <a:sym typeface="Arial"/>
              </a:rPr>
              <a:t>core library to create the output. The output consists of a JSON object containing the main TimeML graph (represented by links and nodes), its partitions, each partition’s timeline, their indeterminacy, as well as their inconsistency. This object is returned to the </a:t>
            </a:r>
            <a:r>
              <a:rPr b="1" i="0" lang="en-US" sz="2800" u="none" cap="none" strike="noStrike">
                <a:solidFill>
                  <a:srgbClr val="002060"/>
                </a:solidFill>
                <a:latin typeface="Arial"/>
                <a:ea typeface="Arial"/>
                <a:cs typeface="Arial"/>
                <a:sym typeface="Arial"/>
              </a:rPr>
              <a:t>TLEX</a:t>
            </a:r>
            <a:r>
              <a:rPr b="0" i="0" lang="en-US" sz="2800" u="none" cap="none" strike="noStrike">
                <a:solidFill>
                  <a:srgbClr val="002060"/>
                </a:solidFill>
                <a:latin typeface="Arial"/>
                <a:ea typeface="Arial"/>
                <a:cs typeface="Arial"/>
                <a:sym typeface="Arial"/>
              </a:rPr>
              <a:t> Frontend where, using the React Flow library, it is visualized.</a:t>
            </a:r>
            <a:endParaRPr b="0" i="0" sz="2800" u="none" cap="none" strike="noStrike">
              <a:solidFill>
                <a:srgbClr val="002060"/>
              </a:solidFill>
              <a:latin typeface="Arial"/>
              <a:ea typeface="Arial"/>
              <a:cs typeface="Arial"/>
              <a:sym typeface="Arial"/>
            </a:endParaRPr>
          </a:p>
          <a:p>
            <a:pPr indent="0" lvl="0" marL="0" marR="0" rtl="0" algn="just">
              <a:lnSpc>
                <a:spcPct val="107000"/>
              </a:lnSpc>
              <a:spcBef>
                <a:spcPts val="800"/>
              </a:spcBef>
              <a:spcAft>
                <a:spcPts val="0"/>
              </a:spcAft>
              <a:buClr>
                <a:srgbClr val="000000"/>
              </a:buClr>
              <a:buSzPts val="2800"/>
              <a:buFont typeface="Arial"/>
              <a:buNone/>
            </a:pPr>
            <a:r>
              <a:rPr b="0" i="0" lang="en-US" sz="2800" u="none" cap="none" strike="noStrike">
                <a:solidFill>
                  <a:srgbClr val="002060"/>
                </a:solidFill>
                <a:latin typeface="Arial"/>
                <a:ea typeface="Arial"/>
                <a:cs typeface="Arial"/>
                <a:sym typeface="Arial"/>
              </a:rPr>
              <a:t>The user can then navigate through all of the shown partitions, add a new file or paste new text for analysis. The main canvas also provides a minimap for a bird’s eye view of the graph.</a:t>
            </a:r>
            <a:endParaRPr b="0" i="0" sz="2800" u="none" cap="none" strike="noStrike">
              <a:solidFill>
                <a:srgbClr val="002060"/>
              </a:solidFill>
              <a:latin typeface="Arial"/>
              <a:ea typeface="Arial"/>
              <a:cs typeface="Arial"/>
              <a:sym typeface="Arial"/>
            </a:endParaRPr>
          </a:p>
        </p:txBody>
      </p:sp>
      <p:sp>
        <p:nvSpPr>
          <p:cNvPr id="67" name="Google Shape;67;p1"/>
          <p:cNvSpPr txBox="1"/>
          <p:nvPr/>
        </p:nvSpPr>
        <p:spPr>
          <a:xfrm>
            <a:off x="6467575" y="24532175"/>
            <a:ext cx="11113200" cy="6347700"/>
          </a:xfrm>
          <a:prstGeom prst="rect">
            <a:avLst/>
          </a:prstGeom>
          <a:noFill/>
          <a:ln>
            <a:noFill/>
          </a:ln>
        </p:spPr>
        <p:txBody>
          <a:bodyPr anchorCtr="0" anchor="t" bIns="91425" lIns="91425" spcFirstLastPara="1" rIns="91425" wrap="square" tIns="91425">
            <a:spAutoFit/>
          </a:bodyPr>
          <a:lstStyle/>
          <a:p>
            <a:pPr indent="0" lvl="0" marL="0" marR="0" rtl="0" algn="just">
              <a:lnSpc>
                <a:spcPct val="115000"/>
              </a:lnSpc>
              <a:spcBef>
                <a:spcPts val="0"/>
              </a:spcBef>
              <a:spcAft>
                <a:spcPts val="0"/>
              </a:spcAft>
              <a:buClr>
                <a:schemeClr val="dk1"/>
              </a:buClr>
              <a:buSzPts val="1100"/>
              <a:buFont typeface="Arial"/>
              <a:buNone/>
            </a:pPr>
            <a:r>
              <a:rPr b="1" i="0" lang="en-US" sz="2800" u="none" cap="none" strike="noStrike">
                <a:solidFill>
                  <a:srgbClr val="002060"/>
                </a:solidFill>
                <a:latin typeface="Arial"/>
                <a:ea typeface="Arial"/>
                <a:cs typeface="Arial"/>
                <a:sym typeface="Arial"/>
              </a:rPr>
              <a:t>TLEX: Timeline Extraction</a:t>
            </a:r>
            <a:r>
              <a:rPr b="0" i="0" lang="en-US" sz="2800" u="none" cap="none" strike="noStrike">
                <a:solidFill>
                  <a:srgbClr val="002060"/>
                </a:solidFill>
                <a:latin typeface="Arial"/>
                <a:ea typeface="Arial"/>
                <a:cs typeface="Arial"/>
                <a:sym typeface="Arial"/>
              </a:rPr>
              <a:t> handles graphic displaying of all the elements obtained from the timeline extraction task using </a:t>
            </a:r>
            <a:r>
              <a:rPr b="1" i="0" lang="en-US" sz="2800" u="none" cap="none" strike="noStrike">
                <a:solidFill>
                  <a:srgbClr val="002060"/>
                </a:solidFill>
                <a:latin typeface="Arial"/>
                <a:ea typeface="Arial"/>
                <a:cs typeface="Arial"/>
                <a:sym typeface="Arial"/>
              </a:rPr>
              <a:t>jTLEX.  </a:t>
            </a:r>
            <a:r>
              <a:rPr b="0" i="0" lang="en-US" sz="2800" u="none" cap="none" strike="noStrike">
                <a:solidFill>
                  <a:srgbClr val="002060"/>
                </a:solidFill>
                <a:latin typeface="Arial"/>
                <a:ea typeface="Arial"/>
                <a:cs typeface="Arial"/>
                <a:sym typeface="Arial"/>
              </a:rPr>
              <a:t>The application makes use of an about page where the general flow of the program is explained and it gives a brief introduction about the project.</a:t>
            </a:r>
            <a:endParaRPr b="0" i="0" sz="2800" u="none" cap="none" strike="noStrike">
              <a:solidFill>
                <a:srgbClr val="002060"/>
              </a:solidFill>
              <a:latin typeface="Arial"/>
              <a:ea typeface="Arial"/>
              <a:cs typeface="Arial"/>
              <a:sym typeface="Arial"/>
            </a:endParaRPr>
          </a:p>
          <a:p>
            <a:pPr indent="0" lvl="0" marL="0" marR="0" rtl="0" algn="just">
              <a:lnSpc>
                <a:spcPct val="115000"/>
              </a:lnSpc>
              <a:spcBef>
                <a:spcPts val="0"/>
              </a:spcBef>
              <a:spcAft>
                <a:spcPts val="0"/>
              </a:spcAft>
              <a:buClr>
                <a:schemeClr val="dk1"/>
              </a:buClr>
              <a:buSzPts val="1100"/>
              <a:buFont typeface="Arial"/>
              <a:buNone/>
            </a:pPr>
            <a:r>
              <a:rPr b="0" i="0" lang="en-US" sz="2800" u="none" cap="none" strike="noStrike">
                <a:solidFill>
                  <a:srgbClr val="002060"/>
                </a:solidFill>
                <a:latin typeface="Arial"/>
                <a:ea typeface="Arial"/>
                <a:cs typeface="Arial"/>
                <a:sym typeface="Arial"/>
              </a:rPr>
              <a:t>General statistics like number of nodes and the number of each type of temporal link are displayed upon analysis. The main graph is displayed and each node contains ID necessary for identification. By clicking the node, additional and more specific information is played. Moreover, the partitions of of the graph are displayed as a list and each is signaled to be consistent or inconsistent. In case of being consistent the option to view the partition as a timeline is displayed.  </a:t>
            </a:r>
            <a:endParaRPr b="0" i="0" sz="2800" u="none" cap="none" strike="noStrike">
              <a:solidFill>
                <a:srgbClr val="00206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8" name="Google Shape;68;p1"/>
          <p:cNvPicPr preferRelativeResize="0"/>
          <p:nvPr/>
        </p:nvPicPr>
        <p:blipFill rotWithShape="1">
          <a:blip r:embed="rId4">
            <a:alphaModFix/>
          </a:blip>
          <a:srcRect b="0" l="0" r="0" t="0"/>
          <a:stretch/>
        </p:blipFill>
        <p:spPr>
          <a:xfrm>
            <a:off x="312129" y="877426"/>
            <a:ext cx="4978299" cy="2851499"/>
          </a:xfrm>
          <a:prstGeom prst="rect">
            <a:avLst/>
          </a:prstGeom>
          <a:noFill/>
          <a:ln>
            <a:noFill/>
          </a:ln>
        </p:spPr>
      </p:pic>
      <p:pic>
        <p:nvPicPr>
          <p:cNvPr descr="MITRE | LinkedIn" id="69" name="Google Shape;69;p1"/>
          <p:cNvPicPr preferRelativeResize="0"/>
          <p:nvPr/>
        </p:nvPicPr>
        <p:blipFill rotWithShape="1">
          <a:blip r:embed="rId5">
            <a:alphaModFix/>
          </a:blip>
          <a:srcRect b="0" l="0" r="0" t="0"/>
          <a:stretch/>
        </p:blipFill>
        <p:spPr>
          <a:xfrm>
            <a:off x="1123500" y="4856700"/>
            <a:ext cx="3355525" cy="3355525"/>
          </a:xfrm>
          <a:prstGeom prst="rect">
            <a:avLst/>
          </a:prstGeom>
          <a:noFill/>
          <a:ln>
            <a:noFill/>
          </a:ln>
        </p:spPr>
      </p:pic>
      <p:pic>
        <p:nvPicPr>
          <p:cNvPr id="70" name="Google Shape;70;p1"/>
          <p:cNvPicPr preferRelativeResize="0"/>
          <p:nvPr/>
        </p:nvPicPr>
        <p:blipFill rotWithShape="1">
          <a:blip r:embed="rId6">
            <a:alphaModFix/>
          </a:blip>
          <a:srcRect b="0" l="54718" r="4338" t="0"/>
          <a:stretch/>
        </p:blipFill>
        <p:spPr>
          <a:xfrm>
            <a:off x="38512422" y="7419399"/>
            <a:ext cx="1946050" cy="2342362"/>
          </a:xfrm>
          <a:prstGeom prst="rect">
            <a:avLst/>
          </a:prstGeom>
          <a:noFill/>
          <a:ln>
            <a:noFill/>
          </a:ln>
        </p:spPr>
      </p:pic>
      <p:pic>
        <p:nvPicPr>
          <p:cNvPr id="71" name="Google Shape;71;p1"/>
          <p:cNvPicPr preferRelativeResize="0"/>
          <p:nvPr/>
        </p:nvPicPr>
        <p:blipFill rotWithShape="1">
          <a:blip r:embed="rId3">
            <a:alphaModFix/>
          </a:blip>
          <a:srcRect b="0" l="0" r="77324" t="16121"/>
          <a:stretch/>
        </p:blipFill>
        <p:spPr>
          <a:xfrm>
            <a:off x="40458475" y="7639950"/>
            <a:ext cx="2203775" cy="3590300"/>
          </a:xfrm>
          <a:prstGeom prst="rect">
            <a:avLst/>
          </a:prstGeom>
          <a:noFill/>
          <a:ln>
            <a:noFill/>
          </a:ln>
        </p:spPr>
      </p:pic>
      <p:pic>
        <p:nvPicPr>
          <p:cNvPr id="72" name="Google Shape;72;p1"/>
          <p:cNvPicPr preferRelativeResize="0"/>
          <p:nvPr/>
        </p:nvPicPr>
        <p:blipFill rotWithShape="1">
          <a:blip r:embed="rId3">
            <a:alphaModFix/>
          </a:blip>
          <a:srcRect b="0" l="72289" r="5395" t="59973"/>
          <a:stretch/>
        </p:blipFill>
        <p:spPr>
          <a:xfrm>
            <a:off x="31075578" y="9185301"/>
            <a:ext cx="2495589" cy="1971450"/>
          </a:xfrm>
          <a:prstGeom prst="rect">
            <a:avLst/>
          </a:prstGeom>
          <a:noFill/>
          <a:ln>
            <a:noFill/>
          </a:ln>
        </p:spPr>
      </p:pic>
      <p:pic>
        <p:nvPicPr>
          <p:cNvPr id="73" name="Google Shape;73;p1"/>
          <p:cNvPicPr preferRelativeResize="0"/>
          <p:nvPr/>
        </p:nvPicPr>
        <p:blipFill rotWithShape="1">
          <a:blip r:embed="rId3">
            <a:alphaModFix/>
          </a:blip>
          <a:srcRect b="47676" l="32076" r="4454" t="18428"/>
          <a:stretch/>
        </p:blipFill>
        <p:spPr>
          <a:xfrm>
            <a:off x="31268100" y="7785589"/>
            <a:ext cx="4243450" cy="998086"/>
          </a:xfrm>
          <a:prstGeom prst="rect">
            <a:avLst/>
          </a:prstGeom>
          <a:noFill/>
          <a:ln>
            <a:noFill/>
          </a:ln>
        </p:spPr>
      </p:pic>
      <p:pic>
        <p:nvPicPr>
          <p:cNvPr id="74" name="Google Shape;74;p1"/>
          <p:cNvPicPr preferRelativeResize="0"/>
          <p:nvPr/>
        </p:nvPicPr>
        <p:blipFill rotWithShape="1">
          <a:blip r:embed="rId6">
            <a:alphaModFix/>
          </a:blip>
          <a:srcRect b="5942" l="1402" r="50878" t="7432"/>
          <a:stretch/>
        </p:blipFill>
        <p:spPr>
          <a:xfrm>
            <a:off x="33943750" y="9190450"/>
            <a:ext cx="2203775" cy="1971459"/>
          </a:xfrm>
          <a:prstGeom prst="rect">
            <a:avLst/>
          </a:prstGeom>
          <a:noFill/>
          <a:ln>
            <a:noFill/>
          </a:ln>
        </p:spPr>
      </p:pic>
      <p:pic>
        <p:nvPicPr>
          <p:cNvPr id="75" name="Google Shape;75;p1"/>
          <p:cNvPicPr preferRelativeResize="0"/>
          <p:nvPr/>
        </p:nvPicPr>
        <p:blipFill rotWithShape="1">
          <a:blip r:embed="rId7">
            <a:alphaModFix/>
          </a:blip>
          <a:srcRect b="0" l="0" r="0" t="0"/>
          <a:stretch/>
        </p:blipFill>
        <p:spPr>
          <a:xfrm>
            <a:off x="36038963" y="7574900"/>
            <a:ext cx="1946049" cy="1905591"/>
          </a:xfrm>
          <a:prstGeom prst="rect">
            <a:avLst/>
          </a:prstGeom>
          <a:noFill/>
          <a:ln>
            <a:noFill/>
          </a:ln>
        </p:spPr>
      </p:pic>
      <p:pic>
        <p:nvPicPr>
          <p:cNvPr id="76" name="Google Shape;76;p1"/>
          <p:cNvPicPr preferRelativeResize="0"/>
          <p:nvPr/>
        </p:nvPicPr>
        <p:blipFill rotWithShape="1">
          <a:blip r:embed="rId8">
            <a:alphaModFix/>
          </a:blip>
          <a:srcRect b="0" l="0" r="0" t="0"/>
          <a:stretch/>
        </p:blipFill>
        <p:spPr>
          <a:xfrm>
            <a:off x="30362850" y="17631488"/>
            <a:ext cx="12615849" cy="9351005"/>
          </a:xfrm>
          <a:prstGeom prst="rect">
            <a:avLst/>
          </a:prstGeom>
          <a:noFill/>
          <a:ln>
            <a:noFill/>
          </a:ln>
        </p:spPr>
      </p:pic>
      <p:sp>
        <p:nvSpPr>
          <p:cNvPr id="77" name="Google Shape;77;p1"/>
          <p:cNvSpPr txBox="1"/>
          <p:nvPr/>
        </p:nvSpPr>
        <p:spPr>
          <a:xfrm>
            <a:off x="34613375" y="16443753"/>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pic>
        <p:nvPicPr>
          <p:cNvPr id="78" name="Google Shape;78;p1"/>
          <p:cNvPicPr preferRelativeResize="0"/>
          <p:nvPr/>
        </p:nvPicPr>
        <p:blipFill rotWithShape="1">
          <a:blip r:embed="rId9">
            <a:alphaModFix/>
          </a:blip>
          <a:srcRect b="0" l="0" r="0" t="0"/>
          <a:stretch/>
        </p:blipFill>
        <p:spPr>
          <a:xfrm>
            <a:off x="6655813" y="18363638"/>
            <a:ext cx="11058525" cy="3819525"/>
          </a:xfrm>
          <a:prstGeom prst="rect">
            <a:avLst/>
          </a:prstGeom>
          <a:noFill/>
          <a:ln>
            <a:noFill/>
          </a:ln>
        </p:spPr>
      </p:pic>
      <p:sp>
        <p:nvSpPr>
          <p:cNvPr id="79" name="Google Shape;79;p1"/>
          <p:cNvSpPr txBox="1"/>
          <p:nvPr/>
        </p:nvSpPr>
        <p:spPr>
          <a:xfrm>
            <a:off x="21790831" y="16443756"/>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lang="en-US" sz="3075">
                <a:solidFill>
                  <a:srgbClr val="3F3F3F"/>
                </a:solidFill>
              </a:rPr>
              <a:t>MY CONTRIBUTIONS</a:t>
            </a:r>
            <a:endParaRPr b="0" i="0" sz="1400" u="none" cap="none" strike="noStrike">
              <a:solidFill>
                <a:srgbClr val="000000"/>
              </a:solidFill>
              <a:latin typeface="Arial"/>
              <a:ea typeface="Arial"/>
              <a:cs typeface="Arial"/>
              <a:sym typeface="Arial"/>
            </a:endParaRPr>
          </a:p>
        </p:txBody>
      </p:sp>
      <p:sp>
        <p:nvSpPr>
          <p:cNvPr id="80" name="Google Shape;80;p1"/>
          <p:cNvSpPr txBox="1"/>
          <p:nvPr/>
        </p:nvSpPr>
        <p:spPr>
          <a:xfrm>
            <a:off x="34613369" y="27622156"/>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graphicFrame>
        <p:nvGraphicFramePr>
          <p:cNvPr id="81" name="Google Shape;81;p1"/>
          <p:cNvGraphicFramePr/>
          <p:nvPr/>
        </p:nvGraphicFramePr>
        <p:xfrm>
          <a:off x="31339988" y="28501813"/>
          <a:ext cx="3000000" cy="3000000"/>
        </p:xfrm>
        <a:graphic>
          <a:graphicData uri="http://schemas.openxmlformats.org/drawingml/2006/table">
            <a:tbl>
              <a:tblPr>
                <a:noFill/>
                <a:tableStyleId>{65793A73-1EC5-4DB9-B9D1-16667D1E9702}</a:tableStyleId>
              </a:tblPr>
              <a:tblGrid>
                <a:gridCol w="5672000"/>
                <a:gridCol w="5672000"/>
              </a:tblGrid>
              <a:tr h="1430050">
                <a:tc>
                  <a:txBody>
                    <a:bodyPr/>
                    <a:lstStyle/>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Gradle v7.1</a:t>
                      </a:r>
                      <a:endParaRPr sz="2800" u="none" cap="none" strike="noStrike">
                        <a:solidFill>
                          <a:srgbClr val="002060"/>
                        </a:solidFill>
                      </a:endParaRPr>
                    </a:p>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JDK v11.0.1</a:t>
                      </a:r>
                      <a:endParaRPr sz="2800" u="none" cap="none" strike="noStrike">
                        <a:solidFill>
                          <a:srgbClr val="00206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Node.js v14.17.0</a:t>
                      </a:r>
                      <a:endParaRPr sz="2800" u="none" cap="none" strike="noStrike">
                        <a:solidFill>
                          <a:srgbClr val="002060"/>
                        </a:solidFill>
                      </a:endParaRPr>
                    </a:p>
                    <a:p>
                      <a:pPr indent="-406400" lvl="0" marL="457200" marR="0" rtl="0" algn="l">
                        <a:lnSpc>
                          <a:spcPct val="115000"/>
                        </a:lnSpc>
                        <a:spcBef>
                          <a:spcPts val="0"/>
                        </a:spcBef>
                        <a:spcAft>
                          <a:spcPts val="0"/>
                        </a:spcAft>
                        <a:buClr>
                          <a:srgbClr val="002060"/>
                        </a:buClr>
                        <a:buSzPts val="2800"/>
                        <a:buFont typeface="Arial"/>
                        <a:buChar char="●"/>
                      </a:pPr>
                      <a:r>
                        <a:rPr lang="en-US" sz="2800" u="none" cap="none" strike="noStrike">
                          <a:solidFill>
                            <a:srgbClr val="002060"/>
                          </a:solidFill>
                        </a:rPr>
                        <a:t>npm v6.14.13</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82" name="Google Shape;82;p1"/>
          <p:cNvSpPr txBox="1"/>
          <p:nvPr/>
        </p:nvSpPr>
        <p:spPr>
          <a:xfrm>
            <a:off x="18482000" y="17714300"/>
            <a:ext cx="11113200" cy="2562900"/>
          </a:xfrm>
          <a:prstGeom prst="rect">
            <a:avLst/>
          </a:prstGeom>
          <a:noFill/>
          <a:ln>
            <a:noFill/>
          </a:ln>
        </p:spPr>
        <p:txBody>
          <a:bodyPr anchorCtr="0" anchor="t" bIns="91425" lIns="91425" spcFirstLastPara="1" rIns="91425" wrap="square" tIns="91425">
            <a:spAutoFit/>
          </a:bodyPr>
          <a:lstStyle/>
          <a:p>
            <a:pPr indent="0" lvl="0" marL="0" rtl="0" algn="just">
              <a:lnSpc>
                <a:spcPct val="107000"/>
              </a:lnSpc>
              <a:spcBef>
                <a:spcPts val="800"/>
              </a:spcBef>
              <a:spcAft>
                <a:spcPts val="0"/>
              </a:spcAft>
              <a:buClr>
                <a:schemeClr val="dk1"/>
              </a:buClr>
              <a:buSzPts val="2800"/>
              <a:buFont typeface="Arial"/>
              <a:buNone/>
            </a:pPr>
            <a:r>
              <a:rPr lang="en-US" sz="2800">
                <a:solidFill>
                  <a:srgbClr val="002060"/>
                </a:solidFill>
              </a:rPr>
              <a:t>As the team leader of the </a:t>
            </a:r>
            <a:r>
              <a:rPr b="1" lang="en-US" sz="2800">
                <a:solidFill>
                  <a:srgbClr val="002060"/>
                </a:solidFill>
              </a:rPr>
              <a:t>TLEX</a:t>
            </a:r>
            <a:r>
              <a:rPr lang="en-US" sz="2800">
                <a:solidFill>
                  <a:srgbClr val="002060"/>
                </a:solidFill>
              </a:rPr>
              <a:t> </a:t>
            </a:r>
            <a:r>
              <a:rPr b="1" lang="en-US" sz="2800">
                <a:solidFill>
                  <a:srgbClr val="002060"/>
                </a:solidFill>
              </a:rPr>
              <a:t>3.0</a:t>
            </a:r>
            <a:r>
              <a:rPr lang="en-US" sz="2800">
                <a:solidFill>
                  <a:srgbClr val="002060"/>
                </a:solidFill>
              </a:rPr>
              <a:t> project I contributed the team by taking on the following efforts:</a:t>
            </a:r>
            <a:endParaRPr sz="2800">
              <a:solidFill>
                <a:srgbClr val="002060"/>
              </a:solidFill>
            </a:endParaRPr>
          </a:p>
          <a:p>
            <a:pPr indent="-406400" lvl="0" marL="457200" rtl="0" algn="just">
              <a:lnSpc>
                <a:spcPct val="107000"/>
              </a:lnSpc>
              <a:spcBef>
                <a:spcPts val="800"/>
              </a:spcBef>
              <a:spcAft>
                <a:spcPts val="0"/>
              </a:spcAft>
              <a:buClr>
                <a:srgbClr val="002060"/>
              </a:buClr>
              <a:buSzPts val="2800"/>
              <a:buAutoNum type="arabicPeriod"/>
            </a:pPr>
            <a:r>
              <a:rPr lang="en-US" sz="2800">
                <a:solidFill>
                  <a:srgbClr val="002060"/>
                </a:solidFill>
              </a:rPr>
              <a:t>Planning the design and architecture of the system.</a:t>
            </a:r>
            <a:endParaRPr sz="2800">
              <a:solidFill>
                <a:srgbClr val="002060"/>
              </a:solidFill>
            </a:endParaRPr>
          </a:p>
          <a:p>
            <a:pPr indent="-406400" lvl="0" marL="457200" rtl="0" algn="just">
              <a:lnSpc>
                <a:spcPct val="107000"/>
              </a:lnSpc>
              <a:spcBef>
                <a:spcPts val="0"/>
              </a:spcBef>
              <a:spcAft>
                <a:spcPts val="0"/>
              </a:spcAft>
              <a:buClr>
                <a:srgbClr val="002060"/>
              </a:buClr>
              <a:buSzPts val="2800"/>
              <a:buAutoNum type="arabicPeriod"/>
            </a:pPr>
            <a:r>
              <a:rPr lang="en-US" sz="2800">
                <a:solidFill>
                  <a:srgbClr val="002060"/>
                </a:solidFill>
              </a:rPr>
              <a:t>Leading Sprint planning and Sprint Review meetings.</a:t>
            </a:r>
            <a:endParaRPr sz="2800">
              <a:solidFill>
                <a:srgbClr val="002060"/>
              </a:solidFill>
            </a:endParaRPr>
          </a:p>
          <a:p>
            <a:pPr indent="-406400" lvl="0" marL="457200" rtl="0" algn="just">
              <a:lnSpc>
                <a:spcPct val="107000"/>
              </a:lnSpc>
              <a:spcBef>
                <a:spcPts val="0"/>
              </a:spcBef>
              <a:spcAft>
                <a:spcPts val="0"/>
              </a:spcAft>
              <a:buClr>
                <a:srgbClr val="002060"/>
              </a:buClr>
              <a:buSzPts val="2800"/>
              <a:buAutoNum type="arabicPeriod"/>
            </a:pPr>
            <a:r>
              <a:rPr lang="en-US" sz="2800">
                <a:solidFill>
                  <a:srgbClr val="002060"/>
                </a:solidFill>
              </a:rPr>
              <a:t>Designing the TimeML Graph Frontend React </a:t>
            </a:r>
            <a:r>
              <a:rPr lang="en-US" sz="2800">
                <a:solidFill>
                  <a:srgbClr val="002060"/>
                </a:solidFill>
              </a:rPr>
              <a:t>component</a:t>
            </a:r>
            <a:r>
              <a:rPr lang="en-US" sz="2800">
                <a:solidFill>
                  <a:srgbClr val="002060"/>
                </a:solidFill>
              </a:rPr>
              <a:t> </a:t>
            </a:r>
            <a:endParaRPr sz="2800">
              <a:solidFill>
                <a:srgbClr val="002060"/>
              </a:solidFill>
            </a:endParaRPr>
          </a:p>
        </p:txBody>
      </p:sp>
      <p:pic>
        <p:nvPicPr>
          <p:cNvPr id="83" name="Google Shape;83;p1"/>
          <p:cNvPicPr preferRelativeResize="0"/>
          <p:nvPr/>
        </p:nvPicPr>
        <p:blipFill>
          <a:blip r:embed="rId10">
            <a:alphaModFix/>
          </a:blip>
          <a:stretch>
            <a:fillRect/>
          </a:stretch>
        </p:blipFill>
        <p:spPr>
          <a:xfrm>
            <a:off x="18482000" y="20571246"/>
            <a:ext cx="11113200" cy="6267705"/>
          </a:xfrm>
          <a:prstGeom prst="rect">
            <a:avLst/>
          </a:prstGeom>
          <a:noFill/>
          <a:ln>
            <a:noFill/>
          </a:ln>
        </p:spPr>
      </p:pic>
      <p:sp>
        <p:nvSpPr>
          <p:cNvPr id="84" name="Google Shape;84;p1"/>
          <p:cNvSpPr txBox="1"/>
          <p:nvPr/>
        </p:nvSpPr>
        <p:spPr>
          <a:xfrm>
            <a:off x="18615350" y="27277400"/>
            <a:ext cx="11113200" cy="2665500"/>
          </a:xfrm>
          <a:prstGeom prst="rect">
            <a:avLst/>
          </a:prstGeom>
          <a:noFill/>
          <a:ln>
            <a:noFill/>
          </a:ln>
        </p:spPr>
        <p:txBody>
          <a:bodyPr anchorCtr="0" anchor="t" bIns="91425" lIns="91425" spcFirstLastPara="1" rIns="91425" wrap="square" tIns="91425">
            <a:spAutoFit/>
          </a:bodyPr>
          <a:lstStyle/>
          <a:p>
            <a:pPr indent="0" lvl="0" marL="457200" rtl="0" algn="just">
              <a:lnSpc>
                <a:spcPct val="107000"/>
              </a:lnSpc>
              <a:spcBef>
                <a:spcPts val="800"/>
              </a:spcBef>
              <a:spcAft>
                <a:spcPts val="0"/>
              </a:spcAft>
              <a:buNone/>
            </a:pPr>
            <a:r>
              <a:rPr lang="en-US" sz="2800">
                <a:solidFill>
                  <a:srgbClr val="002060"/>
                </a:solidFill>
              </a:rPr>
              <a:t>4. Supporting the design </a:t>
            </a:r>
            <a:r>
              <a:rPr lang="en-US" sz="2800">
                <a:solidFill>
                  <a:srgbClr val="002060"/>
                </a:solidFill>
              </a:rPr>
              <a:t>decision</a:t>
            </a:r>
            <a:r>
              <a:rPr lang="en-US" sz="2800">
                <a:solidFill>
                  <a:srgbClr val="002060"/>
                </a:solidFill>
              </a:rPr>
              <a:t> </a:t>
            </a:r>
            <a:r>
              <a:rPr lang="en-US" sz="2800">
                <a:solidFill>
                  <a:srgbClr val="002060"/>
                </a:solidFill>
              </a:rPr>
              <a:t>behind</a:t>
            </a:r>
            <a:r>
              <a:rPr lang="en-US" sz="2800">
                <a:solidFill>
                  <a:srgbClr val="002060"/>
                </a:solidFill>
              </a:rPr>
              <a:t> our backend API.</a:t>
            </a:r>
            <a:endParaRPr sz="2800">
              <a:solidFill>
                <a:srgbClr val="002060"/>
              </a:solidFill>
            </a:endParaRPr>
          </a:p>
          <a:p>
            <a:pPr indent="0" lvl="0" marL="457200" rtl="0" algn="just">
              <a:lnSpc>
                <a:spcPct val="107000"/>
              </a:lnSpc>
              <a:spcBef>
                <a:spcPts val="800"/>
              </a:spcBef>
              <a:spcAft>
                <a:spcPts val="0"/>
              </a:spcAft>
              <a:buNone/>
            </a:pPr>
            <a:r>
              <a:rPr lang="en-US" sz="2800">
                <a:solidFill>
                  <a:srgbClr val="002060"/>
                </a:solidFill>
              </a:rPr>
              <a:t>5. Actively communicating with the Product Owner to guide design decisions.</a:t>
            </a:r>
            <a:endParaRPr sz="2800">
              <a:solidFill>
                <a:srgbClr val="002060"/>
              </a:solidFill>
            </a:endParaRPr>
          </a:p>
          <a:p>
            <a:pPr indent="0" lvl="0" marL="457200" rtl="0" algn="just">
              <a:lnSpc>
                <a:spcPct val="107000"/>
              </a:lnSpc>
              <a:spcBef>
                <a:spcPts val="800"/>
              </a:spcBef>
              <a:spcAft>
                <a:spcPts val="0"/>
              </a:spcAft>
              <a:buNone/>
            </a:pPr>
            <a:r>
              <a:rPr lang="en-US" sz="2800">
                <a:solidFill>
                  <a:srgbClr val="002060"/>
                </a:solidFill>
              </a:rPr>
              <a:t>6. Verifying the performance of  the system meets the  expected criteria.</a:t>
            </a:r>
            <a:endParaRPr sz="2800">
              <a:solidFill>
                <a:srgbClr val="00206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