
<file path=[Content_Types].xml><?xml version="1.0" encoding="utf-8"?>
<Types xmlns="http://schemas.openxmlformats.org/package/2006/content-types">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presProps+xml" PartName="/ppt/presProps.xml"/>
  <Override ContentType="application/vnd.openxmlformats-officedocument.presentationml.presentation.main+xml" PartName="/ppt/presentation.xml"/>
  <Override ContentType="application/vnd.openxmlformats-officedocument.presentationml.slide+xml" PartName="/ppt/slides/slide1.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Master+xml" PartName="/ppt/slideMasters/slideMaster1.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arget="ppt/presentation.xml" Type="http://schemas.openxmlformats.org/officeDocument/2006/relationships/officeDocument"/></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aveSubsetFonts="1" strictFirstAndLastChars="0">
  <p:sldMasterIdLst>
    <p:sldMasterId id="2147483652" r:id="rId3"/>
  </p:sldMasterIdLst>
  <p:notesMasterIdLst>
    <p:notesMasterId r:id="rId4"/>
  </p:notesMasterIdLst>
  <p:sldIdLst>
    <p:sldId id="256" r:id="rId5"/>
  </p:sldIdLst>
  <p:sldSz cx="43891200" cy="32918400"/>
  <p:notesSz cx="6858000" cy="9144000"/>
  <p:defaultTex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5" Target="slides/slide1.xml" Type="http://schemas.openxmlformats.org/officeDocument/2006/relationships/slide"/><Relationship Id="rId4" Target="notesMasters/notesMaster1.xml" Type="http://schemas.openxmlformats.org/officeDocument/2006/relationships/notesMaster"/><Relationship Id="rId3" Target="slideMasters/slideMaster1.xml" Type="http://schemas.openxmlformats.org/officeDocument/2006/relationships/slideMaster"/><Relationship Id="rId2" Target="presProps.xml" Type="http://schemas.openxmlformats.org/officeDocument/2006/relationships/presProps"/><Relationship Id="rId1" Target="theme/theme1.xml" Type="http://schemas.openxmlformats.org/officeDocument/2006/relationships/theme"/></Relationships>
</file>

<file path=ppt/notesMasters/_rels/notesMaster1.xml.rels><?xml version="1.0" encoding="UTF-8" standalone="yes"?><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type="none" w="sm"/>
            <a:tailEnd len="sm" type="none" w="sm"/>
          </a:ln>
        </p:spPr>
      </p:sp>
      <p:sp>
        <p:nvSpPr>
          <p:cNvPr id="4" name="Google Shape;4;n"/>
          <p:cNvSpPr txBox="1"/>
          <p:nvPr>
            <p:ph idx="1" type="body"/>
          </p:nvPr>
        </p:nvSpPr>
        <p:spPr>
          <a:xfrm>
            <a:off x="685800" y="4343400"/>
            <a:ext cx="5486400" cy="4114800"/>
          </a:xfrm>
          <a:prstGeom prst="rect">
            <a:avLst/>
          </a:prstGeom>
          <a:noFill/>
          <a:ln>
            <a:noFill/>
          </a:ln>
        </p:spPr>
        <p:txBody>
          <a:bodyPr anchor="t" anchorCtr="0" bIns="91425" lIns="91425" numCol="1" rIns="91425" spcFirstLastPara="1" tIns="91425" wrap="square">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folHlink="folHlink" hlink="hlink" tx1="dk1" tx2="lt2"/>
  <p:notes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arget="../notesMasters/notesMaster1.xml" Type="http://schemas.openxmlformats.org/officeDocument/2006/relationships/notesMaster"/></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2:notes"/>
          <p:cNvSpPr txBox="1"/>
          <p:nvPr>
            <p:ph idx="1" type="body"/>
          </p:nvPr>
        </p:nvSpPr>
        <p:spPr>
          <a:xfrm>
            <a:off x="685800" y="4343400"/>
            <a:ext cx="5486400" cy="4114800"/>
          </a:xfrm>
          <a:prstGeom prst="rect">
            <a:avLst/>
          </a:prstGeom>
        </p:spPr>
        <p:txBody>
          <a:bodyPr anchor="t" anchorCtr="0" bIns="91425" lIns="91425" numCol="1" rIns="91425" spcFirstLastPara="1" tIns="91425" wrap="square">
            <a:noAutofit/>
          </a:bodyPr>
          <a:lstStyle/>
          <a:p>
            <a:pPr algn="l" indent="0" lvl="0" marL="0" rtl="0">
              <a:spcBef>
                <a:spcPts val="0"/>
              </a:spcBef>
              <a:spcAft>
                <a:spcPts val="0"/>
              </a:spcAft>
              <a:buNone/>
            </a:pPr>
            <a:r>
              <a:t/>
            </a:r>
            <a:endParaRPr/>
          </a:p>
        </p:txBody>
      </p:sp>
      <p:sp>
        <p:nvSpPr>
          <p:cNvPr id="22" name="Google Shape;2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arget="../media/image10.png" Type="http://schemas.openxmlformats.org/officeDocument/2006/relationships/image"/><Relationship Id="rId1" Target="../slideMasters/slideMaster1.xml" Type="http://schemas.openxmlformats.org/officeDocument/2006/relationships/slideMaster"/></Relationships>
</file>

<file path=ppt/slideLayouts/_rels/slideLayout2.xml.rels><?xml version="1.0" encoding="UTF-8" standalone="yes"?><Relationships xmlns="http://schemas.openxmlformats.org/package/2006/relationships"><Relationship Id="rId3" Target="../media/image8.png" Type="http://schemas.openxmlformats.org/officeDocument/2006/relationships/image"/><Relationship Id="rId2" Target="../media/image3.jpg" Type="http://schemas.openxmlformats.org/officeDocument/2006/relationships/image"/><Relationship Id="rId1" Target="../slideMasters/slideMaster1.xml" Type="http://schemas.openxmlformats.org/officeDocument/2006/relationships/slideMaster"/></Relationships>
</file>

<file path=ppt/slideLayouts/_rels/slideLayout3.xml.rels><?xml version="1.0" encoding="UTF-8" standalone="yes"?><Relationships xmlns="http://schemas.openxmlformats.org/package/2006/relationships"><Relationship Id="rId2" Target="../media/image8.png" Type="http://schemas.openxmlformats.org/officeDocument/2006/relationships/image"/><Relationship Id="rId1" Target="../slideMasters/slideMaster1.xml" Type="http://schemas.openxmlformats.org/officeDocument/2006/relationships/slideMaster"/></Relationships>
</file>

<file path=ppt/slideLayouts/_rels/slideLayout4.xml.rels><?xml version="1.0" encoding="UTF-8" standalone="yes"?><Relationships xmlns="http://schemas.openxmlformats.org/package/2006/relationships"><Relationship Id="rId2" Target="../media/image10.png" Type="http://schemas.openxmlformats.org/officeDocument/2006/relationships/image"/><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pic>
        <p:nvPicPr>
          <p:cNvPr descr="A close up of a sign  Description automatically generated" id="7" name="Google Shape;7;p2"/>
          <p:cNvPicPr preferRelativeResize="0"/>
          <p:nvPr/>
        </p:nvPicPr>
        <p:blipFill rotWithShape="1">
          <a:blip r:embed="rId2">
            <a:alphaModFix/>
          </a:blip>
          <a:srcRect b="0" l="0" r="0" t="0"/>
          <a:stretch/>
        </p:blipFill>
        <p:spPr>
          <a:xfrm>
            <a:off x="994221" y="30227619"/>
            <a:ext cx="2651530" cy="2276856"/>
          </a:xfrm>
          <a:prstGeom prst="rect">
            <a:avLst/>
          </a:prstGeom>
          <a:noFill/>
          <a:ln>
            <a:noFill/>
          </a:ln>
        </p:spPr>
      </p:pic>
      <p:sp>
        <p:nvSpPr>
          <p:cNvPr id="8" name="Google Shape;8;p2"/>
          <p:cNvSpPr txBox="1"/>
          <p:nvPr/>
        </p:nvSpPr>
        <p:spPr>
          <a:xfrm>
            <a:off x="28889372" y="31366047"/>
            <a:ext cx="14007606" cy="707886"/>
          </a:xfrm>
          <a:prstGeom prst="rect">
            <a:avLst/>
          </a:prstGeom>
          <a:noFill/>
          <a:ln>
            <a:noFill/>
          </a:ln>
        </p:spPr>
        <p:txBody>
          <a:bodyPr anchor="t" anchorCtr="0" bIns="45700" lIns="91425" numCol="1" rIns="91425" spcFirstLastPara="1" tIns="45700" wrap="square">
            <a:spAutoFit/>
          </a:bodyPr>
          <a:lstStyle/>
          <a:p>
            <a:pPr algn="ctr" indent="0" lvl="0" marL="0" marR="0" rtl="0">
              <a:spcBef>
                <a:spcPts val="0"/>
              </a:spcBef>
              <a:spcAft>
                <a:spcPts val="0"/>
              </a:spcAft>
              <a:buNone/>
            </a:pPr>
            <a:r>
              <a:rPr b="0" cap="none" i="0" lang="en-US" strike="noStrike" sz="4000" u="none">
                <a:solidFill>
                  <a:srgbClr val="AEABAB"/>
                </a:solidFill>
                <a:latin typeface="Arial"/>
                <a:ea typeface="Arial"/>
                <a:cs typeface="Arial"/>
                <a:sym typeface="Arial"/>
              </a:rPr>
              <a:t>FLORIDA INTERNATIONAL UNIVERSITY</a:t>
            </a:r>
            <a:endParaRPr/>
          </a:p>
        </p:txBody>
      </p:sp>
      <p:sp>
        <p:nvSpPr>
          <p:cNvPr id="9" name="Google Shape;9;p2"/>
          <p:cNvSpPr/>
          <p:nvPr/>
        </p:nvSpPr>
        <p:spPr>
          <a:xfrm>
            <a:off x="0" y="29233913"/>
            <a:ext cx="43891199" cy="395021"/>
          </a:xfrm>
          <a:prstGeom prst="rect">
            <a:avLst/>
          </a:prstGeom>
          <a:solidFill>
            <a:srgbClr val="081E3F"/>
          </a:solidFill>
          <a:ln>
            <a:noFill/>
          </a:ln>
        </p:spPr>
        <p:txBody>
          <a:bodyPr anchor="ctr" anchorCtr="0" bIns="45700" lIns="91425" numCol="1" rIns="91425" spcFirstLastPara="1" tIns="45700" wrap="square">
            <a:noAutofit/>
          </a:bodyPr>
          <a:lstStyle/>
          <a:p>
            <a:pPr algn="ctr" indent="0" lvl="0" marL="0" marR="0" rtl="0">
              <a:spcBef>
                <a:spcPts val="0"/>
              </a:spcBef>
              <a:spcAft>
                <a:spcPts val="0"/>
              </a:spcAft>
              <a:buNone/>
            </a:pPr>
            <a:r>
              <a:t/>
            </a:r>
            <a:endParaRPr b="0" cap="none" i="0" strike="noStrike" sz="6480" u="none">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Google Shape;11;p3"/>
          <p:cNvSpPr/>
          <p:nvPr/>
        </p:nvSpPr>
        <p:spPr>
          <a:xfrm>
            <a:off x="0" y="29233913"/>
            <a:ext cx="43891199" cy="395021"/>
          </a:xfrm>
          <a:prstGeom prst="rect">
            <a:avLst/>
          </a:prstGeom>
          <a:solidFill>
            <a:srgbClr val="00FFFF"/>
          </a:solidFill>
          <a:ln>
            <a:noFill/>
          </a:ln>
        </p:spPr>
        <p:txBody>
          <a:bodyPr anchor="ctr" anchorCtr="0" bIns="45700" lIns="91425" numCol="1" rIns="91425" spcFirstLastPara="1" tIns="45700" wrap="square">
            <a:noAutofit/>
          </a:bodyPr>
          <a:lstStyle/>
          <a:p>
            <a:pPr algn="ctr" indent="0" lvl="0" marL="0" marR="0" rtl="0">
              <a:spcBef>
                <a:spcPts val="0"/>
              </a:spcBef>
              <a:spcAft>
                <a:spcPts val="0"/>
              </a:spcAft>
              <a:buNone/>
            </a:pPr>
            <a:r>
              <a:t/>
            </a:r>
            <a:endParaRPr sz="6480">
              <a:solidFill>
                <a:schemeClr val="lt1"/>
              </a:solidFill>
              <a:latin typeface="Arial"/>
              <a:ea typeface="Arial"/>
              <a:cs typeface="Arial"/>
              <a:sym typeface="Arial"/>
            </a:endParaRPr>
          </a:p>
        </p:txBody>
      </p:sp>
      <p:sp>
        <p:nvSpPr>
          <p:cNvPr id="12" name="Google Shape;12;p3"/>
          <p:cNvSpPr txBox="1"/>
          <p:nvPr/>
        </p:nvSpPr>
        <p:spPr>
          <a:xfrm>
            <a:off x="28889372" y="31366047"/>
            <a:ext cx="14007606" cy="707886"/>
          </a:xfrm>
          <a:prstGeom prst="rect">
            <a:avLst/>
          </a:prstGeom>
          <a:noFill/>
          <a:ln>
            <a:noFill/>
          </a:ln>
        </p:spPr>
        <p:txBody>
          <a:bodyPr anchor="t" anchorCtr="0" bIns="45700" lIns="91425" numCol="1" rIns="91425" spcFirstLastPara="1" tIns="45700" wrap="square">
            <a:spAutoFit/>
          </a:bodyPr>
          <a:lstStyle/>
          <a:p>
            <a:pPr algn="ctr" indent="0" lvl="0" marL="0" marR="0" rtl="0">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  Description automatically generated" id="13" name="Google Shape;13;p3"/>
          <p:cNvPicPr preferRelativeResize="0"/>
          <p:nvPr/>
        </p:nvPicPr>
        <p:blipFill rotWithShape="1">
          <a:blip r:embed="rId3">
            <a:alphaModFix/>
          </a:blip>
          <a:srcRect b="0" l="0" r="0" t="0"/>
          <a:stretch/>
        </p:blipFill>
        <p:spPr>
          <a:xfrm>
            <a:off x="994221" y="30229644"/>
            <a:ext cx="2646812" cy="227280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  Description automatically generated" id="15" name="Google Shape;15;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6" name="Google Shape;16;p4"/>
          <p:cNvSpPr txBox="1"/>
          <p:nvPr/>
        </p:nvSpPr>
        <p:spPr>
          <a:xfrm>
            <a:off x="28889372" y="31366047"/>
            <a:ext cx="14007606" cy="707886"/>
          </a:xfrm>
          <a:prstGeom prst="rect">
            <a:avLst/>
          </a:prstGeom>
          <a:noFill/>
          <a:ln>
            <a:noFill/>
          </a:ln>
        </p:spPr>
        <p:txBody>
          <a:bodyPr anchor="t" anchorCtr="0" bIns="45700" lIns="91425" numCol="1" rIns="91425" spcFirstLastPara="1" tIns="45700" wrap="square">
            <a:spAutoFit/>
          </a:bodyPr>
          <a:lstStyle/>
          <a:p>
            <a:pPr algn="ctr" indent="0" lvl="0" marL="0" marR="0" rtl="0">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  Description automatically generated" id="18" name="Google Shape;18;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9" name="Google Shape;19;p5"/>
          <p:cNvSpPr txBox="1"/>
          <p:nvPr/>
        </p:nvSpPr>
        <p:spPr>
          <a:xfrm>
            <a:off x="28889372" y="31366047"/>
            <a:ext cx="14007606" cy="707886"/>
          </a:xfrm>
          <a:prstGeom prst="rect">
            <a:avLst/>
          </a:prstGeom>
          <a:noFill/>
          <a:ln>
            <a:noFill/>
          </a:ln>
        </p:spPr>
        <p:txBody>
          <a:bodyPr anchor="t" anchorCtr="0" bIns="45700" lIns="91425" numCol="1" rIns="91425" spcFirstLastPara="1" tIns="45700" wrap="square">
            <a:spAutoFit/>
          </a:bodyPr>
          <a:lstStyle/>
          <a:p>
            <a:pPr algn="ctr" indent="0" lvl="0" marL="0" marR="0" rtl="0">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6" Target="../slideLayouts/slideLayout4.xml" Type="http://schemas.openxmlformats.org/officeDocument/2006/relationships/slideLayout"/><Relationship Id="rId5" Target="../slideLayouts/slideLayout3.xml" Type="http://schemas.openxmlformats.org/officeDocument/2006/relationships/slideLayout"/><Relationship Id="rId4" Target="../slideLayouts/slideLayout2.xml" Type="http://schemas.openxmlformats.org/officeDocument/2006/relationships/slideLayout"/><Relationship Id="rId3" Target="../slideLayouts/slideLayout1.xml" Type="http://schemas.openxmlformats.org/officeDocument/2006/relationships/slideLayout"/><Relationship Id="rId2" Target="../media/image3.jpg" Type="http://schemas.openxmlformats.org/officeDocument/2006/relationships/image"/><Relationship Id="rId1" Target="../theme/theme1.xml" Type="http://schemas.openxmlformats.org/officeDocument/2006/relationships/theme"/></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2">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folHlink="folHlink" hlink="hlink" tx1="dk1" tx2="lt2"/>
  <p:sldLayoutIdLst>
    <p:sldLayoutId id="2147483648" r:id="rId3"/>
    <p:sldLayoutId id="2147483649" r:id="rId4"/>
    <p:sldLayoutId id="2147483650" r:id="rId5"/>
    <p:sldLayoutId id="2147483651" r:id="rId6"/>
  </p:sldLayoutIdLst>
  <p:hf dt="0" ftr="0" hdr="0" sldNum="0"/>
  <p:txStyles>
    <p:title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9pPr>
    </p:titleStyle>
    <p:body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9pPr>
    </p:bodyStyle>
    <p:other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7" Target="../media/image18.png" Type="http://schemas.openxmlformats.org/officeDocument/2006/relationships/image"/><Relationship Id="rId16" Target="../media/image17.jpg" Type="http://schemas.openxmlformats.org/officeDocument/2006/relationships/image"/><Relationship Id="rId15" Target="../media/image16.jpg" Type="http://schemas.openxmlformats.org/officeDocument/2006/relationships/image"/><Relationship Id="rId14" Target="../media/image14.jpg" Type="http://schemas.openxmlformats.org/officeDocument/2006/relationships/image"/><Relationship Id="rId13" Target="../media/image15.jpg" Type="http://schemas.openxmlformats.org/officeDocument/2006/relationships/image"/><Relationship Id="rId12" Target="../media/image11.png" Type="http://schemas.openxmlformats.org/officeDocument/2006/relationships/image"/><Relationship Id="rId11" Target="../media/image1.png" Type="http://schemas.openxmlformats.org/officeDocument/2006/relationships/image"/><Relationship Id="rId9" Target="../media/image2.png" Type="http://schemas.openxmlformats.org/officeDocument/2006/relationships/image"/><Relationship Id="rId10" Target="../media/image7.png" Type="http://schemas.openxmlformats.org/officeDocument/2006/relationships/image"/><Relationship Id="rId8" Target="../media/image12.png" Type="http://schemas.openxmlformats.org/officeDocument/2006/relationships/image"/><Relationship Id="rId7" Target="../media/image4.png" Type="http://schemas.openxmlformats.org/officeDocument/2006/relationships/image"/><Relationship Id="rId6" Target="../media/image6.png" Type="http://schemas.openxmlformats.org/officeDocument/2006/relationships/image"/><Relationship Id="rId5" Target="../media/image5.png" Type="http://schemas.openxmlformats.org/officeDocument/2006/relationships/image"/><Relationship Id="rId4" Target="../media/image13.png" Type="http://schemas.openxmlformats.org/officeDocument/2006/relationships/image"/><Relationship Id="rId3" Target="../media/image9.jpg" Type="http://schemas.openxmlformats.org/officeDocument/2006/relationships/image"/><Relationship Id="rId2" Target="../notesSlides/notesSlide1.xml" Type="http://schemas.openxmlformats.org/officeDocument/2006/relationships/notesSlide"/><Relationship Id="rId1" Target="../slideLayouts/slideLayout2.xml" Type="http://schemas.openxmlformats.org/officeDocument/2006/relationships/slideLayout"/></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6"/>
          <p:cNvSpPr txBox="1"/>
          <p:nvPr/>
        </p:nvSpPr>
        <p:spPr>
          <a:xfrm>
            <a:off x="9475425" y="1147355"/>
            <a:ext cx="24688800" cy="1770000"/>
          </a:xfrm>
          <a:prstGeom prst="rect">
            <a:avLst/>
          </a:prstGeom>
          <a:noFill/>
          <a:ln>
            <a:noFill/>
          </a:ln>
        </p:spPr>
        <p:txBody>
          <a:bodyPr anchor="t" anchorCtr="0" bIns="45700" lIns="91425" numCol="1" rIns="91425" spcFirstLastPara="1" tIns="45700" wrap="square">
            <a:spAutoFit/>
          </a:bodyPr>
          <a:lstStyle/>
          <a:p>
            <a:pPr algn="ctr" indent="0" lvl="0" marL="0" marR="0" rtl="0">
              <a:spcBef>
                <a:spcPts val="0"/>
              </a:spcBef>
              <a:spcAft>
                <a:spcPts val="0"/>
              </a:spcAft>
              <a:buNone/>
            </a:pPr>
            <a:r>
              <a:rPr b="1" lang="en-US" sz="5500">
                <a:solidFill>
                  <a:schemeClr val="lt1"/>
                </a:solidFill>
              </a:rPr>
              <a:t>Knight Foundation School of Computing and Information Sciences</a:t>
            </a:r>
            <a:endParaRPr sz="100"/>
          </a:p>
          <a:p>
            <a:pPr algn="ctr" indent="0" lvl="0" marL="0" marR="0" rtl="0">
              <a:spcBef>
                <a:spcPts val="0"/>
              </a:spcBef>
              <a:spcAft>
                <a:spcPts val="0"/>
              </a:spcAft>
              <a:buNone/>
            </a:pPr>
            <a:r>
              <a:rPr i="1" lang="en-US" sz="5400">
                <a:solidFill>
                  <a:schemeClr val="lt1"/>
                </a:solidFill>
              </a:rPr>
              <a:t>Summer</a:t>
            </a:r>
            <a:r>
              <a:rPr i="1" lang="en-US" sz="5400">
                <a:solidFill>
                  <a:schemeClr val="lt1"/>
                </a:solidFill>
                <a:latin typeface="Arial"/>
                <a:ea typeface="Arial"/>
                <a:cs typeface="Arial"/>
                <a:sym typeface="Arial"/>
              </a:rPr>
              <a:t> </a:t>
            </a:r>
            <a:r>
              <a:rPr i="1" lang="en-US" sz="5400">
                <a:solidFill>
                  <a:schemeClr val="lt1"/>
                </a:solidFill>
              </a:rPr>
              <a:t>2021</a:t>
            </a:r>
            <a:r>
              <a:rPr i="1" lang="en-US" sz="5400">
                <a:solidFill>
                  <a:schemeClr val="lt1"/>
                </a:solidFill>
                <a:latin typeface="Arial"/>
                <a:ea typeface="Arial"/>
                <a:cs typeface="Arial"/>
                <a:sym typeface="Arial"/>
              </a:rPr>
              <a:t> </a:t>
            </a:r>
            <a:r>
              <a:rPr i="1" lang="en-US" sz="5400">
                <a:solidFill>
                  <a:schemeClr val="lt1"/>
                </a:solidFill>
              </a:rPr>
              <a:t>Capstone I</a:t>
            </a:r>
            <a:r>
              <a:rPr i="1" lang="en-US" sz="5400">
                <a:solidFill>
                  <a:schemeClr val="lt1"/>
                </a:solidFill>
                <a:latin typeface="Arial"/>
                <a:ea typeface="Arial"/>
                <a:cs typeface="Arial"/>
                <a:sym typeface="Arial"/>
              </a:rPr>
              <a:t> Project</a:t>
            </a:r>
            <a:endParaRPr/>
          </a:p>
        </p:txBody>
      </p:sp>
      <p:sp>
        <p:nvSpPr>
          <p:cNvPr id="25" name="Google Shape;25;p6"/>
          <p:cNvSpPr txBox="1"/>
          <p:nvPr/>
        </p:nvSpPr>
        <p:spPr>
          <a:xfrm>
            <a:off x="4343400" y="2706137"/>
            <a:ext cx="35204400" cy="3230100"/>
          </a:xfrm>
          <a:prstGeom prst="rect">
            <a:avLst/>
          </a:prstGeom>
          <a:noFill/>
          <a:ln>
            <a:noFill/>
          </a:ln>
        </p:spPr>
        <p:txBody>
          <a:bodyPr anchor="t" anchorCtr="0" bIns="36975" lIns="73975" numCol="1" rIns="73975" spcFirstLastPara="1" tIns="36975" wrap="square">
            <a:spAutoFit/>
          </a:bodyPr>
          <a:lstStyle/>
          <a:p>
            <a:pPr algn="ctr" indent="0" lvl="0" marL="0" marR="0" rtl="0">
              <a:spcBef>
                <a:spcPts val="0"/>
              </a:spcBef>
              <a:spcAft>
                <a:spcPts val="0"/>
              </a:spcAft>
              <a:buClr>
                <a:srgbClr val="00FFFF"/>
              </a:buClr>
              <a:buSzPts val="10000"/>
              <a:buFont typeface="Arial"/>
              <a:buNone/>
            </a:pPr>
            <a:r>
              <a:rPr b="1" lang="en-US" sz="10000">
                <a:solidFill>
                  <a:srgbClr val="00FFFF"/>
                </a:solidFill>
              </a:rPr>
              <a:t>Keeping Moms &amp; Infants Healthy</a:t>
            </a:r>
            <a:endParaRPr/>
          </a:p>
          <a:p>
            <a:pPr algn="ctr" indent="0" lvl="0" marL="0" marR="0" rtl="0">
              <a:spcBef>
                <a:spcPts val="0"/>
              </a:spcBef>
              <a:spcAft>
                <a:spcPts val="0"/>
              </a:spcAft>
              <a:buClr>
                <a:schemeClr val="lt1"/>
              </a:buClr>
              <a:buSzPts val="3500"/>
              <a:buFont typeface="Arial"/>
              <a:buNone/>
            </a:pPr>
            <a:r>
              <a:rPr b="1" lang="en-US" sz="3500">
                <a:solidFill>
                  <a:schemeClr val="lt1"/>
                </a:solidFill>
                <a:latin typeface="Arial"/>
                <a:ea typeface="Arial"/>
                <a:cs typeface="Arial"/>
                <a:sym typeface="Arial"/>
              </a:rPr>
              <a:t>Students: </a:t>
            </a:r>
            <a:r>
              <a:rPr lang="en-US" sz="3500">
                <a:solidFill>
                  <a:schemeClr val="lt1"/>
                </a:solidFill>
              </a:rPr>
              <a:t>Eric Vilella, Juan Pablo Arenas Grayeb, Jose Jimenez, Elton Lucien, Estephany Sanchez Criado</a:t>
            </a:r>
            <a:endParaRPr/>
          </a:p>
          <a:p>
            <a:pPr algn="ctr" indent="0" lvl="0" marL="0" marR="0" rtl="0">
              <a:spcBef>
                <a:spcPts val="0"/>
              </a:spcBef>
              <a:spcAft>
                <a:spcPts val="0"/>
              </a:spcAft>
              <a:buClr>
                <a:schemeClr val="lt1"/>
              </a:buClr>
              <a:buSzPts val="3500"/>
              <a:buFont typeface="Arial"/>
              <a:buNone/>
            </a:pPr>
            <a:r>
              <a:rPr b="1" lang="en-US" sz="3500">
                <a:solidFill>
                  <a:schemeClr val="lt1"/>
                </a:solidFill>
                <a:latin typeface="Arial"/>
                <a:ea typeface="Arial"/>
                <a:cs typeface="Arial"/>
                <a:sym typeface="Arial"/>
              </a:rPr>
              <a:t>Mentor:</a:t>
            </a:r>
            <a:r>
              <a:rPr b="1" i="1" lang="en-US" sz="3500">
                <a:solidFill>
                  <a:schemeClr val="lt1"/>
                </a:solidFill>
                <a:latin typeface="Arial"/>
                <a:ea typeface="Arial"/>
                <a:cs typeface="Arial"/>
                <a:sym typeface="Arial"/>
              </a:rPr>
              <a:t> </a:t>
            </a:r>
            <a:r>
              <a:rPr i="1" lang="en-US" sz="3500">
                <a:solidFill>
                  <a:schemeClr val="lt1"/>
                </a:solidFill>
              </a:rPr>
              <a:t>Jean Hannan</a:t>
            </a:r>
            <a:r>
              <a:rPr lang="en-US" sz="3500">
                <a:solidFill>
                  <a:schemeClr val="lt1"/>
                </a:solidFill>
                <a:latin typeface="Arial"/>
                <a:ea typeface="Arial"/>
                <a:cs typeface="Arial"/>
                <a:sym typeface="Arial"/>
              </a:rPr>
              <a:t>,</a:t>
            </a:r>
            <a:r>
              <a:rPr i="1" lang="en-US" sz="3500">
                <a:solidFill>
                  <a:schemeClr val="lt1"/>
                </a:solidFill>
                <a:latin typeface="Arial"/>
                <a:ea typeface="Arial"/>
                <a:cs typeface="Arial"/>
                <a:sym typeface="Arial"/>
              </a:rPr>
              <a:t> </a:t>
            </a:r>
            <a:r>
              <a:rPr i="1" lang="en-US" sz="3500">
                <a:solidFill>
                  <a:schemeClr val="lt1"/>
                </a:solidFill>
              </a:rPr>
              <a:t>Product Owner, Eduardo Morales, Product Owner Aide</a:t>
            </a:r>
            <a:endParaRPr/>
          </a:p>
          <a:p>
            <a:pPr algn="ctr" indent="0" lvl="0" marL="0" marR="0" rtl="0">
              <a:spcBef>
                <a:spcPts val="0"/>
              </a:spcBef>
              <a:spcAft>
                <a:spcPts val="0"/>
              </a:spcAft>
              <a:buClr>
                <a:schemeClr val="lt1"/>
              </a:buClr>
              <a:buSzPts val="3500"/>
              <a:buFont typeface="Arial"/>
              <a:buNone/>
            </a:pPr>
            <a:r>
              <a:rPr b="1" lang="en-US" sz="3500">
                <a:solidFill>
                  <a:schemeClr val="lt1"/>
                </a:solidFill>
                <a:latin typeface="Arial"/>
                <a:ea typeface="Arial"/>
                <a:cs typeface="Arial"/>
                <a:sym typeface="Arial"/>
              </a:rPr>
              <a:t>Instructor/Faculty:</a:t>
            </a:r>
            <a:r>
              <a:rPr b="1" i="1" lang="en-US" sz="3500">
                <a:solidFill>
                  <a:schemeClr val="lt1"/>
                </a:solidFill>
                <a:latin typeface="Arial"/>
                <a:ea typeface="Arial"/>
                <a:cs typeface="Arial"/>
                <a:sym typeface="Arial"/>
              </a:rPr>
              <a:t> </a:t>
            </a:r>
            <a:r>
              <a:rPr i="1" lang="en-US" sz="3500">
                <a:solidFill>
                  <a:schemeClr val="lt1"/>
                </a:solidFill>
              </a:rPr>
              <a:t>Dr. Masoud Sadjadi</a:t>
            </a:r>
            <a:r>
              <a:rPr lang="en-US" sz="3500">
                <a:solidFill>
                  <a:schemeClr val="lt1"/>
                </a:solidFill>
                <a:latin typeface="Arial"/>
                <a:ea typeface="Arial"/>
                <a:cs typeface="Arial"/>
                <a:sym typeface="Arial"/>
              </a:rPr>
              <a:t>,</a:t>
            </a:r>
            <a:r>
              <a:rPr i="1" lang="en-US" sz="3500">
                <a:solidFill>
                  <a:schemeClr val="lt1"/>
                </a:solidFill>
                <a:latin typeface="Arial"/>
                <a:ea typeface="Arial"/>
                <a:cs typeface="Arial"/>
                <a:sym typeface="Arial"/>
              </a:rPr>
              <a:t> </a:t>
            </a:r>
            <a:r>
              <a:rPr lang="en-US" sz="3500">
                <a:solidFill>
                  <a:schemeClr val="lt1"/>
                </a:solidFill>
                <a:latin typeface="Arial"/>
                <a:ea typeface="Arial"/>
                <a:cs typeface="Arial"/>
                <a:sym typeface="Arial"/>
              </a:rPr>
              <a:t>Florida International University</a:t>
            </a:r>
            <a:endParaRPr/>
          </a:p>
        </p:txBody>
      </p:sp>
      <p:sp>
        <p:nvSpPr>
          <p:cNvPr id="26" name="Google Shape;26;p6"/>
          <p:cNvSpPr txBox="1"/>
          <p:nvPr/>
        </p:nvSpPr>
        <p:spPr>
          <a:xfrm>
            <a:off x="7732054" y="31318197"/>
            <a:ext cx="21444300" cy="813600"/>
          </a:xfrm>
          <a:prstGeom prst="rect">
            <a:avLst/>
          </a:prstGeom>
          <a:noFill/>
          <a:ln>
            <a:noFill/>
          </a:ln>
        </p:spPr>
        <p:txBody>
          <a:bodyPr anchor="t" anchorCtr="0" bIns="36975" lIns="73975" numCol="1" rIns="73975" spcFirstLastPara="1" tIns="36975" wrap="square">
            <a:spAutoFit/>
          </a:bodyPr>
          <a:lstStyle/>
          <a:p>
            <a:pPr algn="l" indent="0" lvl="0" marL="0" marR="0" rtl="0">
              <a:spcBef>
                <a:spcPts val="0"/>
              </a:spcBef>
              <a:spcAft>
                <a:spcPts val="0"/>
              </a:spcAft>
              <a:buClr>
                <a:srgbClr val="3333CC"/>
              </a:buClr>
              <a:buSzPts val="2400"/>
              <a:buFont typeface="Arial"/>
              <a:buNone/>
            </a:pPr>
            <a:r>
              <a:rPr lang="en-US" sz="2400">
                <a:solidFill>
                  <a:schemeClr val="lt2"/>
                </a:solidFill>
                <a:latin typeface="Arial"/>
                <a:ea typeface="Arial"/>
                <a:cs typeface="Arial"/>
                <a:sym typeface="Arial"/>
              </a:rPr>
              <a:t>The material presented in this poster is based upon the work supported by</a:t>
            </a:r>
            <a:r>
              <a:rPr lang="en-US" sz="2400">
                <a:solidFill>
                  <a:schemeClr val="lt2"/>
                </a:solidFill>
              </a:rPr>
              <a:t> Jean Hannan</a:t>
            </a:r>
            <a:r>
              <a:rPr lang="en-US" sz="2400">
                <a:solidFill>
                  <a:schemeClr val="lt2"/>
                </a:solidFill>
                <a:latin typeface="Arial"/>
                <a:ea typeface="Arial"/>
                <a:cs typeface="Arial"/>
                <a:sym typeface="Arial"/>
              </a:rPr>
              <a:t>. We/I thank </a:t>
            </a:r>
            <a:r>
              <a:rPr lang="en-US" sz="2400">
                <a:solidFill>
                  <a:schemeClr val="lt2"/>
                </a:solidFill>
              </a:rPr>
              <a:t>Jean Hannan</a:t>
            </a:r>
            <a:r>
              <a:rPr lang="en-US" sz="2400">
                <a:solidFill>
                  <a:schemeClr val="lt2"/>
                </a:solidFill>
                <a:latin typeface="Arial"/>
                <a:ea typeface="Arial"/>
                <a:cs typeface="Arial"/>
                <a:sym typeface="Arial"/>
              </a:rPr>
              <a:t> for her</a:t>
            </a:r>
            <a:r>
              <a:rPr lang="en-US" sz="2400">
                <a:solidFill>
                  <a:schemeClr val="lt2"/>
                </a:solidFill>
              </a:rPr>
              <a:t> </a:t>
            </a:r>
            <a:r>
              <a:rPr lang="en-US" sz="2400">
                <a:solidFill>
                  <a:schemeClr val="lt2"/>
                </a:solidFill>
                <a:latin typeface="Arial"/>
                <a:ea typeface="Arial"/>
                <a:cs typeface="Arial"/>
                <a:sym typeface="Arial"/>
              </a:rPr>
              <a:t> assistance and mentorship that I/we received throughout the </a:t>
            </a:r>
            <a:r>
              <a:rPr lang="en-US" sz="2400">
                <a:solidFill>
                  <a:schemeClr val="lt2"/>
                </a:solidFill>
              </a:rPr>
              <a:t>Capstone I</a:t>
            </a:r>
            <a:r>
              <a:rPr lang="en-US" sz="2400">
                <a:solidFill>
                  <a:schemeClr val="lt2"/>
                </a:solidFill>
                <a:latin typeface="Arial"/>
                <a:ea typeface="Arial"/>
                <a:cs typeface="Arial"/>
                <a:sym typeface="Arial"/>
              </a:rPr>
              <a:t> project.</a:t>
            </a:r>
            <a:endParaRPr/>
          </a:p>
        </p:txBody>
      </p:sp>
      <p:sp>
        <p:nvSpPr>
          <p:cNvPr id="27" name="Google Shape;27;p6"/>
          <p:cNvSpPr txBox="1"/>
          <p:nvPr/>
        </p:nvSpPr>
        <p:spPr>
          <a:xfrm>
            <a:off x="7732054" y="30770278"/>
            <a:ext cx="4578237" cy="547919"/>
          </a:xfrm>
          <a:prstGeom prst="rect">
            <a:avLst/>
          </a:prstGeom>
          <a:noFill/>
          <a:ln>
            <a:noFill/>
          </a:ln>
        </p:spPr>
        <p:txBody>
          <a:bodyPr anchor="t" anchorCtr="0" bIns="36975" lIns="73975" numCol="1" rIns="73975" spcFirstLastPara="1" tIns="36975" wrap="square">
            <a:spAutoFit/>
          </a:bodyPr>
          <a:lstStyle/>
          <a:p>
            <a:pPr algn="ctr" indent="0" lvl="0" marL="0" marR="0" rtl="0">
              <a:spcBef>
                <a:spcPts val="0"/>
              </a:spcBef>
              <a:spcAft>
                <a:spcPts val="0"/>
              </a:spcAft>
              <a:buNone/>
            </a:pPr>
            <a:r>
              <a:rPr b="1" lang="en-US" sz="3075">
                <a:solidFill>
                  <a:srgbClr val="00FFFF"/>
                </a:solidFill>
                <a:latin typeface="Arial"/>
                <a:ea typeface="Arial"/>
                <a:cs typeface="Arial"/>
                <a:sym typeface="Arial"/>
              </a:rPr>
              <a:t>ACKNOWLEDGEMENT</a:t>
            </a:r>
            <a:endParaRPr/>
          </a:p>
        </p:txBody>
      </p:sp>
      <p:sp>
        <p:nvSpPr>
          <p:cNvPr id="28" name="Google Shape;28;p6"/>
          <p:cNvSpPr txBox="1"/>
          <p:nvPr/>
        </p:nvSpPr>
        <p:spPr>
          <a:xfrm>
            <a:off x="4743797" y="5012858"/>
            <a:ext cx="4114800" cy="548100"/>
          </a:xfrm>
          <a:prstGeom prst="rect">
            <a:avLst/>
          </a:prstGeom>
          <a:noFill/>
          <a:ln>
            <a:noFill/>
          </a:ln>
        </p:spPr>
        <p:txBody>
          <a:bodyPr anchor="t" anchorCtr="0" bIns="36975" lIns="73975" numCol="1" rIns="73975" spcFirstLastPara="1" tIns="36975" wrap="square">
            <a:spAutoFit/>
          </a:bodyPr>
          <a:lstStyle/>
          <a:p>
            <a:pPr algn="ctr" indent="0" lvl="0" marL="0" marR="0" rtl="0">
              <a:spcBef>
                <a:spcPts val="0"/>
              </a:spcBef>
              <a:spcAft>
                <a:spcPts val="0"/>
              </a:spcAft>
              <a:buNone/>
            </a:pPr>
            <a:r>
              <a:rPr b="1" lang="en-US" sz="3075">
                <a:solidFill>
                  <a:schemeClr val="lt2"/>
                </a:solidFill>
                <a:latin typeface="Arial"/>
                <a:ea typeface="Arial"/>
                <a:cs typeface="Arial"/>
                <a:sym typeface="Arial"/>
              </a:rPr>
              <a:t>PROBLEM</a:t>
            </a:r>
            <a:endParaRPr/>
          </a:p>
        </p:txBody>
      </p:sp>
      <p:sp>
        <p:nvSpPr>
          <p:cNvPr id="29" name="Google Shape;29;p6"/>
          <p:cNvSpPr txBox="1"/>
          <p:nvPr/>
        </p:nvSpPr>
        <p:spPr>
          <a:xfrm>
            <a:off x="19762428" y="6912545"/>
            <a:ext cx="4114800" cy="547687"/>
          </a:xfrm>
          <a:prstGeom prst="rect">
            <a:avLst/>
          </a:prstGeom>
          <a:noFill/>
          <a:ln>
            <a:noFill/>
          </a:ln>
        </p:spPr>
        <p:txBody>
          <a:bodyPr anchor="t" anchorCtr="0" bIns="36975" lIns="73975" numCol="1" rIns="73975" spcFirstLastPara="1" tIns="36975" wrap="square">
            <a:spAutoFit/>
          </a:bodyPr>
          <a:lstStyle/>
          <a:p>
            <a:pPr algn="ctr" indent="0" lvl="0" marL="0" marR="0" rtl="0">
              <a:spcBef>
                <a:spcPts val="0"/>
              </a:spcBef>
              <a:spcAft>
                <a:spcPts val="0"/>
              </a:spcAft>
              <a:buNone/>
            </a:pPr>
            <a:r>
              <a:rPr b="1" lang="en-US" sz="3075">
                <a:solidFill>
                  <a:schemeClr val="lt2"/>
                </a:solidFill>
                <a:latin typeface="Arial"/>
                <a:ea typeface="Arial"/>
                <a:cs typeface="Arial"/>
                <a:sym typeface="Arial"/>
              </a:rPr>
              <a:t>CURRENT SYSTEM</a:t>
            </a:r>
            <a:endParaRPr/>
          </a:p>
        </p:txBody>
      </p:sp>
      <p:sp>
        <p:nvSpPr>
          <p:cNvPr id="30" name="Google Shape;30;p6"/>
          <p:cNvSpPr txBox="1"/>
          <p:nvPr/>
        </p:nvSpPr>
        <p:spPr>
          <a:xfrm>
            <a:off x="34437459" y="4324806"/>
            <a:ext cx="4114800" cy="548100"/>
          </a:xfrm>
          <a:prstGeom prst="rect">
            <a:avLst/>
          </a:prstGeom>
          <a:noFill/>
          <a:ln>
            <a:noFill/>
          </a:ln>
        </p:spPr>
        <p:txBody>
          <a:bodyPr anchor="t" anchorCtr="0" bIns="36975" lIns="73975" numCol="1" rIns="73975" spcFirstLastPara="1" tIns="36975" wrap="square">
            <a:spAutoFit/>
          </a:bodyPr>
          <a:lstStyle/>
          <a:p>
            <a:pPr algn="ctr" indent="0" lvl="0" marL="0" marR="0" rtl="0">
              <a:spcBef>
                <a:spcPts val="0"/>
              </a:spcBef>
              <a:spcAft>
                <a:spcPts val="0"/>
              </a:spcAft>
              <a:buNone/>
            </a:pPr>
            <a:r>
              <a:rPr b="1" lang="en-US" sz="3075">
                <a:solidFill>
                  <a:schemeClr val="lt2"/>
                </a:solidFill>
                <a:latin typeface="Arial"/>
                <a:ea typeface="Arial"/>
                <a:cs typeface="Arial"/>
                <a:sym typeface="Arial"/>
              </a:rPr>
              <a:t>REQUIREMENTS</a:t>
            </a:r>
            <a:endParaRPr/>
          </a:p>
        </p:txBody>
      </p:sp>
      <p:sp>
        <p:nvSpPr>
          <p:cNvPr id="31" name="Google Shape;31;p6"/>
          <p:cNvSpPr txBox="1"/>
          <p:nvPr/>
        </p:nvSpPr>
        <p:spPr>
          <a:xfrm>
            <a:off x="4743797" y="11903758"/>
            <a:ext cx="4114800" cy="548100"/>
          </a:xfrm>
          <a:prstGeom prst="rect">
            <a:avLst/>
          </a:prstGeom>
          <a:noFill/>
          <a:ln>
            <a:noFill/>
          </a:ln>
        </p:spPr>
        <p:txBody>
          <a:bodyPr anchor="t" anchorCtr="0" bIns="36975" lIns="73975" numCol="1" rIns="73975" spcFirstLastPara="1" tIns="36975" wrap="square">
            <a:spAutoFit/>
          </a:bodyPr>
          <a:lstStyle/>
          <a:p>
            <a:pPr algn="ctr" indent="0" lvl="0" marL="0" marR="0" rtl="0">
              <a:spcBef>
                <a:spcPts val="0"/>
              </a:spcBef>
              <a:spcAft>
                <a:spcPts val="0"/>
              </a:spcAft>
              <a:buNone/>
            </a:pPr>
            <a:r>
              <a:rPr b="1" lang="en-US" sz="3075">
                <a:solidFill>
                  <a:schemeClr val="lt2"/>
                </a:solidFill>
                <a:latin typeface="Arial"/>
                <a:ea typeface="Arial"/>
                <a:cs typeface="Arial"/>
                <a:sym typeface="Arial"/>
              </a:rPr>
              <a:t>SYSTEM DESIGN</a:t>
            </a:r>
            <a:endParaRPr/>
          </a:p>
        </p:txBody>
      </p:sp>
      <p:sp>
        <p:nvSpPr>
          <p:cNvPr id="32" name="Google Shape;32;p6"/>
          <p:cNvSpPr txBox="1"/>
          <p:nvPr/>
        </p:nvSpPr>
        <p:spPr>
          <a:xfrm>
            <a:off x="19762428" y="12794508"/>
            <a:ext cx="4114800" cy="548100"/>
          </a:xfrm>
          <a:prstGeom prst="rect">
            <a:avLst/>
          </a:prstGeom>
          <a:noFill/>
          <a:ln>
            <a:noFill/>
          </a:ln>
        </p:spPr>
        <p:txBody>
          <a:bodyPr anchor="t" anchorCtr="0" bIns="36975" lIns="73975" numCol="1" rIns="73975" spcFirstLastPara="1" tIns="36975" wrap="square">
            <a:spAutoFit/>
          </a:bodyPr>
          <a:lstStyle/>
          <a:p>
            <a:pPr algn="ctr" indent="0" lvl="0" marL="0" marR="0" rtl="0">
              <a:spcBef>
                <a:spcPts val="0"/>
              </a:spcBef>
              <a:spcAft>
                <a:spcPts val="0"/>
              </a:spcAft>
              <a:buNone/>
            </a:pPr>
            <a:r>
              <a:rPr b="1" lang="en-US" sz="3075">
                <a:solidFill>
                  <a:schemeClr val="lt2"/>
                </a:solidFill>
                <a:latin typeface="Arial"/>
                <a:ea typeface="Arial"/>
                <a:cs typeface="Arial"/>
                <a:sym typeface="Arial"/>
              </a:rPr>
              <a:t>OBJECT DESIGN</a:t>
            </a:r>
            <a:endParaRPr/>
          </a:p>
        </p:txBody>
      </p:sp>
      <p:sp>
        <p:nvSpPr>
          <p:cNvPr id="33" name="Google Shape;33;p6"/>
          <p:cNvSpPr txBox="1"/>
          <p:nvPr/>
        </p:nvSpPr>
        <p:spPr>
          <a:xfrm>
            <a:off x="34437459" y="10622856"/>
            <a:ext cx="4114800" cy="544200"/>
          </a:xfrm>
          <a:prstGeom prst="rect">
            <a:avLst/>
          </a:prstGeom>
          <a:noFill/>
          <a:ln>
            <a:noFill/>
          </a:ln>
        </p:spPr>
        <p:txBody>
          <a:bodyPr anchor="t" anchorCtr="0" bIns="36975" lIns="73975" numCol="1" rIns="73975" spcFirstLastPara="1" tIns="36975" wrap="square">
            <a:spAutoFit/>
          </a:bodyPr>
          <a:lstStyle/>
          <a:p>
            <a:pPr algn="ctr" indent="0" lvl="0" marL="0" marR="0" rtl="0">
              <a:spcBef>
                <a:spcPts val="0"/>
              </a:spcBef>
              <a:spcAft>
                <a:spcPts val="0"/>
              </a:spcAft>
              <a:buNone/>
            </a:pPr>
            <a:r>
              <a:rPr b="1" lang="en-US" sz="3050">
                <a:solidFill>
                  <a:schemeClr val="lt2"/>
                </a:solidFill>
                <a:latin typeface="Arial"/>
                <a:ea typeface="Arial"/>
                <a:cs typeface="Arial"/>
                <a:sym typeface="Arial"/>
              </a:rPr>
              <a:t>IMPLEMENTATION</a:t>
            </a:r>
            <a:endParaRPr sz="3050"/>
          </a:p>
        </p:txBody>
      </p:sp>
      <p:sp>
        <p:nvSpPr>
          <p:cNvPr id="34" name="Google Shape;34;p6"/>
          <p:cNvSpPr txBox="1"/>
          <p:nvPr/>
        </p:nvSpPr>
        <p:spPr>
          <a:xfrm>
            <a:off x="4743797" y="18353170"/>
            <a:ext cx="4114800" cy="548100"/>
          </a:xfrm>
          <a:prstGeom prst="rect">
            <a:avLst/>
          </a:prstGeom>
          <a:noFill/>
          <a:ln>
            <a:noFill/>
          </a:ln>
        </p:spPr>
        <p:txBody>
          <a:bodyPr anchor="t" anchorCtr="0" bIns="36975" lIns="73975" numCol="1" rIns="73975" spcFirstLastPara="1" tIns="36975" wrap="square">
            <a:spAutoFit/>
          </a:bodyPr>
          <a:lstStyle/>
          <a:p>
            <a:pPr algn="ctr" indent="0" lvl="0" marL="0" marR="0" rtl="0">
              <a:spcBef>
                <a:spcPts val="0"/>
              </a:spcBef>
              <a:spcAft>
                <a:spcPts val="0"/>
              </a:spcAft>
              <a:buNone/>
            </a:pPr>
            <a:r>
              <a:rPr b="1" lang="en-US" sz="3075">
                <a:solidFill>
                  <a:schemeClr val="lt2"/>
                </a:solidFill>
                <a:latin typeface="Arial"/>
                <a:ea typeface="Arial"/>
                <a:cs typeface="Arial"/>
                <a:sym typeface="Arial"/>
              </a:rPr>
              <a:t>VERIFICATION</a:t>
            </a:r>
            <a:endParaRPr/>
          </a:p>
        </p:txBody>
      </p:sp>
      <p:sp>
        <p:nvSpPr>
          <p:cNvPr id="35" name="Google Shape;35;p6"/>
          <p:cNvSpPr txBox="1"/>
          <p:nvPr/>
        </p:nvSpPr>
        <p:spPr>
          <a:xfrm>
            <a:off x="19742103" y="22359045"/>
            <a:ext cx="4114800" cy="548100"/>
          </a:xfrm>
          <a:prstGeom prst="rect">
            <a:avLst/>
          </a:prstGeom>
          <a:noFill/>
          <a:ln>
            <a:noFill/>
          </a:ln>
        </p:spPr>
        <p:txBody>
          <a:bodyPr anchor="t" anchorCtr="0" bIns="36975" lIns="73975" numCol="1" rIns="73975" spcFirstLastPara="1" tIns="36975" wrap="square">
            <a:spAutoFit/>
          </a:bodyPr>
          <a:lstStyle/>
          <a:p>
            <a:pPr algn="ctr" indent="0" lvl="0" marL="0" marR="0" rtl="0">
              <a:spcBef>
                <a:spcPts val="0"/>
              </a:spcBef>
              <a:spcAft>
                <a:spcPts val="0"/>
              </a:spcAft>
              <a:buNone/>
            </a:pPr>
            <a:r>
              <a:rPr b="1" lang="en-US" sz="3075">
                <a:solidFill>
                  <a:schemeClr val="lt2"/>
                </a:solidFill>
                <a:latin typeface="Arial"/>
                <a:ea typeface="Arial"/>
                <a:cs typeface="Arial"/>
                <a:sym typeface="Arial"/>
              </a:rPr>
              <a:t>SUMMARY</a:t>
            </a:r>
            <a:endParaRPr/>
          </a:p>
        </p:txBody>
      </p:sp>
      <p:sp>
        <p:nvSpPr>
          <p:cNvPr id="36" name="Google Shape;36;p6"/>
          <p:cNvSpPr txBox="1"/>
          <p:nvPr/>
        </p:nvSpPr>
        <p:spPr>
          <a:xfrm>
            <a:off x="34437459" y="19538256"/>
            <a:ext cx="4114800" cy="548100"/>
          </a:xfrm>
          <a:prstGeom prst="rect">
            <a:avLst/>
          </a:prstGeom>
          <a:noFill/>
          <a:ln>
            <a:noFill/>
          </a:ln>
        </p:spPr>
        <p:txBody>
          <a:bodyPr anchor="t" anchorCtr="0" bIns="36975" lIns="73975" numCol="1" rIns="73975" spcFirstLastPara="1" tIns="36975" wrap="square">
            <a:spAutoFit/>
          </a:bodyPr>
          <a:lstStyle/>
          <a:p>
            <a:pPr algn="ctr" indent="0" lvl="0" marL="0" marR="0" rtl="0">
              <a:spcBef>
                <a:spcPts val="0"/>
              </a:spcBef>
              <a:spcAft>
                <a:spcPts val="0"/>
              </a:spcAft>
              <a:buNone/>
            </a:pPr>
            <a:r>
              <a:rPr b="1" lang="en-US" sz="3075">
                <a:solidFill>
                  <a:schemeClr val="lt2"/>
                </a:solidFill>
              </a:rPr>
              <a:t>SCREENSHOTS</a:t>
            </a:r>
            <a:endParaRPr b="1"/>
          </a:p>
        </p:txBody>
      </p:sp>
      <p:pic>
        <p:nvPicPr>
          <p:cNvPr id="37" name="Google Shape;37;p6"/>
          <p:cNvPicPr preferRelativeResize="0"/>
          <p:nvPr/>
        </p:nvPicPr>
        <p:blipFill>
          <a:blip r:embed="rId4">
            <a:alphaModFix/>
          </a:blip>
          <a:stretch>
            <a:fillRect/>
          </a:stretch>
        </p:blipFill>
        <p:spPr>
          <a:xfrm>
            <a:off x="1614200" y="1033375"/>
            <a:ext cx="7861224" cy="1516350"/>
          </a:xfrm>
          <a:prstGeom prst="rect">
            <a:avLst/>
          </a:prstGeom>
          <a:noFill/>
          <a:ln>
            <a:noFill/>
          </a:ln>
        </p:spPr>
      </p:pic>
      <p:pic>
        <p:nvPicPr>
          <p:cNvPr id="38" name="Google Shape;38;p6"/>
          <p:cNvPicPr preferRelativeResize="0"/>
          <p:nvPr/>
        </p:nvPicPr>
        <p:blipFill>
          <a:blip r:embed="rId5">
            <a:alphaModFix/>
          </a:blip>
          <a:stretch>
            <a:fillRect/>
          </a:stretch>
        </p:blipFill>
        <p:spPr>
          <a:xfrm>
            <a:off x="33123200" y="1033375"/>
            <a:ext cx="10235351" cy="1516350"/>
          </a:xfrm>
          <a:prstGeom prst="rect">
            <a:avLst/>
          </a:prstGeom>
          <a:noFill/>
          <a:ln>
            <a:noFill/>
          </a:ln>
        </p:spPr>
      </p:pic>
      <p:pic>
        <p:nvPicPr>
          <p:cNvPr id="39" name="Google Shape;39;p6"/>
          <p:cNvPicPr preferRelativeResize="0"/>
          <p:nvPr/>
        </p:nvPicPr>
        <p:blipFill>
          <a:blip r:embed="rId6">
            <a:alphaModFix/>
          </a:blip>
          <a:stretch>
            <a:fillRect/>
          </a:stretch>
        </p:blipFill>
        <p:spPr>
          <a:xfrm>
            <a:off x="31804313" y="11860449"/>
            <a:ext cx="3501156" cy="2154550"/>
          </a:xfrm>
          <a:prstGeom prst="rect">
            <a:avLst/>
          </a:prstGeom>
          <a:noFill/>
          <a:ln>
            <a:noFill/>
          </a:ln>
        </p:spPr>
      </p:pic>
      <p:pic>
        <p:nvPicPr>
          <p:cNvPr id="40" name="Google Shape;40;p6"/>
          <p:cNvPicPr preferRelativeResize="0"/>
          <p:nvPr/>
        </p:nvPicPr>
        <p:blipFill>
          <a:blip r:embed="rId7">
            <a:alphaModFix/>
          </a:blip>
          <a:stretch>
            <a:fillRect/>
          </a:stretch>
        </p:blipFill>
        <p:spPr>
          <a:xfrm>
            <a:off x="37305500" y="11860451"/>
            <a:ext cx="2154550" cy="2154550"/>
          </a:xfrm>
          <a:prstGeom prst="rect">
            <a:avLst/>
          </a:prstGeom>
          <a:noFill/>
          <a:ln>
            <a:noFill/>
          </a:ln>
        </p:spPr>
      </p:pic>
      <p:pic>
        <p:nvPicPr>
          <p:cNvPr id="41" name="Google Shape;41;p6"/>
          <p:cNvPicPr preferRelativeResize="0"/>
          <p:nvPr/>
        </p:nvPicPr>
        <p:blipFill>
          <a:blip r:embed="rId8">
            <a:alphaModFix/>
          </a:blip>
          <a:stretch>
            <a:fillRect/>
          </a:stretch>
        </p:blipFill>
        <p:spPr>
          <a:xfrm>
            <a:off x="31804323" y="15663840"/>
            <a:ext cx="2154525" cy="2154525"/>
          </a:xfrm>
          <a:prstGeom prst="rect">
            <a:avLst/>
          </a:prstGeom>
          <a:noFill/>
          <a:ln>
            <a:noFill/>
          </a:ln>
        </p:spPr>
      </p:pic>
      <p:pic>
        <p:nvPicPr>
          <p:cNvPr id="42" name="Google Shape;42;p6"/>
          <p:cNvPicPr preferRelativeResize="0"/>
          <p:nvPr/>
        </p:nvPicPr>
        <p:blipFill>
          <a:blip r:embed="rId9">
            <a:alphaModFix/>
          </a:blip>
          <a:stretch>
            <a:fillRect/>
          </a:stretch>
        </p:blipFill>
        <p:spPr>
          <a:xfrm>
            <a:off x="35829075" y="17194031"/>
            <a:ext cx="2619375" cy="1743075"/>
          </a:xfrm>
          <a:prstGeom prst="rect">
            <a:avLst/>
          </a:prstGeom>
          <a:noFill/>
          <a:ln>
            <a:noFill/>
          </a:ln>
        </p:spPr>
      </p:pic>
      <p:pic>
        <p:nvPicPr>
          <p:cNvPr id="43" name="Google Shape;43;p6"/>
          <p:cNvPicPr preferRelativeResize="0"/>
          <p:nvPr/>
        </p:nvPicPr>
        <p:blipFill>
          <a:blip r:embed="rId10">
            <a:alphaModFix/>
          </a:blip>
          <a:stretch>
            <a:fillRect/>
          </a:stretch>
        </p:blipFill>
        <p:spPr>
          <a:xfrm>
            <a:off x="39872138" y="16665568"/>
            <a:ext cx="2619375" cy="1743075"/>
          </a:xfrm>
          <a:prstGeom prst="rect">
            <a:avLst/>
          </a:prstGeom>
          <a:noFill/>
          <a:ln>
            <a:noFill/>
          </a:ln>
        </p:spPr>
      </p:pic>
      <p:pic>
        <p:nvPicPr>
          <p:cNvPr id="44" name="Google Shape;44;p6"/>
          <p:cNvPicPr preferRelativeResize="0"/>
          <p:nvPr/>
        </p:nvPicPr>
        <p:blipFill>
          <a:blip r:embed="rId11">
            <a:alphaModFix/>
          </a:blip>
          <a:stretch>
            <a:fillRect/>
          </a:stretch>
        </p:blipFill>
        <p:spPr>
          <a:xfrm>
            <a:off x="40394913" y="13815993"/>
            <a:ext cx="2466975" cy="1847850"/>
          </a:xfrm>
          <a:prstGeom prst="rect">
            <a:avLst/>
          </a:prstGeom>
          <a:noFill/>
          <a:ln>
            <a:noFill/>
          </a:ln>
        </p:spPr>
      </p:pic>
      <p:pic>
        <p:nvPicPr>
          <p:cNvPr id="45" name="Google Shape;45;p6"/>
          <p:cNvPicPr preferRelativeResize="0"/>
          <p:nvPr/>
        </p:nvPicPr>
        <p:blipFill>
          <a:blip r:embed="rId12">
            <a:alphaModFix/>
          </a:blip>
          <a:stretch>
            <a:fillRect/>
          </a:stretch>
        </p:blipFill>
        <p:spPr>
          <a:xfrm>
            <a:off x="35066113" y="14704914"/>
            <a:ext cx="3501150" cy="1960644"/>
          </a:xfrm>
          <a:prstGeom prst="rect">
            <a:avLst/>
          </a:prstGeom>
          <a:noFill/>
          <a:ln>
            <a:noFill/>
          </a:ln>
        </p:spPr>
      </p:pic>
      <p:sp>
        <p:nvSpPr>
          <p:cNvPr id="46" name="Google Shape;46;p6"/>
          <p:cNvSpPr txBox="1"/>
          <p:nvPr/>
        </p:nvSpPr>
        <p:spPr>
          <a:xfrm>
            <a:off x="1614200" y="6319113"/>
            <a:ext cx="10957800" cy="4617600"/>
          </a:xfrm>
          <a:prstGeom prst="rect">
            <a:avLst/>
          </a:prstGeom>
          <a:noFill/>
          <a:ln>
            <a:noFill/>
          </a:ln>
        </p:spPr>
        <p:txBody>
          <a:bodyPr anchor="t" anchorCtr="0" bIns="91425" lIns="91425" numCol="1" rIns="91425" spcFirstLastPara="1" tIns="91425" wrap="square">
            <a:spAutoFit/>
          </a:bodyPr>
          <a:lstStyle/>
          <a:p>
            <a:pPr algn="l" indent="0" lvl="0" marL="0" rtl="0">
              <a:spcBef>
                <a:spcPts val="0"/>
              </a:spcBef>
              <a:spcAft>
                <a:spcPts val="0"/>
              </a:spcAft>
              <a:buNone/>
            </a:pPr>
            <a:r>
              <a:rPr b="1" lang="en-US" sz="3600">
                <a:solidFill>
                  <a:schemeClr val="lt1"/>
                </a:solidFill>
              </a:rPr>
              <a:t>New mothers and their infants don’t have many good resources to help them stay healthy throughout the infant’s formative months and years. Without the proper resources, mothers would have a tough time finding proper facilities for the health of them and their child, keeping track of the immunization records of their child, etc.</a:t>
            </a:r>
            <a:endParaRPr b="1" sz="3700">
              <a:solidFill>
                <a:schemeClr val="lt1"/>
              </a:solidFill>
            </a:endParaRPr>
          </a:p>
        </p:txBody>
      </p:sp>
      <p:sp>
        <p:nvSpPr>
          <p:cNvPr id="47" name="Google Shape;47;p6"/>
          <p:cNvSpPr txBox="1"/>
          <p:nvPr/>
        </p:nvSpPr>
        <p:spPr>
          <a:xfrm>
            <a:off x="17161025" y="8376750"/>
            <a:ext cx="10235400" cy="3509400"/>
          </a:xfrm>
          <a:prstGeom prst="rect">
            <a:avLst/>
          </a:prstGeom>
          <a:noFill/>
          <a:ln>
            <a:noFill/>
          </a:ln>
        </p:spPr>
        <p:txBody>
          <a:bodyPr anchor="t" anchorCtr="0" bIns="91425" lIns="91425" numCol="1" rIns="91425" spcFirstLastPara="1" tIns="91425" wrap="square">
            <a:spAutoFit/>
          </a:bodyPr>
          <a:lstStyle/>
          <a:p>
            <a:pPr algn="l" indent="0" lvl="0" marL="0" rtl="0">
              <a:spcBef>
                <a:spcPts val="0"/>
              </a:spcBef>
              <a:spcAft>
                <a:spcPts val="0"/>
              </a:spcAft>
              <a:buNone/>
            </a:pPr>
            <a:r>
              <a:rPr b="1" lang="en-US" sz="3600">
                <a:solidFill>
                  <a:schemeClr val="lt1"/>
                </a:solidFill>
              </a:rPr>
              <a:t>Keeping Moms &amp; Infants Healthy, or NuMom for short, is a smartphone-based mobile app designed for low-income minority mothers. The main purpose of the app is to provide early and continued access to health care for prenatal and postnatal mothers.</a:t>
            </a:r>
            <a:endParaRPr b="1" sz="3600">
              <a:solidFill>
                <a:schemeClr val="lt1"/>
              </a:solidFill>
            </a:endParaRPr>
          </a:p>
        </p:txBody>
      </p:sp>
      <p:sp>
        <p:nvSpPr>
          <p:cNvPr id="48" name="Google Shape;48;p6"/>
          <p:cNvSpPr txBox="1"/>
          <p:nvPr/>
        </p:nvSpPr>
        <p:spPr>
          <a:xfrm>
            <a:off x="15130650" y="22991275"/>
            <a:ext cx="13629900" cy="5836800"/>
          </a:xfrm>
          <a:prstGeom prst="rect">
            <a:avLst/>
          </a:prstGeom>
          <a:noFill/>
          <a:ln>
            <a:noFill/>
          </a:ln>
        </p:spPr>
        <p:txBody>
          <a:bodyPr anchor="t" anchorCtr="0" bIns="91425" lIns="91425" numCol="1" rIns="91425" spcFirstLastPara="1" tIns="91425" wrap="square">
            <a:spAutoFit/>
          </a:bodyPr>
          <a:lstStyle/>
          <a:p>
            <a:pPr algn="l" indent="0" lvl="0" marL="0" rtl="0">
              <a:lnSpc>
                <a:spcPct val="115000"/>
              </a:lnSpc>
              <a:spcBef>
                <a:spcPts val="0"/>
              </a:spcBef>
              <a:spcAft>
                <a:spcPts val="0"/>
              </a:spcAft>
              <a:buClr>
                <a:schemeClr val="dk1"/>
              </a:buClr>
              <a:buSzPts val="1100"/>
              <a:buFont typeface="Arial"/>
              <a:buNone/>
            </a:pPr>
            <a:r>
              <a:rPr b="1" lang="en-US" sz="3600">
                <a:solidFill>
                  <a:schemeClr val="lt1"/>
                </a:solidFill>
              </a:rPr>
              <a:t>The fourth version of NuMom (Keeping Moms and Babies Healthy), an app that provide support in 3 different languages ​​(English, Spanish &amp; Creole), designed for low-income minority mothers, was updated to the newest versions required by the application. Many bugs that appeared due to updates were fixed. The smartphone-based maternal / infant healthcare application is functional after all updates and changes required by the product owner.</a:t>
            </a:r>
            <a:endParaRPr b="1" sz="3600">
              <a:solidFill>
                <a:schemeClr val="lt1"/>
              </a:solidFill>
            </a:endParaRPr>
          </a:p>
          <a:p>
            <a:pPr algn="l" indent="0" lvl="0" marL="0" rtl="0">
              <a:spcBef>
                <a:spcPts val="0"/>
              </a:spcBef>
              <a:spcAft>
                <a:spcPts val="0"/>
              </a:spcAft>
              <a:buNone/>
            </a:pPr>
            <a:r>
              <a:t/>
            </a:r>
            <a:endParaRPr b="1" sz="3600">
              <a:solidFill>
                <a:schemeClr val="lt1"/>
              </a:solidFill>
            </a:endParaRPr>
          </a:p>
        </p:txBody>
      </p:sp>
      <p:sp>
        <p:nvSpPr>
          <p:cNvPr id="49" name="Google Shape;49;p6"/>
          <p:cNvSpPr txBox="1"/>
          <p:nvPr/>
        </p:nvSpPr>
        <p:spPr>
          <a:xfrm>
            <a:off x="1614200" y="13322850"/>
            <a:ext cx="10957800" cy="4063500"/>
          </a:xfrm>
          <a:prstGeom prst="rect">
            <a:avLst/>
          </a:prstGeom>
          <a:noFill/>
          <a:ln>
            <a:noFill/>
          </a:ln>
        </p:spPr>
        <p:txBody>
          <a:bodyPr anchor="t" anchorCtr="0" bIns="91425" lIns="91425" numCol="1" rIns="91425" spcFirstLastPara="1" tIns="91425" wrap="square">
            <a:spAutoFit/>
          </a:bodyPr>
          <a:lstStyle/>
          <a:p>
            <a:pPr algn="l" indent="0" lvl="0" marL="0" rtl="0">
              <a:spcBef>
                <a:spcPts val="0"/>
              </a:spcBef>
              <a:spcAft>
                <a:spcPts val="0"/>
              </a:spcAft>
              <a:buNone/>
            </a:pPr>
            <a:r>
              <a:rPr b="1" lang="en-US" sz="3600">
                <a:solidFill>
                  <a:schemeClr val="lt1"/>
                </a:solidFill>
              </a:rPr>
              <a:t>Keeping</a:t>
            </a:r>
            <a:r>
              <a:rPr b="1" lang="en-US" sz="3600">
                <a:solidFill>
                  <a:schemeClr val="lt1"/>
                </a:solidFill>
              </a:rPr>
              <a:t> Moms &amp; Infants Healthy has a user friendly </a:t>
            </a:r>
            <a:r>
              <a:rPr b="1" lang="en-US" sz="3600">
                <a:solidFill>
                  <a:schemeClr val="lt1"/>
                </a:solidFill>
              </a:rPr>
              <a:t>interface that allows the user to have anything useful at their fingertips. The application uses Firebase database servers to save all credentials and personal information of the user. The application itself uses HTML, CSS, and Javascript.</a:t>
            </a:r>
            <a:endParaRPr b="1" sz="3700">
              <a:solidFill>
                <a:schemeClr val="lt1"/>
              </a:solidFill>
            </a:endParaRPr>
          </a:p>
        </p:txBody>
      </p:sp>
      <p:pic>
        <p:nvPicPr>
          <p:cNvPr id="50" name="Google Shape;50;p6"/>
          <p:cNvPicPr preferRelativeResize="0"/>
          <p:nvPr/>
        </p:nvPicPr>
        <p:blipFill>
          <a:blip r:embed="rId13">
            <a:alphaModFix/>
          </a:blip>
          <a:stretch>
            <a:fillRect/>
          </a:stretch>
        </p:blipFill>
        <p:spPr>
          <a:xfrm>
            <a:off x="30503825" y="22359050"/>
            <a:ext cx="2619374" cy="5818307"/>
          </a:xfrm>
          <a:prstGeom prst="rect">
            <a:avLst/>
          </a:prstGeom>
          <a:noFill/>
          <a:ln>
            <a:noFill/>
          </a:ln>
        </p:spPr>
      </p:pic>
      <p:pic>
        <p:nvPicPr>
          <p:cNvPr id="51" name="Google Shape;51;p6"/>
          <p:cNvPicPr preferRelativeResize="0"/>
          <p:nvPr/>
        </p:nvPicPr>
        <p:blipFill>
          <a:blip r:embed="rId14">
            <a:alphaModFix/>
          </a:blip>
          <a:stretch>
            <a:fillRect/>
          </a:stretch>
        </p:blipFill>
        <p:spPr>
          <a:xfrm>
            <a:off x="33904663" y="21558673"/>
            <a:ext cx="2619374" cy="5818301"/>
          </a:xfrm>
          <a:prstGeom prst="rect">
            <a:avLst/>
          </a:prstGeom>
          <a:noFill/>
          <a:ln>
            <a:noFill/>
          </a:ln>
        </p:spPr>
      </p:pic>
      <p:pic>
        <p:nvPicPr>
          <p:cNvPr id="52" name="Google Shape;52;p6"/>
          <p:cNvPicPr preferRelativeResize="0"/>
          <p:nvPr/>
        </p:nvPicPr>
        <p:blipFill>
          <a:blip r:embed="rId15">
            <a:alphaModFix/>
          </a:blip>
          <a:stretch>
            <a:fillRect/>
          </a:stretch>
        </p:blipFill>
        <p:spPr>
          <a:xfrm>
            <a:off x="37305500" y="22359050"/>
            <a:ext cx="2619374" cy="5818301"/>
          </a:xfrm>
          <a:prstGeom prst="rect">
            <a:avLst/>
          </a:prstGeom>
          <a:noFill/>
          <a:ln>
            <a:noFill/>
          </a:ln>
        </p:spPr>
      </p:pic>
      <p:pic>
        <p:nvPicPr>
          <p:cNvPr id="53" name="Google Shape;53;p6"/>
          <p:cNvPicPr preferRelativeResize="0"/>
          <p:nvPr/>
        </p:nvPicPr>
        <p:blipFill rotWithShape="1">
          <a:blip r:embed="rId16">
            <a:alphaModFix/>
          </a:blip>
          <a:srcRect b="-6044" l="0" r="0" t="0"/>
          <a:stretch/>
        </p:blipFill>
        <p:spPr>
          <a:xfrm>
            <a:off x="40706350" y="21558675"/>
            <a:ext cx="2619374" cy="6139177"/>
          </a:xfrm>
          <a:prstGeom prst="rect">
            <a:avLst/>
          </a:prstGeom>
          <a:noFill/>
          <a:ln>
            <a:noFill/>
          </a:ln>
        </p:spPr>
      </p:pic>
      <p:pic>
        <p:nvPicPr>
          <p:cNvPr id="54" name="Google Shape;54;p6"/>
          <p:cNvPicPr preferRelativeResize="0"/>
          <p:nvPr/>
        </p:nvPicPr>
        <p:blipFill>
          <a:blip r:embed="rId17">
            <a:alphaModFix/>
          </a:blip>
          <a:stretch>
            <a:fillRect/>
          </a:stretch>
        </p:blipFill>
        <p:spPr>
          <a:xfrm>
            <a:off x="14575775" y="13816000"/>
            <a:ext cx="15773400" cy="7677150"/>
          </a:xfrm>
          <a:prstGeom prst="rect">
            <a:avLst/>
          </a:prstGeom>
          <a:noFill/>
          <a:ln>
            <a:noFill/>
          </a:ln>
        </p:spPr>
      </p:pic>
      <p:sp>
        <p:nvSpPr>
          <p:cNvPr id="55" name="Google Shape;55;p6"/>
          <p:cNvSpPr txBox="1"/>
          <p:nvPr/>
        </p:nvSpPr>
        <p:spPr>
          <a:xfrm>
            <a:off x="1614200" y="20086350"/>
            <a:ext cx="10957800" cy="6280200"/>
          </a:xfrm>
          <a:prstGeom prst="rect">
            <a:avLst/>
          </a:prstGeom>
          <a:noFill/>
          <a:ln>
            <a:noFill/>
          </a:ln>
        </p:spPr>
        <p:txBody>
          <a:bodyPr anchor="t" anchorCtr="0" bIns="91425" lIns="91425" numCol="1" rIns="91425" spcFirstLastPara="1" tIns="91425" wrap="square">
            <a:spAutoFit/>
          </a:bodyPr>
          <a:lstStyle/>
          <a:p>
            <a:pPr algn="l" indent="0" lvl="0" marL="0" rtl="0">
              <a:spcBef>
                <a:spcPts val="0"/>
              </a:spcBef>
              <a:spcAft>
                <a:spcPts val="0"/>
              </a:spcAft>
              <a:buNone/>
            </a:pPr>
            <a:r>
              <a:rPr b="1" lang="en-US" sz="3600">
                <a:solidFill>
                  <a:schemeClr val="lt1"/>
                </a:solidFill>
              </a:rPr>
              <a:t>For the verification of the work done on the app this Summer Semester, We tested using Expo, </a:t>
            </a:r>
            <a:r>
              <a:rPr b="1" lang="en-US" sz="3600">
                <a:solidFill>
                  <a:schemeClr val="lt1"/>
                </a:solidFill>
              </a:rPr>
              <a:t>with the Expo localhost on the computer that ran the server using a tunnel, and the Expo Go app on the smartphone, to run it on the hardware we plan to use for the final product. We used multiple branches on GitHub for production, development, and the issues we were assigned, and we sent pull requests for merging to development when our issues were solved and tested.</a:t>
            </a:r>
            <a:endParaRPr b="1" sz="3600">
              <a:solidFill>
                <a:schemeClr val="lt1"/>
              </a:solidFill>
            </a:endParaRPr>
          </a:p>
        </p:txBody>
      </p:sp>
      <p:sp>
        <p:nvSpPr>
          <p:cNvPr id="56" name="Google Shape;56;p6"/>
          <p:cNvSpPr txBox="1"/>
          <p:nvPr/>
        </p:nvSpPr>
        <p:spPr>
          <a:xfrm>
            <a:off x="30003450" y="5012850"/>
            <a:ext cx="12982800" cy="5171700"/>
          </a:xfrm>
          <a:prstGeom prst="rect">
            <a:avLst/>
          </a:prstGeom>
          <a:noFill/>
          <a:ln>
            <a:noFill/>
          </a:ln>
        </p:spPr>
        <p:txBody>
          <a:bodyPr anchor="t" anchorCtr="0" bIns="91425" lIns="91425" numCol="1" rIns="91425" spcFirstLastPara="1" tIns="91425" wrap="square">
            <a:spAutoFit/>
          </a:bodyPr>
          <a:lstStyle/>
          <a:p>
            <a:pPr algn="l" indent="0" lvl="0" marL="0" rtl="0">
              <a:spcBef>
                <a:spcPts val="0"/>
              </a:spcBef>
              <a:spcAft>
                <a:spcPts val="0"/>
              </a:spcAft>
              <a:buNone/>
            </a:pPr>
            <a:r>
              <a:rPr b="1" lang="en-US" sz="3600">
                <a:solidFill>
                  <a:schemeClr val="lt1"/>
                </a:solidFill>
              </a:rPr>
              <a:t>While working on NuMom this semester, we were required to install and run the app locally using Expo and node.js to find, test, and fix issues. We collaborated on the GitHub page, posting new issues or bugs when we found them and distributing the workload to fix </a:t>
            </a:r>
            <a:r>
              <a:rPr b="1" lang="en-US" sz="3600">
                <a:solidFill>
                  <a:schemeClr val="lt1"/>
                </a:solidFill>
              </a:rPr>
              <a:t>them</a:t>
            </a:r>
            <a:r>
              <a:rPr b="1" lang="en-US" sz="3600">
                <a:solidFill>
                  <a:schemeClr val="lt1"/>
                </a:solidFill>
              </a:rPr>
              <a:t> when they came up. This semester, we upgraded the app to use the newer SDK 42 for Expo, which came with its own challenges. This </a:t>
            </a:r>
            <a:r>
              <a:rPr b="1" lang="en-US" sz="3600">
                <a:solidFill>
                  <a:schemeClr val="lt1"/>
                </a:solidFill>
              </a:rPr>
              <a:t>required</a:t>
            </a:r>
            <a:r>
              <a:rPr b="1" lang="en-US" sz="3600">
                <a:solidFill>
                  <a:schemeClr val="lt1"/>
                </a:solidFill>
              </a:rPr>
              <a:t> us to make sure all the old components of the app still worked on SDK 42, and fix any resulting bugs.</a:t>
            </a:r>
            <a:endParaRPr b="1" sz="3600">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algn="ctr" cap="flat" cmpd="sng" w="9525">
          <a:solidFill>
            <a:schemeClr val="phClr">
              <a:shade val="95000"/>
              <a:satMod val="105000"/>
            </a:schemeClr>
          </a:solidFill>
          <a:prstDash val="solid"/>
        </a:ln>
        <a:ln algn="ctr" cap="flat" cmpd="sng" w="25400">
          <a:solidFill>
            <a:schemeClr val="phClr"/>
          </a:solidFill>
          <a:prstDash val="solid"/>
        </a:ln>
        <a:ln algn="ctr" cap="flat" cmpd="sng" w="38100">
          <a:solidFill>
            <a:schemeClr val="phClr"/>
          </a:solidFill>
          <a:prstDash val="solid"/>
        </a:ln>
      </a:lnStyleLst>
      <a:effectStyleLst>
        <a:effectStyle>
          <a:effectLst>
            <a:outerShdw blurRad="40000" dir="5400000" dist="20000" rotWithShape="0">
              <a:srgbClr val="000000">
                <a:alpha val="38000"/>
              </a:srgbClr>
            </a:outerShdw>
          </a:effectLst>
        </a:effectStyle>
        <a:effectStyle>
          <a:effectLst>
            <a:outerShdw blurRad="40000" dir="5400000" dist="23000" rotWithShape="0">
              <a:srgbClr val="000000">
                <a:alpha val="35000"/>
              </a:srgbClr>
            </a:outerShdw>
          </a:effectLst>
        </a:effectStyle>
        <a:effectStyle>
          <a:effectLst>
            <a:outerShdw blurRad="40000" dir="5400000" dist="23000" rotWithShape="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algn="ctr" cap="flat" cmpd="sng" w="9525">
          <a:solidFill>
            <a:schemeClr val="phClr">
              <a:shade val="95000"/>
              <a:satMod val="105000"/>
            </a:schemeClr>
          </a:solidFill>
          <a:prstDash val="solid"/>
        </a:ln>
        <a:ln algn="ctr" cap="flat" cmpd="sng" w="25400">
          <a:solidFill>
            <a:schemeClr val="phClr"/>
          </a:solidFill>
          <a:prstDash val="solid"/>
        </a:ln>
        <a:ln algn="ctr" cap="flat" cmpd="sng" w="38100">
          <a:solidFill>
            <a:schemeClr val="phClr"/>
          </a:solidFill>
          <a:prstDash val="solid"/>
        </a:ln>
      </a:lnStyleLst>
      <a:effectStyleLst>
        <a:effectStyle>
          <a:effectLst>
            <a:outerShdw blurRad="40000" dir="5400000" dist="20000" rotWithShape="0">
              <a:srgbClr val="000000">
                <a:alpha val="38000"/>
              </a:srgbClr>
            </a:outerShdw>
          </a:effectLst>
        </a:effectStyle>
        <a:effectStyle>
          <a:effectLst>
            <a:outerShdw blurRad="40000" dir="5400000" dist="23000" rotWithShape="0">
              <a:srgbClr val="000000">
                <a:alpha val="35000"/>
              </a:srgbClr>
            </a:outerShdw>
          </a:effectLst>
        </a:effectStyle>
        <a:effectStyle>
          <a:effectLst>
            <a:outerShdw blurRad="40000" dir="5400000" dist="23000" rotWithShape="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theme>
</file>