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1"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27" d="100"/>
          <a:sy n="27" d="100"/>
        </p:scale>
        <p:origin x="3792" y="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6" Type="http://schemas.openxmlformats.org/officeDocument/2006/relationships/image" Target="../media/image18.jp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2">
            <a:extLst>
              <a:ext uri="{FF2B5EF4-FFF2-40B4-BE49-F238E27FC236}">
                <a16:creationId xmlns="" xmlns:a16="http://schemas.microsoft.com/office/drawing/2014/main" id="{3326A7EB-0544-4D3F-8620-608E176B1E2D}"/>
              </a:ext>
            </a:extLst>
          </p:cNvPr>
          <p:cNvSpPr txBox="1">
            <a:spLocks noChangeArrowheads="1"/>
          </p:cNvSpPr>
          <p:nvPr/>
        </p:nvSpPr>
        <p:spPr bwMode="auto">
          <a:xfrm>
            <a:off x="3669833" y="41169369"/>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bg2"/>
                </a:solidFill>
              </a:rPr>
              <a:t>The material presented in this poster is based upon the work supported </a:t>
            </a:r>
            <a:r>
              <a:rPr lang="en-US" altLang="en-US" sz="3000" dirty="0" smtClean="0">
                <a:solidFill>
                  <a:schemeClr val="bg2"/>
                </a:solidFill>
              </a:rPr>
              <a:t>by the </a:t>
            </a:r>
            <a:r>
              <a:rPr lang="en-US" altLang="en-US" sz="3000" dirty="0">
                <a:solidFill>
                  <a:schemeClr val="bg2"/>
                </a:solidFill>
              </a:rPr>
              <a:t>Product Owner Dr. Jean Hannan. </a:t>
            </a:r>
            <a:r>
              <a:rPr lang="en-US" altLang="en-US" sz="3000" dirty="0" smtClean="0">
                <a:solidFill>
                  <a:schemeClr val="bg2"/>
                </a:solidFill>
              </a:rPr>
              <a:t>I’ll like to thank all the team members for their amazing cooperation and work on </a:t>
            </a:r>
            <a:r>
              <a:rPr lang="en-US" altLang="en-US" sz="3000" dirty="0">
                <a:solidFill>
                  <a:schemeClr val="bg2"/>
                </a:solidFill>
              </a:rPr>
              <a:t>the project and Dr. Masoud Sadjadi </a:t>
            </a:r>
            <a:r>
              <a:rPr lang="en-US" altLang="en-US" sz="3000" dirty="0" smtClean="0">
                <a:solidFill>
                  <a:schemeClr val="bg2"/>
                </a:solidFill>
              </a:rPr>
              <a:t>for his </a:t>
            </a:r>
            <a:r>
              <a:rPr lang="en-US" altLang="en-US" sz="3000" dirty="0">
                <a:solidFill>
                  <a:schemeClr val="bg2"/>
                </a:solidFill>
              </a:rPr>
              <a:t>assistance and mentorship that </a:t>
            </a:r>
            <a:r>
              <a:rPr lang="en-US" altLang="en-US" sz="3000" dirty="0" smtClean="0">
                <a:solidFill>
                  <a:schemeClr val="bg2"/>
                </a:solidFill>
              </a:rPr>
              <a:t>I received </a:t>
            </a:r>
            <a:r>
              <a:rPr lang="en-US" altLang="en-US" sz="3000" dirty="0">
                <a:solidFill>
                  <a:schemeClr val="bg2"/>
                </a:solidFill>
              </a:rPr>
              <a:t>throughout the senior design project.</a:t>
            </a:r>
          </a:p>
        </p:txBody>
      </p:sp>
      <p:sp>
        <p:nvSpPr>
          <p:cNvPr id="4" name="Text Box 19">
            <a:extLst>
              <a:ext uri="{FF2B5EF4-FFF2-40B4-BE49-F238E27FC236}">
                <a16:creationId xmlns=""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1"/>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 xmlns:a16="http://schemas.microsoft.com/office/drawing/2014/main" id="{50B115B5-F8D2-4A79-9D3B-4A38B45DCAEF}"/>
              </a:ext>
            </a:extLst>
          </p:cNvPr>
          <p:cNvSpPr txBox="1">
            <a:spLocks noChangeArrowheads="1"/>
          </p:cNvSpPr>
          <p:nvPr/>
        </p:nvSpPr>
        <p:spPr bwMode="auto">
          <a:xfrm>
            <a:off x="7496775" y="414435"/>
            <a:ext cx="18516600" cy="3231654"/>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a:r>
              <a:rPr lang="en-US" altLang="en-US" b="1" dirty="0" smtClean="0">
                <a:solidFill>
                  <a:schemeClr val="accent4">
                    <a:lumMod val="75000"/>
                  </a:schemeClr>
                </a:solidFill>
              </a:rPr>
              <a:t>Knight </a:t>
            </a:r>
            <a:r>
              <a:rPr lang="en-US" altLang="en-US" b="1" dirty="0">
                <a:solidFill>
                  <a:schemeClr val="accent4">
                    <a:lumMod val="75000"/>
                  </a:schemeClr>
                </a:solidFill>
              </a:rPr>
              <a:t>Foundation School of Computing and Information Sciences</a:t>
            </a:r>
            <a:endParaRPr lang="en-US" altLang="en-US" b="1" dirty="0" smtClean="0">
              <a:solidFill>
                <a:schemeClr val="accent4">
                  <a:lumMod val="75000"/>
                </a:schemeClr>
              </a:solidFill>
            </a:endParaRPr>
          </a:p>
          <a:p>
            <a:pPr algn="ctr" eaLnBrk="1" hangingPunct="1"/>
            <a:r>
              <a:rPr lang="en-US" altLang="en-US" sz="5400" i="1" dirty="0" smtClean="0">
                <a:solidFill>
                  <a:schemeClr val="bg2"/>
                </a:solidFill>
              </a:rPr>
              <a:t>Summer 2021 Senior </a:t>
            </a:r>
            <a:r>
              <a:rPr lang="en-US" altLang="en-US" sz="5400" i="1" dirty="0">
                <a:solidFill>
                  <a:schemeClr val="bg2"/>
                </a:solidFill>
              </a:rPr>
              <a:t>Design Project</a:t>
            </a:r>
          </a:p>
        </p:txBody>
      </p:sp>
      <p:sp>
        <p:nvSpPr>
          <p:cNvPr id="8" name="Text Box 12">
            <a:extLst>
              <a:ext uri="{FF2B5EF4-FFF2-40B4-BE49-F238E27FC236}">
                <a16:creationId xmlns="" xmlns:a16="http://schemas.microsoft.com/office/drawing/2014/main" id="{42AB64D0-3610-4A7D-B618-41E259C835AA}"/>
              </a:ext>
            </a:extLst>
          </p:cNvPr>
          <p:cNvSpPr txBox="1">
            <a:spLocks noChangeArrowheads="1"/>
          </p:cNvSpPr>
          <p:nvPr/>
        </p:nvSpPr>
        <p:spPr bwMode="auto">
          <a:xfrm>
            <a:off x="3887770" y="3646089"/>
            <a:ext cx="26403300" cy="3072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8800" b="1" dirty="0" smtClean="0">
                <a:solidFill>
                  <a:srgbClr val="00FFFF"/>
                </a:solidFill>
              </a:rPr>
              <a:t>NuMom: Keeping Moms and Infants Healthy</a:t>
            </a:r>
          </a:p>
          <a:p>
            <a:pPr algn="ctr" eaLnBrk="1" hangingPunct="1">
              <a:spcBef>
                <a:spcPct val="0"/>
              </a:spcBef>
              <a:buFontTx/>
              <a:buNone/>
            </a:pPr>
            <a:r>
              <a:rPr lang="en-US" altLang="en-US" sz="3500" b="1" dirty="0" smtClean="0">
                <a:solidFill>
                  <a:schemeClr val="bg2"/>
                </a:solidFill>
              </a:rPr>
              <a:t>Student: </a:t>
            </a:r>
            <a:r>
              <a:rPr lang="en-US" altLang="en-US" sz="3500" dirty="0" smtClean="0">
                <a:solidFill>
                  <a:schemeClr val="bg2"/>
                </a:solidFill>
              </a:rPr>
              <a:t>Nathaly Siguenza </a:t>
            </a:r>
          </a:p>
          <a:p>
            <a:pPr algn="ctr">
              <a:spcBef>
                <a:spcPct val="0"/>
              </a:spcBef>
              <a:buNone/>
            </a:pPr>
            <a:r>
              <a:rPr lang="en-US" altLang="en-US" sz="3500" b="1" dirty="0">
                <a:solidFill>
                  <a:schemeClr val="bg2"/>
                </a:solidFill>
              </a:rPr>
              <a:t>Mentor</a:t>
            </a:r>
            <a:r>
              <a:rPr lang="en-US" altLang="en-US" sz="3500" b="1" dirty="0" smtClean="0">
                <a:solidFill>
                  <a:schemeClr val="bg2"/>
                </a:solidFill>
              </a:rPr>
              <a:t>: </a:t>
            </a:r>
            <a:r>
              <a:rPr lang="en-US" altLang="en-US" sz="3500" dirty="0" smtClean="0">
                <a:solidFill>
                  <a:schemeClr val="bg2"/>
                </a:solidFill>
              </a:rPr>
              <a:t>Jean </a:t>
            </a:r>
            <a:r>
              <a:rPr lang="en-US" altLang="en-US" sz="3500" dirty="0">
                <a:solidFill>
                  <a:schemeClr val="bg2"/>
                </a:solidFill>
              </a:rPr>
              <a:t>Hannan</a:t>
            </a:r>
          </a:p>
          <a:p>
            <a:pPr algn="ctr" eaLnBrk="1" hangingPunct="1">
              <a:spcBef>
                <a:spcPct val="0"/>
              </a:spcBef>
              <a:buFontTx/>
              <a:buNone/>
            </a:pPr>
            <a:r>
              <a:rPr lang="en-US" altLang="en-US" sz="3500" b="1" i="1" dirty="0" smtClean="0">
                <a:solidFill>
                  <a:schemeClr val="bg2"/>
                </a:solidFill>
              </a:rPr>
              <a:t> </a:t>
            </a:r>
            <a:r>
              <a:rPr lang="en-US" altLang="en-US" sz="3500" b="1" dirty="0" smtClean="0">
                <a:solidFill>
                  <a:schemeClr val="bg2"/>
                </a:solidFill>
              </a:rPr>
              <a:t>Instructor/Faculty</a:t>
            </a:r>
            <a:r>
              <a:rPr lang="en-US" altLang="en-US" sz="3500" b="1" dirty="0">
                <a:solidFill>
                  <a:schemeClr val="bg2"/>
                </a:solidFill>
              </a:rPr>
              <a:t>:</a:t>
            </a:r>
            <a:r>
              <a:rPr lang="en-US" altLang="en-US" sz="3500" b="1" i="1" dirty="0">
                <a:solidFill>
                  <a:schemeClr val="bg2"/>
                </a:solidFill>
              </a:rPr>
              <a:t> </a:t>
            </a:r>
            <a:r>
              <a:rPr lang="en-US" altLang="en-US" sz="3500" b="1" dirty="0">
                <a:solidFill>
                  <a:schemeClr val="bg2"/>
                </a:solidFill>
              </a:rPr>
              <a:t>Dr. </a:t>
            </a:r>
            <a:r>
              <a:rPr lang="en-US" altLang="en-US" sz="3500" dirty="0">
                <a:solidFill>
                  <a:schemeClr val="bg2"/>
                </a:solidFill>
              </a:rPr>
              <a:t>Masoud </a:t>
            </a:r>
            <a:r>
              <a:rPr lang="en-US" altLang="en-US" sz="3500" dirty="0" smtClean="0">
                <a:solidFill>
                  <a:schemeClr val="bg2"/>
                </a:solidFill>
              </a:rPr>
              <a:t>Sadjadi</a:t>
            </a:r>
            <a:r>
              <a:rPr lang="en-US" altLang="en-US" sz="3500" b="1" i="1" dirty="0" smtClean="0">
                <a:solidFill>
                  <a:schemeClr val="bg2"/>
                </a:solidFill>
              </a:rPr>
              <a:t>, </a:t>
            </a:r>
            <a:r>
              <a:rPr lang="en-US" altLang="en-US" sz="3500" dirty="0" smtClean="0">
                <a:solidFill>
                  <a:schemeClr val="bg2"/>
                </a:solidFill>
              </a:rPr>
              <a:t>Florida </a:t>
            </a:r>
            <a:r>
              <a:rPr lang="en-US" altLang="en-US" sz="3500" dirty="0">
                <a:solidFill>
                  <a:schemeClr val="bg2"/>
                </a:solidFill>
              </a:rPr>
              <a:t>International University</a:t>
            </a:r>
          </a:p>
        </p:txBody>
      </p:sp>
      <p:sp>
        <p:nvSpPr>
          <p:cNvPr id="14" name="Text Box 19">
            <a:extLst>
              <a:ext uri="{FF2B5EF4-FFF2-40B4-BE49-F238E27FC236}">
                <a16:creationId xmlns="" xmlns:a16="http://schemas.microsoft.com/office/drawing/2014/main" id="{B29FD7EB-747A-4072-87C3-943FF7FA497D}"/>
              </a:ext>
            </a:extLst>
          </p:cNvPr>
          <p:cNvSpPr txBox="1">
            <a:spLocks noChangeArrowheads="1"/>
          </p:cNvSpPr>
          <p:nvPr/>
        </p:nvSpPr>
        <p:spPr bwMode="auto">
          <a:xfrm>
            <a:off x="3648713" y="747636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PROBLEM</a:t>
            </a:r>
          </a:p>
        </p:txBody>
      </p:sp>
      <p:sp>
        <p:nvSpPr>
          <p:cNvPr id="16" name="Text Box 19">
            <a:extLst>
              <a:ext uri="{FF2B5EF4-FFF2-40B4-BE49-F238E27FC236}">
                <a16:creationId xmlns="" xmlns:a16="http://schemas.microsoft.com/office/drawing/2014/main" id="{2427A9B6-1837-4FBC-A93C-A5BBAE03C124}"/>
              </a:ext>
            </a:extLst>
          </p:cNvPr>
          <p:cNvSpPr txBox="1">
            <a:spLocks noChangeArrowheads="1"/>
          </p:cNvSpPr>
          <p:nvPr/>
        </p:nvSpPr>
        <p:spPr bwMode="auto">
          <a:xfrm>
            <a:off x="14051799" y="747041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 xmlns:a16="http://schemas.microsoft.com/office/drawing/2014/main" id="{A983F3B7-960A-437D-AF44-6361E7FCDE24}"/>
              </a:ext>
            </a:extLst>
          </p:cNvPr>
          <p:cNvSpPr txBox="1">
            <a:spLocks noChangeArrowheads="1"/>
          </p:cNvSpPr>
          <p:nvPr/>
        </p:nvSpPr>
        <p:spPr bwMode="auto">
          <a:xfrm>
            <a:off x="24479888" y="750591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REQUIREMENTS</a:t>
            </a:r>
          </a:p>
        </p:txBody>
      </p:sp>
      <p:sp>
        <p:nvSpPr>
          <p:cNvPr id="37" name="Text Box 19">
            <a:extLst>
              <a:ext uri="{FF2B5EF4-FFF2-40B4-BE49-F238E27FC236}">
                <a16:creationId xmlns="" xmlns:a16="http://schemas.microsoft.com/office/drawing/2014/main" id="{B64B5CEA-9C02-43C1-B080-009892248751}"/>
              </a:ext>
            </a:extLst>
          </p:cNvPr>
          <p:cNvSpPr txBox="1">
            <a:spLocks noChangeArrowheads="1"/>
          </p:cNvSpPr>
          <p:nvPr/>
        </p:nvSpPr>
        <p:spPr bwMode="auto">
          <a:xfrm>
            <a:off x="3648713" y="1715282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SYSTEM DESIGN</a:t>
            </a:r>
          </a:p>
        </p:txBody>
      </p:sp>
      <p:sp>
        <p:nvSpPr>
          <p:cNvPr id="39" name="Text Box 19">
            <a:extLst>
              <a:ext uri="{FF2B5EF4-FFF2-40B4-BE49-F238E27FC236}">
                <a16:creationId xmlns="" xmlns:a16="http://schemas.microsoft.com/office/drawing/2014/main" id="{952C1C80-7086-4DA2-95AD-B70021D7D191}"/>
              </a:ext>
            </a:extLst>
          </p:cNvPr>
          <p:cNvSpPr txBox="1">
            <a:spLocks noChangeArrowheads="1"/>
          </p:cNvSpPr>
          <p:nvPr/>
        </p:nvSpPr>
        <p:spPr bwMode="auto">
          <a:xfrm>
            <a:off x="14051799" y="1715282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OBJECT DESIGN</a:t>
            </a:r>
          </a:p>
        </p:txBody>
      </p:sp>
      <p:sp>
        <p:nvSpPr>
          <p:cNvPr id="41" name="Text Box 19">
            <a:extLst>
              <a:ext uri="{FF2B5EF4-FFF2-40B4-BE49-F238E27FC236}">
                <a16:creationId xmlns="" xmlns:a16="http://schemas.microsoft.com/office/drawing/2014/main" id="{01F04685-644C-4E0E-A8A8-26A84BC0E45F}"/>
              </a:ext>
            </a:extLst>
          </p:cNvPr>
          <p:cNvSpPr txBox="1">
            <a:spLocks noChangeArrowheads="1"/>
          </p:cNvSpPr>
          <p:nvPr/>
        </p:nvSpPr>
        <p:spPr bwMode="auto">
          <a:xfrm>
            <a:off x="24479888" y="1718237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IMPLEMENTATION</a:t>
            </a:r>
          </a:p>
        </p:txBody>
      </p:sp>
      <p:sp>
        <p:nvSpPr>
          <p:cNvPr id="43" name="Text Box 19">
            <a:extLst>
              <a:ext uri="{FF2B5EF4-FFF2-40B4-BE49-F238E27FC236}">
                <a16:creationId xmlns="" xmlns:a16="http://schemas.microsoft.com/office/drawing/2014/main" id="{C49BC42E-B457-414A-8885-A0E98A142666}"/>
              </a:ext>
            </a:extLst>
          </p:cNvPr>
          <p:cNvSpPr txBox="1">
            <a:spLocks noChangeArrowheads="1"/>
          </p:cNvSpPr>
          <p:nvPr/>
        </p:nvSpPr>
        <p:spPr bwMode="auto">
          <a:xfrm>
            <a:off x="3648713" y="2764135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VERIFICATION</a:t>
            </a:r>
          </a:p>
        </p:txBody>
      </p:sp>
      <p:sp>
        <p:nvSpPr>
          <p:cNvPr id="45" name="Text Box 19">
            <a:extLst>
              <a:ext uri="{FF2B5EF4-FFF2-40B4-BE49-F238E27FC236}">
                <a16:creationId xmlns="" xmlns:a16="http://schemas.microsoft.com/office/drawing/2014/main" id="{D3412856-FF01-40E1-A213-DFE48C6462D4}"/>
              </a:ext>
            </a:extLst>
          </p:cNvPr>
          <p:cNvSpPr txBox="1">
            <a:spLocks noChangeArrowheads="1"/>
          </p:cNvSpPr>
          <p:nvPr/>
        </p:nvSpPr>
        <p:spPr bwMode="auto">
          <a:xfrm>
            <a:off x="14051799" y="2764135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SUMMARY</a:t>
            </a:r>
          </a:p>
        </p:txBody>
      </p:sp>
      <p:sp>
        <p:nvSpPr>
          <p:cNvPr id="47" name="Text Box 19">
            <a:extLst>
              <a:ext uri="{FF2B5EF4-FFF2-40B4-BE49-F238E27FC236}">
                <a16:creationId xmlns="" xmlns:a16="http://schemas.microsoft.com/office/drawing/2014/main" id="{109ED16E-5B5C-42C5-A73B-0B225F50BCBC}"/>
              </a:ext>
            </a:extLst>
          </p:cNvPr>
          <p:cNvSpPr txBox="1">
            <a:spLocks noChangeArrowheads="1"/>
          </p:cNvSpPr>
          <p:nvPr/>
        </p:nvSpPr>
        <p:spPr bwMode="auto">
          <a:xfrm>
            <a:off x="24479888" y="2767090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smtClean="0">
                <a:solidFill>
                  <a:schemeClr val="bg2"/>
                </a:solidFill>
                <a:latin typeface="Arial" charset="0"/>
                <a:ea typeface="ＭＳ Ｐゴシック" charset="-128"/>
                <a:cs typeface="ＭＳ Ｐゴシック" charset="-128"/>
              </a:rPr>
              <a:t>SCREENSHOTS</a:t>
            </a:r>
            <a:endParaRPr lang="en-US" sz="4100" b="1" dirty="0">
              <a:solidFill>
                <a:schemeClr val="bg2"/>
              </a:solidFill>
              <a:latin typeface="Arial" charset="0"/>
              <a:ea typeface="ＭＳ Ｐゴシック" charset="-128"/>
              <a:cs typeface="ＭＳ Ｐゴシック" charset="-12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578" y="590250"/>
            <a:ext cx="4764302" cy="2728920"/>
          </a:xfrm>
          <a:prstGeom prst="rect">
            <a:avLst/>
          </a:prstGeom>
        </p:spPr>
      </p:pic>
      <p:sp>
        <p:nvSpPr>
          <p:cNvPr id="5" name="TextBox 4"/>
          <p:cNvSpPr txBox="1"/>
          <p:nvPr/>
        </p:nvSpPr>
        <p:spPr>
          <a:xfrm>
            <a:off x="2372387" y="8627326"/>
            <a:ext cx="8399865" cy="7680960"/>
          </a:xfrm>
          <a:prstGeom prst="rect">
            <a:avLst/>
          </a:prstGeom>
          <a:noFill/>
          <a:ln>
            <a:solidFill>
              <a:schemeClr val="bg1"/>
            </a:solidFill>
          </a:ln>
        </p:spPr>
        <p:txBody>
          <a:bodyPr wrap="square" rtlCol="0">
            <a:spAutoFit/>
          </a:bodyPr>
          <a:lstStyle/>
          <a:p>
            <a:pPr lvl="1"/>
            <a:endParaRPr lang="en-US" sz="4000" dirty="0" smtClean="0">
              <a:solidFill>
                <a:schemeClr val="bg1"/>
              </a:solidFill>
            </a:endParaRPr>
          </a:p>
          <a:p>
            <a:pPr lvl="1"/>
            <a:r>
              <a:rPr lang="en-US" sz="4000" dirty="0" smtClean="0">
                <a:solidFill>
                  <a:schemeClr val="bg1"/>
                </a:solidFill>
              </a:rPr>
              <a:t>Currently, there are very few health resources and tools available to low income mothers. This app aims to provide low income mothers with a large variety of information about pregnancy, childcare, and safe-sex practices. With accurate information and helpful tools, this app will help improve the safety of low income mothers and their child.</a:t>
            </a:r>
          </a:p>
          <a:p>
            <a:pPr lvl="1"/>
            <a:endParaRPr lang="en-US" sz="4000" dirty="0">
              <a:solidFill>
                <a:schemeClr val="bg1"/>
              </a:solidFill>
            </a:endParaRPr>
          </a:p>
        </p:txBody>
      </p:sp>
      <p:sp>
        <p:nvSpPr>
          <p:cNvPr id="20" name="TextBox 19"/>
          <p:cNvSpPr txBox="1"/>
          <p:nvPr/>
        </p:nvSpPr>
        <p:spPr>
          <a:xfrm>
            <a:off x="12555142" y="8627327"/>
            <a:ext cx="8399865" cy="7680960"/>
          </a:xfrm>
          <a:prstGeom prst="rect">
            <a:avLst/>
          </a:prstGeom>
          <a:noFill/>
          <a:ln>
            <a:solidFill>
              <a:schemeClr val="bg1"/>
            </a:solidFill>
          </a:ln>
        </p:spPr>
        <p:txBody>
          <a:bodyPr wrap="square" rtlCol="0">
            <a:spAutoFit/>
          </a:bodyPr>
          <a:lstStyle/>
          <a:p>
            <a:pPr lvl="1"/>
            <a:endParaRPr lang="en-US" sz="4000" dirty="0" smtClean="0">
              <a:solidFill>
                <a:schemeClr val="bg1"/>
              </a:solidFill>
            </a:endParaRPr>
          </a:p>
          <a:p>
            <a:pPr lvl="1"/>
            <a:r>
              <a:rPr lang="en-US" sz="4000" dirty="0" smtClean="0">
                <a:solidFill>
                  <a:schemeClr val="bg1"/>
                </a:solidFill>
              </a:rPr>
              <a:t>The current system provides the user with information on the following:</a:t>
            </a:r>
          </a:p>
          <a:p>
            <a:pPr marL="1028700" lvl="1" indent="-571500">
              <a:buClr>
                <a:srgbClr val="00FFFF"/>
              </a:buClr>
              <a:buFont typeface="Arial" panose="020B0604020202020204" pitchFamily="34" charset="0"/>
              <a:buChar char="•"/>
            </a:pPr>
            <a:r>
              <a:rPr lang="en-US" sz="4000" dirty="0" smtClean="0">
                <a:solidFill>
                  <a:schemeClr val="bg1"/>
                </a:solidFill>
              </a:rPr>
              <a:t>Clinics</a:t>
            </a:r>
          </a:p>
          <a:p>
            <a:pPr marL="1028700" lvl="1" indent="-571500">
              <a:buClr>
                <a:srgbClr val="00FFFF"/>
              </a:buClr>
              <a:buFont typeface="Arial" panose="020B0604020202020204" pitchFamily="34" charset="0"/>
              <a:buChar char="•"/>
            </a:pPr>
            <a:r>
              <a:rPr lang="en-US" sz="4000" dirty="0" smtClean="0">
                <a:solidFill>
                  <a:schemeClr val="bg1"/>
                </a:solidFill>
              </a:rPr>
              <a:t>Shelters</a:t>
            </a:r>
          </a:p>
          <a:p>
            <a:pPr marL="1028700" lvl="1" indent="-571500">
              <a:buClr>
                <a:srgbClr val="00FFFF"/>
              </a:buClr>
              <a:buFont typeface="Arial" panose="020B0604020202020204" pitchFamily="34" charset="0"/>
              <a:buChar char="•"/>
            </a:pPr>
            <a:r>
              <a:rPr lang="en-US" sz="4000" dirty="0" smtClean="0">
                <a:solidFill>
                  <a:schemeClr val="bg1"/>
                </a:solidFill>
              </a:rPr>
              <a:t>STDs</a:t>
            </a:r>
          </a:p>
          <a:p>
            <a:pPr marL="1028700" lvl="1" indent="-571500">
              <a:buClr>
                <a:srgbClr val="00FFFF"/>
              </a:buClr>
              <a:buFont typeface="Arial" panose="020B0604020202020204" pitchFamily="34" charset="0"/>
              <a:buChar char="•"/>
            </a:pPr>
            <a:r>
              <a:rPr lang="en-US" sz="4000" dirty="0" smtClean="0">
                <a:solidFill>
                  <a:schemeClr val="bg1"/>
                </a:solidFill>
              </a:rPr>
              <a:t>Protected Sex</a:t>
            </a:r>
          </a:p>
          <a:p>
            <a:pPr marL="1028700" lvl="1" indent="-571500">
              <a:buClr>
                <a:srgbClr val="00FFFF"/>
              </a:buClr>
              <a:buFont typeface="Arial" panose="020B0604020202020204" pitchFamily="34" charset="0"/>
              <a:buChar char="•"/>
            </a:pPr>
            <a:r>
              <a:rPr lang="en-US" sz="4000" dirty="0" smtClean="0">
                <a:solidFill>
                  <a:schemeClr val="bg1"/>
                </a:solidFill>
              </a:rPr>
              <a:t>Infant Feeding</a:t>
            </a:r>
          </a:p>
          <a:p>
            <a:pPr lvl="1">
              <a:buClr>
                <a:srgbClr val="00FFFF"/>
              </a:buClr>
            </a:pPr>
            <a:r>
              <a:rPr lang="en-US" sz="4000" dirty="0" smtClean="0">
                <a:solidFill>
                  <a:schemeClr val="bg1"/>
                </a:solidFill>
              </a:rPr>
              <a:t>There are also tools to assist the user with appointments, documents, immunizations, references, and checklists.</a:t>
            </a:r>
          </a:p>
        </p:txBody>
      </p:sp>
      <p:sp>
        <p:nvSpPr>
          <p:cNvPr id="21" name="TextBox 20"/>
          <p:cNvSpPr txBox="1"/>
          <p:nvPr/>
        </p:nvSpPr>
        <p:spPr>
          <a:xfrm>
            <a:off x="22737897" y="8627327"/>
            <a:ext cx="8399865" cy="7680960"/>
          </a:xfrm>
          <a:prstGeom prst="rect">
            <a:avLst/>
          </a:prstGeom>
          <a:noFill/>
          <a:ln>
            <a:solidFill>
              <a:schemeClr val="bg1"/>
            </a:solidFill>
          </a:ln>
        </p:spPr>
        <p:txBody>
          <a:bodyPr wrap="square" rtlCol="0">
            <a:spAutoFit/>
          </a:bodyPr>
          <a:lstStyle/>
          <a:p>
            <a:pPr marL="1028700" lvl="1" indent="-571500">
              <a:buFont typeface="Arial" panose="020B0604020202020204" pitchFamily="34" charset="0"/>
              <a:buChar char="•"/>
            </a:pPr>
            <a:r>
              <a:rPr lang="en-US" sz="4000" dirty="0" smtClean="0">
                <a:solidFill>
                  <a:schemeClr val="bg1"/>
                </a:solidFill>
              </a:rPr>
              <a:t>Fix Immunizations error when clicking on immunizations button under the Resources section.</a:t>
            </a:r>
          </a:p>
          <a:p>
            <a:pPr marL="1028700" lvl="1" indent="-571500">
              <a:buFont typeface="Arial" panose="020B0604020202020204" pitchFamily="34" charset="0"/>
              <a:buChar char="•"/>
            </a:pPr>
            <a:r>
              <a:rPr lang="en-US" sz="4000" dirty="0" smtClean="0">
                <a:solidFill>
                  <a:schemeClr val="bg1"/>
                </a:solidFill>
              </a:rPr>
              <a:t>Make sure all strings from the push notification for appointments are not hard-coded but instead use the translate function.</a:t>
            </a:r>
          </a:p>
          <a:p>
            <a:pPr marL="1028700" lvl="1" indent="-571500">
              <a:buFont typeface="Arial" panose="020B0604020202020204" pitchFamily="34" charset="0"/>
              <a:buChar char="•"/>
            </a:pPr>
            <a:r>
              <a:rPr lang="en-US" sz="4000" dirty="0" smtClean="0">
                <a:solidFill>
                  <a:schemeClr val="bg1"/>
                </a:solidFill>
              </a:rPr>
              <a:t>Change code format to be consistent and follow ESLint prettier format with let and const.</a:t>
            </a:r>
          </a:p>
          <a:p>
            <a:pPr marL="1028700" lvl="1" indent="-571500">
              <a:buFont typeface="Arial" panose="020B0604020202020204" pitchFamily="34" charset="0"/>
              <a:buChar char="•"/>
            </a:pPr>
            <a:r>
              <a:rPr lang="en-US" sz="4000" dirty="0" smtClean="0">
                <a:solidFill>
                  <a:schemeClr val="bg1"/>
                </a:solidFill>
              </a:rPr>
              <a:t>Make swiping up to sign up less difficult for users.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123" y="21956394"/>
            <a:ext cx="2622636" cy="2622636"/>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37897" y="18556326"/>
            <a:ext cx="2740060" cy="3174006"/>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97095" y="21521515"/>
            <a:ext cx="2373787" cy="2373787"/>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043468" y="24124147"/>
            <a:ext cx="4279392" cy="2674620"/>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012201" y="18556326"/>
            <a:ext cx="3943574" cy="252793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677897" y="22145222"/>
            <a:ext cx="2959629" cy="3053960"/>
          </a:xfrm>
          <a:prstGeom prst="rect">
            <a:avLst/>
          </a:prstGeom>
        </p:spPr>
      </p:pic>
      <p:pic>
        <p:nvPicPr>
          <p:cNvPr id="22" name="Picture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22617" y="18995466"/>
            <a:ext cx="2127648" cy="2127648"/>
          </a:xfrm>
          <a:prstGeom prst="rect">
            <a:avLst/>
          </a:prstGeom>
        </p:spPr>
      </p:pic>
      <p:pic>
        <p:nvPicPr>
          <p:cNvPr id="7" name="Picture 6"/>
          <p:cNvPicPr>
            <a:picLocks noChangeAspect="1"/>
          </p:cNvPicPr>
          <p:nvPr/>
        </p:nvPicPr>
        <p:blipFill>
          <a:blip r:embed="rId10"/>
          <a:stretch>
            <a:fillRect/>
          </a:stretch>
        </p:blipFill>
        <p:spPr>
          <a:xfrm>
            <a:off x="2702028" y="22988620"/>
            <a:ext cx="7575737" cy="4421123"/>
          </a:xfrm>
          <a:prstGeom prst="rect">
            <a:avLst/>
          </a:prstGeom>
        </p:spPr>
      </p:pic>
      <p:pic>
        <p:nvPicPr>
          <p:cNvPr id="10" name="Picture 9"/>
          <p:cNvPicPr>
            <a:picLocks noChangeAspect="1"/>
          </p:cNvPicPr>
          <p:nvPr/>
        </p:nvPicPr>
        <p:blipFill>
          <a:blip r:embed="rId11"/>
          <a:stretch>
            <a:fillRect/>
          </a:stretch>
        </p:blipFill>
        <p:spPr>
          <a:xfrm>
            <a:off x="2702027" y="18162027"/>
            <a:ext cx="7575737" cy="4600019"/>
          </a:xfrm>
          <a:prstGeom prst="rect">
            <a:avLst/>
          </a:prstGeom>
        </p:spPr>
      </p:pic>
      <p:pic>
        <p:nvPicPr>
          <p:cNvPr id="18" name="Picture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643334" y="18143362"/>
            <a:ext cx="8159663" cy="9353393"/>
          </a:xfrm>
          <a:prstGeom prst="rect">
            <a:avLst/>
          </a:prstGeom>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72387" y="28661196"/>
            <a:ext cx="8399865" cy="9191061"/>
          </a:xfrm>
          <a:prstGeom prst="rect">
            <a:avLst/>
          </a:prstGeom>
        </p:spPr>
      </p:pic>
      <p:sp>
        <p:nvSpPr>
          <p:cNvPr id="30" name="TextBox 29"/>
          <p:cNvSpPr txBox="1"/>
          <p:nvPr/>
        </p:nvSpPr>
        <p:spPr>
          <a:xfrm>
            <a:off x="12643334" y="28662681"/>
            <a:ext cx="8311673" cy="10210487"/>
          </a:xfrm>
          <a:prstGeom prst="rect">
            <a:avLst/>
          </a:prstGeom>
          <a:noFill/>
          <a:ln>
            <a:solidFill>
              <a:schemeClr val="bg1"/>
            </a:solidFill>
          </a:ln>
        </p:spPr>
        <p:txBody>
          <a:bodyPr wrap="square" rtlCol="0">
            <a:spAutoFit/>
          </a:bodyPr>
          <a:lstStyle/>
          <a:p>
            <a:pPr lvl="1">
              <a:spcBef>
                <a:spcPts val="300"/>
              </a:spcBef>
              <a:spcAft>
                <a:spcPts val="300"/>
              </a:spcAft>
            </a:pPr>
            <a:endParaRPr lang="en-US" sz="4000" dirty="0" smtClean="0">
              <a:solidFill>
                <a:schemeClr val="bg1"/>
              </a:solidFill>
            </a:endParaRPr>
          </a:p>
          <a:p>
            <a:pPr lvl="1">
              <a:spcBef>
                <a:spcPts val="600"/>
              </a:spcBef>
              <a:spcAft>
                <a:spcPts val="600"/>
              </a:spcAft>
            </a:pPr>
            <a:r>
              <a:rPr lang="en-US" sz="4000" dirty="0" smtClean="0">
                <a:solidFill>
                  <a:schemeClr val="bg1"/>
                </a:solidFill>
              </a:rPr>
              <a:t>This version </a:t>
            </a:r>
            <a:r>
              <a:rPr lang="en-US" sz="4000" dirty="0">
                <a:solidFill>
                  <a:schemeClr val="bg1"/>
                </a:solidFill>
              </a:rPr>
              <a:t>of NuMom </a:t>
            </a:r>
            <a:r>
              <a:rPr lang="en-US" sz="4000" dirty="0" smtClean="0">
                <a:solidFill>
                  <a:schemeClr val="bg1"/>
                </a:solidFill>
              </a:rPr>
              <a:t>(Keeping Moms and Babies Healthy) app, improves upon some features and fixed several issues through necessary updates the app required in order to function correctly. After fixing many bugs and updating, the healthcare </a:t>
            </a:r>
            <a:r>
              <a:rPr lang="en-US" sz="4000" dirty="0">
                <a:solidFill>
                  <a:schemeClr val="bg1"/>
                </a:solidFill>
              </a:rPr>
              <a:t>application </a:t>
            </a:r>
            <a:r>
              <a:rPr lang="en-US" sz="4000" dirty="0" smtClean="0">
                <a:solidFill>
                  <a:schemeClr val="bg1"/>
                </a:solidFill>
              </a:rPr>
              <a:t>is functional once again with updates and changes requested by the product owner. In addition, code formatting was refined, translations for Spanish and Creole were added, and the sign up feature was improved.</a:t>
            </a:r>
          </a:p>
          <a:p>
            <a:pPr lvl="1">
              <a:spcBef>
                <a:spcPts val="600"/>
              </a:spcBef>
              <a:spcAft>
                <a:spcPts val="600"/>
              </a:spcAft>
            </a:pPr>
            <a:endParaRPr lang="en-US" sz="4000" dirty="0" smtClean="0">
              <a:solidFill>
                <a:schemeClr val="bg1"/>
              </a:solidFill>
            </a:endParaRPr>
          </a:p>
        </p:txBody>
      </p:sp>
      <p:pic>
        <p:nvPicPr>
          <p:cNvPr id="23" name="Picture 22"/>
          <p:cNvPicPr>
            <a:picLocks noChangeAspect="1"/>
          </p:cNvPicPr>
          <p:nvPr/>
        </p:nvPicPr>
        <p:blipFill rotWithShape="1">
          <a:blip r:embed="rId14">
            <a:extLst>
              <a:ext uri="{28A0092B-C50C-407E-A947-70E740481C1C}">
                <a14:useLocalDpi xmlns:a14="http://schemas.microsoft.com/office/drawing/2010/main" val="0"/>
              </a:ext>
            </a:extLst>
          </a:blip>
          <a:srcRect b="9062"/>
          <a:stretch/>
        </p:blipFill>
        <p:spPr>
          <a:xfrm>
            <a:off x="22396232" y="29988419"/>
            <a:ext cx="2647236" cy="5349651"/>
          </a:xfrm>
          <a:prstGeom prst="rect">
            <a:avLst/>
          </a:prstGeom>
        </p:spPr>
      </p:pic>
      <p:pic>
        <p:nvPicPr>
          <p:cNvPr id="24" name="Picture 23"/>
          <p:cNvPicPr>
            <a:picLocks noChangeAspect="1"/>
          </p:cNvPicPr>
          <p:nvPr/>
        </p:nvPicPr>
        <p:blipFill rotWithShape="1">
          <a:blip r:embed="rId15">
            <a:extLst>
              <a:ext uri="{28A0092B-C50C-407E-A947-70E740481C1C}">
                <a14:useLocalDpi xmlns:a14="http://schemas.microsoft.com/office/drawing/2010/main" val="0"/>
              </a:ext>
            </a:extLst>
          </a:blip>
          <a:srcRect b="9249"/>
          <a:stretch/>
        </p:blipFill>
        <p:spPr>
          <a:xfrm>
            <a:off x="25668127" y="30030649"/>
            <a:ext cx="2631721" cy="5307421"/>
          </a:xfrm>
          <a:prstGeom prst="rect">
            <a:avLst/>
          </a:prstGeom>
        </p:spPr>
      </p:pic>
      <p:pic>
        <p:nvPicPr>
          <p:cNvPr id="25" name="Picture 24"/>
          <p:cNvPicPr>
            <a:picLocks noChangeAspect="1"/>
          </p:cNvPicPr>
          <p:nvPr/>
        </p:nvPicPr>
        <p:blipFill rotWithShape="1">
          <a:blip r:embed="rId16">
            <a:extLst>
              <a:ext uri="{28A0092B-C50C-407E-A947-70E740481C1C}">
                <a14:useLocalDpi xmlns:a14="http://schemas.microsoft.com/office/drawing/2010/main" val="0"/>
              </a:ext>
            </a:extLst>
          </a:blip>
          <a:srcRect b="8530"/>
          <a:stretch/>
        </p:blipFill>
        <p:spPr>
          <a:xfrm>
            <a:off x="28924507" y="30030649"/>
            <a:ext cx="2641566" cy="5369409"/>
          </a:xfrm>
          <a:prstGeom prst="rect">
            <a:avLst/>
          </a:prstGeom>
        </p:spPr>
      </p:pic>
    </p:spTree>
    <p:extLst>
      <p:ext uri="{BB962C8B-B14F-4D97-AF65-F5344CB8AC3E}">
        <p14:creationId xmlns:p14="http://schemas.microsoft.com/office/powerpoint/2010/main" val="114762976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8234652b-4e88-4c30-a994-e272914a045d"/>
    <ds:schemaRef ds:uri="http://purl.org/dc/terms/"/>
    <ds:schemaRef ds:uri="http://schemas.microsoft.com/office/2006/documentManagement/types"/>
    <ds:schemaRef ds:uri="http://purl.org/dc/dcmitype/"/>
    <ds:schemaRef ds:uri="59a830c1-7073-48e7-a623-528add45a120"/>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C3FD7BA-C022-4300-9A0D-9BB4DC0395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4553</TotalTime>
  <Words>350</Words>
  <Application>Microsoft Office PowerPoint</Application>
  <PresentationFormat>Custom</PresentationFormat>
  <Paragraphs>33</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Neue Haas Grotesk Text Pro</vt:lpstr>
      <vt:lpstr>2_Office Theme</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Nathaly Siguenza</cp:lastModifiedBy>
  <cp:revision>105</cp:revision>
  <dcterms:created xsi:type="dcterms:W3CDTF">2019-06-25T19:12:02Z</dcterms:created>
  <dcterms:modified xsi:type="dcterms:W3CDTF">2021-08-02T03:30:34Z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