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8" name="Google Shape;8;p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Arial"/>
              <a:ea typeface="Arial"/>
              <a:cs typeface="Arial"/>
              <a:sym typeface="Arial"/>
            </a:endParaRPr>
          </a:p>
        </p:txBody>
      </p:sp>
      <p:sp>
        <p:nvSpPr>
          <p:cNvPr id="12" name="Google Shape;12;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1.jpg"/><Relationship Id="rId11" Type="http://schemas.openxmlformats.org/officeDocument/2006/relationships/image" Target="../media/image18.png"/><Relationship Id="rId10" Type="http://schemas.openxmlformats.org/officeDocument/2006/relationships/image" Target="../media/image3.png"/><Relationship Id="rId21" Type="http://schemas.openxmlformats.org/officeDocument/2006/relationships/image" Target="../media/image22.jpg"/><Relationship Id="rId13"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8.png"/><Relationship Id="rId9" Type="http://schemas.openxmlformats.org/officeDocument/2006/relationships/image" Target="../media/image13.png"/><Relationship Id="rId15" Type="http://schemas.openxmlformats.org/officeDocument/2006/relationships/image" Target="../media/image11.png"/><Relationship Id="rId14" Type="http://schemas.openxmlformats.org/officeDocument/2006/relationships/image" Target="../media/image12.png"/><Relationship Id="rId17" Type="http://schemas.openxmlformats.org/officeDocument/2006/relationships/image" Target="../media/image16.png"/><Relationship Id="rId16" Type="http://schemas.openxmlformats.org/officeDocument/2006/relationships/image" Target="../media/image14.png"/><Relationship Id="rId5" Type="http://schemas.openxmlformats.org/officeDocument/2006/relationships/image" Target="../media/image1.png"/><Relationship Id="rId19" Type="http://schemas.openxmlformats.org/officeDocument/2006/relationships/image" Target="../media/image20.jpg"/><Relationship Id="rId6" Type="http://schemas.openxmlformats.org/officeDocument/2006/relationships/image" Target="../media/image17.png"/><Relationship Id="rId18" Type="http://schemas.openxmlformats.org/officeDocument/2006/relationships/image" Target="../media/image19.jpg"/><Relationship Id="rId7" Type="http://schemas.openxmlformats.org/officeDocument/2006/relationships/image" Target="../media/image1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6"/>
          <p:cNvSpPr txBox="1"/>
          <p:nvPr/>
        </p:nvSpPr>
        <p:spPr>
          <a:xfrm>
            <a:off x="9601200" y="617630"/>
            <a:ext cx="24688800" cy="3460200"/>
          </a:xfrm>
          <a:prstGeom prst="rect">
            <a:avLst/>
          </a:prstGeom>
          <a:noFill/>
          <a:ln>
            <a:noFill/>
          </a:ln>
        </p:spPr>
        <p:txBody>
          <a:bodyPr anchorCtr="0" anchor="t" bIns="45700" lIns="91425" spcFirstLastPara="1" rIns="91425" wrap="square" tIns="45700">
            <a:spAutoFit/>
          </a:bodyPr>
          <a:lstStyle/>
          <a:p>
            <a:pPr indent="0" lvl="0" marL="0" rtl="0" algn="ctr">
              <a:lnSpc>
                <a:spcPct val="120000"/>
              </a:lnSpc>
              <a:spcBef>
                <a:spcPts val="0"/>
              </a:spcBef>
              <a:spcAft>
                <a:spcPts val="0"/>
              </a:spcAft>
              <a:buClr>
                <a:schemeClr val="dk1"/>
              </a:buClr>
              <a:buSzPts val="1100"/>
              <a:buFont typeface="Arial"/>
              <a:buNone/>
            </a:pPr>
            <a:r>
              <a:rPr b="1" lang="en-US" sz="5500">
                <a:solidFill>
                  <a:srgbClr val="FFFFFF"/>
                </a:solidFill>
              </a:rPr>
              <a:t>Knight Foundation School of Computing and Information Sciences</a:t>
            </a:r>
            <a:endParaRPr b="1" sz="5500">
              <a:solidFill>
                <a:srgbClr val="FFFFFF"/>
              </a:solidFill>
            </a:endParaRPr>
          </a:p>
          <a:p>
            <a:pPr indent="0" lvl="0" marL="0" rtl="0" algn="ctr">
              <a:lnSpc>
                <a:spcPct val="120000"/>
              </a:lnSpc>
              <a:spcBef>
                <a:spcPts val="0"/>
              </a:spcBef>
              <a:spcAft>
                <a:spcPts val="0"/>
              </a:spcAft>
              <a:buClr>
                <a:schemeClr val="dk1"/>
              </a:buClr>
              <a:buSzPts val="1100"/>
              <a:buFont typeface="Arial"/>
              <a:buNone/>
            </a:pPr>
            <a:r>
              <a:rPr i="1" lang="en-US" sz="5400">
                <a:solidFill>
                  <a:srgbClr val="FFFFFF"/>
                </a:solidFill>
              </a:rPr>
              <a:t>Summer 2021 Capstone II Project</a:t>
            </a:r>
            <a:endParaRPr i="1" sz="5400">
              <a:solidFill>
                <a:srgbClr val="FFFFFF"/>
              </a:solidFill>
            </a:endParaRPr>
          </a:p>
          <a:p>
            <a:pPr indent="0" lvl="0" marL="0" marR="0" rtl="0" algn="ctr">
              <a:spcBef>
                <a:spcPts val="0"/>
              </a:spcBef>
              <a:spcAft>
                <a:spcPts val="0"/>
              </a:spcAft>
              <a:buNone/>
            </a:pPr>
            <a:r>
              <a:t/>
            </a:r>
            <a:endParaRPr b="1" sz="8800">
              <a:solidFill>
                <a:schemeClr val="lt1"/>
              </a:solidFill>
            </a:endParaRPr>
          </a:p>
        </p:txBody>
      </p:sp>
      <p:sp>
        <p:nvSpPr>
          <p:cNvPr id="25" name="Google Shape;25;p6"/>
          <p:cNvSpPr txBox="1"/>
          <p:nvPr/>
        </p:nvSpPr>
        <p:spPr>
          <a:xfrm>
            <a:off x="4343400"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chemeClr val="dk1"/>
              </a:buClr>
              <a:buSzPts val="1100"/>
              <a:buFont typeface="Arial"/>
              <a:buNone/>
            </a:pPr>
            <a:r>
              <a:rPr b="1" lang="en-US" sz="10000">
                <a:solidFill>
                  <a:srgbClr val="00FFFF"/>
                </a:solidFill>
              </a:rPr>
              <a:t>Keeping Moms &amp; Infants Healthy</a:t>
            </a:r>
            <a:endParaRPr b="1" sz="10000">
              <a:solidFill>
                <a:srgbClr val="00FFFF"/>
              </a:solidFill>
            </a:endParaRPr>
          </a:p>
          <a:p>
            <a:pPr indent="0" lvl="0" marL="0" rtl="0" algn="ctr">
              <a:spcBef>
                <a:spcPts val="0"/>
              </a:spcBef>
              <a:spcAft>
                <a:spcPts val="0"/>
              </a:spcAft>
              <a:buClr>
                <a:schemeClr val="lt1"/>
              </a:buClr>
              <a:buSzPts val="3500"/>
              <a:buFont typeface="Arial"/>
              <a:buNone/>
            </a:pPr>
            <a:r>
              <a:rPr b="1" lang="en-US" sz="3500">
                <a:solidFill>
                  <a:schemeClr val="lt1"/>
                </a:solidFill>
              </a:rPr>
              <a:t>Student: </a:t>
            </a:r>
            <a:r>
              <a:rPr lang="en-US" sz="3500">
                <a:solidFill>
                  <a:schemeClr val="lt1"/>
                </a:solidFill>
              </a:rPr>
              <a:t>Nicholas Gomez</a:t>
            </a:r>
            <a:endParaRPr>
              <a:solidFill>
                <a:schemeClr val="dk1"/>
              </a:solidFill>
            </a:endParaRPr>
          </a:p>
          <a:p>
            <a:pPr indent="0" lvl="0" marL="0" rtl="0" algn="ctr">
              <a:spcBef>
                <a:spcPts val="0"/>
              </a:spcBef>
              <a:spcAft>
                <a:spcPts val="0"/>
              </a:spcAft>
              <a:buClr>
                <a:schemeClr val="lt1"/>
              </a:buClr>
              <a:buSzPts val="3500"/>
              <a:buFont typeface="Arial"/>
              <a:buNone/>
            </a:pPr>
            <a:r>
              <a:rPr b="1" lang="en-US" sz="3500">
                <a:solidFill>
                  <a:schemeClr val="lt1"/>
                </a:solidFill>
              </a:rPr>
              <a:t>Mentor:</a:t>
            </a:r>
            <a:r>
              <a:rPr b="1" i="1" lang="en-US" sz="3500">
                <a:solidFill>
                  <a:schemeClr val="lt1"/>
                </a:solidFill>
              </a:rPr>
              <a:t> </a:t>
            </a:r>
            <a:r>
              <a:rPr i="1" lang="en-US" sz="3500">
                <a:solidFill>
                  <a:schemeClr val="lt1"/>
                </a:solidFill>
              </a:rPr>
              <a:t>Jean Hannan</a:t>
            </a:r>
            <a:r>
              <a:rPr lang="en-US" sz="3500">
                <a:solidFill>
                  <a:schemeClr val="lt1"/>
                </a:solidFill>
              </a:rPr>
              <a:t>,</a:t>
            </a:r>
            <a:r>
              <a:rPr i="1" lang="en-US" sz="3500">
                <a:solidFill>
                  <a:schemeClr val="lt1"/>
                </a:solidFill>
              </a:rPr>
              <a:t> Product Owner, Eduardo Morales, Product Owner Aide</a:t>
            </a:r>
            <a:endParaRPr>
              <a:solidFill>
                <a:schemeClr val="dk1"/>
              </a:solidFill>
            </a:endParaRPr>
          </a:p>
          <a:p>
            <a:pPr indent="0" lvl="0" marL="0" rtl="0" algn="ctr">
              <a:spcBef>
                <a:spcPts val="0"/>
              </a:spcBef>
              <a:spcAft>
                <a:spcPts val="0"/>
              </a:spcAft>
              <a:buClr>
                <a:schemeClr val="lt1"/>
              </a:buClr>
              <a:buSzPts val="3500"/>
              <a:buFont typeface="Arial"/>
              <a:buNone/>
            </a:pPr>
            <a:r>
              <a:rPr b="1" lang="en-US" sz="3500">
                <a:solidFill>
                  <a:schemeClr val="lt1"/>
                </a:solidFill>
              </a:rPr>
              <a:t>Instructor/Faculty:</a:t>
            </a:r>
            <a:r>
              <a:rPr b="1" i="1" lang="en-US" sz="3500">
                <a:solidFill>
                  <a:schemeClr val="lt1"/>
                </a:solidFill>
              </a:rPr>
              <a:t> </a:t>
            </a:r>
            <a:r>
              <a:rPr i="1" lang="en-US" sz="3500">
                <a:solidFill>
                  <a:schemeClr val="lt1"/>
                </a:solidFill>
              </a:rPr>
              <a:t>Dr. Masoud Sadjadi</a:t>
            </a:r>
            <a:r>
              <a:rPr lang="en-US" sz="3500">
                <a:solidFill>
                  <a:schemeClr val="lt1"/>
                </a:solidFill>
              </a:rPr>
              <a:t>,</a:t>
            </a:r>
            <a:r>
              <a:rPr i="1" lang="en-US" sz="3500">
                <a:solidFill>
                  <a:schemeClr val="lt1"/>
                </a:solidFill>
              </a:rPr>
              <a:t> </a:t>
            </a:r>
            <a:r>
              <a:rPr lang="en-US" sz="3500">
                <a:solidFill>
                  <a:schemeClr val="lt1"/>
                </a:solidFill>
              </a:rPr>
              <a:t>Florida International University</a:t>
            </a:r>
            <a:endParaRPr b="1" sz="3500">
              <a:solidFill>
                <a:schemeClr val="lt1"/>
              </a:solidFill>
            </a:endParaRPr>
          </a:p>
        </p:txBody>
      </p:sp>
      <p:sp>
        <p:nvSpPr>
          <p:cNvPr id="26" name="Google Shape;26;p6"/>
          <p:cNvSpPr txBox="1"/>
          <p:nvPr/>
        </p:nvSpPr>
        <p:spPr>
          <a:xfrm>
            <a:off x="7732054" y="31318197"/>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i="1" lang="en-US" sz="2400">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6"/>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28" name="Google Shape;28;p6"/>
          <p:cNvSpPr txBox="1"/>
          <p:nvPr/>
        </p:nvSpPr>
        <p:spPr>
          <a:xfrm>
            <a:off x="5891647" y="692048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29" name="Google Shape;29;p6"/>
          <p:cNvSpPr txBox="1"/>
          <p:nvPr/>
        </p:nvSpPr>
        <p:spPr>
          <a:xfrm>
            <a:off x="19762428" y="69125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30" name="Google Shape;30;p6"/>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31" name="Google Shape;31;p6"/>
          <p:cNvSpPr txBox="1"/>
          <p:nvPr/>
        </p:nvSpPr>
        <p:spPr>
          <a:xfrm>
            <a:off x="4454672" y="1444024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SYSTEM DESIGN</a:t>
            </a:r>
            <a:endParaRPr/>
          </a:p>
        </p:txBody>
      </p:sp>
      <p:sp>
        <p:nvSpPr>
          <p:cNvPr id="32" name="Google Shape;32;p6"/>
          <p:cNvSpPr txBox="1"/>
          <p:nvPr/>
        </p:nvSpPr>
        <p:spPr>
          <a:xfrm>
            <a:off x="19762428" y="143039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33" name="Google Shape;33;p6"/>
          <p:cNvSpPr txBox="1"/>
          <p:nvPr/>
        </p:nvSpPr>
        <p:spPr>
          <a:xfrm>
            <a:off x="33666547" y="143433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34" name="Google Shape;34;p6"/>
          <p:cNvSpPr txBox="1"/>
          <p:nvPr/>
        </p:nvSpPr>
        <p:spPr>
          <a:xfrm>
            <a:off x="5858297" y="2342569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35" name="Google Shape;35;p6"/>
          <p:cNvSpPr txBox="1"/>
          <p:nvPr/>
        </p:nvSpPr>
        <p:spPr>
          <a:xfrm>
            <a:off x="19762428" y="2325895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36" name="Google Shape;36;p6"/>
          <p:cNvSpPr txBox="1"/>
          <p:nvPr/>
        </p:nvSpPr>
        <p:spPr>
          <a:xfrm>
            <a:off x="33666547" y="2325894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SCREENSHOTS</a:t>
            </a:r>
            <a:endParaRPr/>
          </a:p>
        </p:txBody>
      </p:sp>
      <p:pic>
        <p:nvPicPr>
          <p:cNvPr id="37" name="Google Shape;37;p6"/>
          <p:cNvPicPr preferRelativeResize="0"/>
          <p:nvPr/>
        </p:nvPicPr>
        <p:blipFill rotWithShape="1">
          <a:blip r:embed="rId4">
            <a:alphaModFix/>
          </a:blip>
          <a:srcRect b="0" l="0" r="0" t="0"/>
          <a:stretch/>
        </p:blipFill>
        <p:spPr>
          <a:xfrm>
            <a:off x="1614200" y="1033375"/>
            <a:ext cx="7861224" cy="1516350"/>
          </a:xfrm>
          <a:prstGeom prst="rect">
            <a:avLst/>
          </a:prstGeom>
          <a:noFill/>
          <a:ln>
            <a:noFill/>
          </a:ln>
        </p:spPr>
      </p:pic>
      <p:pic>
        <p:nvPicPr>
          <p:cNvPr id="38" name="Google Shape;38;p6"/>
          <p:cNvPicPr preferRelativeResize="0"/>
          <p:nvPr/>
        </p:nvPicPr>
        <p:blipFill rotWithShape="1">
          <a:blip r:embed="rId5">
            <a:alphaModFix/>
          </a:blip>
          <a:srcRect b="0" l="0" r="0" t="0"/>
          <a:stretch/>
        </p:blipFill>
        <p:spPr>
          <a:xfrm>
            <a:off x="33123200" y="1033375"/>
            <a:ext cx="10235351" cy="1516350"/>
          </a:xfrm>
          <a:prstGeom prst="rect">
            <a:avLst/>
          </a:prstGeom>
          <a:noFill/>
          <a:ln>
            <a:noFill/>
          </a:ln>
        </p:spPr>
      </p:pic>
      <p:pic>
        <p:nvPicPr>
          <p:cNvPr id="39" name="Google Shape;39;p6"/>
          <p:cNvPicPr preferRelativeResize="0"/>
          <p:nvPr/>
        </p:nvPicPr>
        <p:blipFill rotWithShape="1">
          <a:blip r:embed="rId6">
            <a:alphaModFix/>
          </a:blip>
          <a:srcRect b="0" l="0" r="0" t="0"/>
          <a:stretch/>
        </p:blipFill>
        <p:spPr>
          <a:xfrm>
            <a:off x="11915950" y="16160663"/>
            <a:ext cx="11083050" cy="5749650"/>
          </a:xfrm>
          <a:prstGeom prst="rect">
            <a:avLst/>
          </a:prstGeom>
          <a:noFill/>
          <a:ln>
            <a:noFill/>
          </a:ln>
        </p:spPr>
      </p:pic>
      <p:pic>
        <p:nvPicPr>
          <p:cNvPr id="40" name="Google Shape;40;p6"/>
          <p:cNvPicPr preferRelativeResize="0"/>
          <p:nvPr/>
        </p:nvPicPr>
        <p:blipFill rotWithShape="1">
          <a:blip r:embed="rId7">
            <a:alphaModFix/>
          </a:blip>
          <a:srcRect b="0" l="0" r="0" t="0"/>
          <a:stretch/>
        </p:blipFill>
        <p:spPr>
          <a:xfrm>
            <a:off x="23214125" y="15659275"/>
            <a:ext cx="7737795" cy="6752424"/>
          </a:xfrm>
          <a:prstGeom prst="rect">
            <a:avLst/>
          </a:prstGeom>
          <a:noFill/>
          <a:ln>
            <a:noFill/>
          </a:ln>
        </p:spPr>
      </p:pic>
      <p:pic>
        <p:nvPicPr>
          <p:cNvPr id="41" name="Google Shape;41;p6"/>
          <p:cNvPicPr preferRelativeResize="0"/>
          <p:nvPr/>
        </p:nvPicPr>
        <p:blipFill rotWithShape="1">
          <a:blip r:embed="rId8">
            <a:alphaModFix/>
          </a:blip>
          <a:srcRect b="0" l="0" r="0" t="0"/>
          <a:stretch/>
        </p:blipFill>
        <p:spPr>
          <a:xfrm>
            <a:off x="35877878" y="15381925"/>
            <a:ext cx="2619375" cy="2154550"/>
          </a:xfrm>
          <a:prstGeom prst="rect">
            <a:avLst/>
          </a:prstGeom>
          <a:noFill/>
          <a:ln>
            <a:noFill/>
          </a:ln>
        </p:spPr>
      </p:pic>
      <p:pic>
        <p:nvPicPr>
          <p:cNvPr id="42" name="Google Shape;42;p6"/>
          <p:cNvPicPr preferRelativeResize="0"/>
          <p:nvPr/>
        </p:nvPicPr>
        <p:blipFill rotWithShape="1">
          <a:blip r:embed="rId9">
            <a:alphaModFix/>
          </a:blip>
          <a:srcRect b="0" l="0" r="0" t="0"/>
          <a:stretch/>
        </p:blipFill>
        <p:spPr>
          <a:xfrm>
            <a:off x="32338938" y="15659273"/>
            <a:ext cx="3112664" cy="1743075"/>
          </a:xfrm>
          <a:prstGeom prst="rect">
            <a:avLst/>
          </a:prstGeom>
          <a:noFill/>
          <a:ln>
            <a:noFill/>
          </a:ln>
        </p:spPr>
      </p:pic>
      <p:pic>
        <p:nvPicPr>
          <p:cNvPr id="43" name="Google Shape;43;p6"/>
          <p:cNvPicPr preferRelativeResize="0"/>
          <p:nvPr/>
        </p:nvPicPr>
        <p:blipFill rotWithShape="1">
          <a:blip r:embed="rId10">
            <a:alphaModFix/>
          </a:blip>
          <a:srcRect b="0" l="0" r="0" t="0"/>
          <a:stretch/>
        </p:blipFill>
        <p:spPr>
          <a:xfrm>
            <a:off x="39547809" y="15447552"/>
            <a:ext cx="2154525" cy="2154525"/>
          </a:xfrm>
          <a:prstGeom prst="rect">
            <a:avLst/>
          </a:prstGeom>
          <a:noFill/>
          <a:ln>
            <a:noFill/>
          </a:ln>
        </p:spPr>
      </p:pic>
      <p:pic>
        <p:nvPicPr>
          <p:cNvPr id="44" name="Google Shape;44;p6"/>
          <p:cNvPicPr preferRelativeResize="0"/>
          <p:nvPr/>
        </p:nvPicPr>
        <p:blipFill rotWithShape="1">
          <a:blip r:embed="rId11">
            <a:alphaModFix/>
          </a:blip>
          <a:srcRect b="0" l="0" r="0" t="0"/>
          <a:stretch/>
        </p:blipFill>
        <p:spPr>
          <a:xfrm>
            <a:off x="32852550" y="18069994"/>
            <a:ext cx="2466975" cy="1261198"/>
          </a:xfrm>
          <a:prstGeom prst="rect">
            <a:avLst/>
          </a:prstGeom>
          <a:noFill/>
          <a:ln>
            <a:noFill/>
          </a:ln>
        </p:spPr>
      </p:pic>
      <p:pic>
        <p:nvPicPr>
          <p:cNvPr id="45" name="Google Shape;45;p6"/>
          <p:cNvPicPr preferRelativeResize="0"/>
          <p:nvPr/>
        </p:nvPicPr>
        <p:blipFill rotWithShape="1">
          <a:blip r:embed="rId12">
            <a:alphaModFix/>
          </a:blip>
          <a:srcRect b="0" l="0" r="0" t="0"/>
          <a:stretch/>
        </p:blipFill>
        <p:spPr>
          <a:xfrm>
            <a:off x="36162075" y="19880875"/>
            <a:ext cx="2619375" cy="1847850"/>
          </a:xfrm>
          <a:prstGeom prst="rect">
            <a:avLst/>
          </a:prstGeom>
          <a:noFill/>
          <a:ln>
            <a:noFill/>
          </a:ln>
        </p:spPr>
      </p:pic>
      <p:pic>
        <p:nvPicPr>
          <p:cNvPr id="46" name="Google Shape;46;p6"/>
          <p:cNvPicPr preferRelativeResize="0"/>
          <p:nvPr/>
        </p:nvPicPr>
        <p:blipFill rotWithShape="1">
          <a:blip r:embed="rId13">
            <a:alphaModFix/>
          </a:blip>
          <a:srcRect b="0" l="0" r="0" t="0"/>
          <a:stretch/>
        </p:blipFill>
        <p:spPr>
          <a:xfrm>
            <a:off x="39358322" y="17896125"/>
            <a:ext cx="2154525" cy="1743075"/>
          </a:xfrm>
          <a:prstGeom prst="rect">
            <a:avLst/>
          </a:prstGeom>
          <a:noFill/>
          <a:ln>
            <a:noFill/>
          </a:ln>
        </p:spPr>
      </p:pic>
      <p:pic>
        <p:nvPicPr>
          <p:cNvPr id="47" name="Google Shape;47;p6"/>
          <p:cNvPicPr preferRelativeResize="0"/>
          <p:nvPr/>
        </p:nvPicPr>
        <p:blipFill rotWithShape="1">
          <a:blip r:embed="rId14">
            <a:alphaModFix/>
          </a:blip>
          <a:srcRect b="0" l="0" r="0" t="0"/>
          <a:stretch/>
        </p:blipFill>
        <p:spPr>
          <a:xfrm>
            <a:off x="32776347" y="19998847"/>
            <a:ext cx="2619375" cy="1611901"/>
          </a:xfrm>
          <a:prstGeom prst="rect">
            <a:avLst/>
          </a:prstGeom>
          <a:noFill/>
          <a:ln>
            <a:noFill/>
          </a:ln>
        </p:spPr>
      </p:pic>
      <p:pic>
        <p:nvPicPr>
          <p:cNvPr id="48" name="Google Shape;48;p6"/>
          <p:cNvPicPr preferRelativeResize="0"/>
          <p:nvPr/>
        </p:nvPicPr>
        <p:blipFill rotWithShape="1">
          <a:blip r:embed="rId15">
            <a:alphaModFix/>
          </a:blip>
          <a:srcRect b="0" l="0" r="0" t="0"/>
          <a:stretch/>
        </p:blipFill>
        <p:spPr>
          <a:xfrm>
            <a:off x="39547800" y="19933250"/>
            <a:ext cx="2154525" cy="1743075"/>
          </a:xfrm>
          <a:prstGeom prst="rect">
            <a:avLst/>
          </a:prstGeom>
          <a:noFill/>
          <a:ln>
            <a:noFill/>
          </a:ln>
        </p:spPr>
      </p:pic>
      <p:sp>
        <p:nvSpPr>
          <p:cNvPr id="49" name="Google Shape;49;p6"/>
          <p:cNvSpPr txBox="1"/>
          <p:nvPr/>
        </p:nvSpPr>
        <p:spPr>
          <a:xfrm>
            <a:off x="2486650" y="7578325"/>
            <a:ext cx="11841000" cy="6110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500">
                <a:solidFill>
                  <a:schemeClr val="lt1"/>
                </a:solidFill>
              </a:rPr>
              <a:t>More often than not, new, low-income mothers do not have access to many resources that could assist them on their journey of motherhood. While some are better off than others, in the worst case scenario, these mothers will work and take care of their </a:t>
            </a:r>
            <a:r>
              <a:rPr lang="en-US" sz="3500">
                <a:solidFill>
                  <a:schemeClr val="lt1"/>
                </a:solidFill>
              </a:rPr>
              <a:t>infants on their own, without any outside help, and little guidance. The purpose of our application is to help provide a steady flow of knowledge and resource for these low-income mothers in their prenatal, postnatal, and continued phases of motherhood in order to help them achieve a higher quality of life for them and their newly found families.</a:t>
            </a:r>
            <a:endParaRPr sz="3500">
              <a:solidFill>
                <a:schemeClr val="lt1"/>
              </a:solidFill>
            </a:endParaRPr>
          </a:p>
        </p:txBody>
      </p:sp>
      <p:pic>
        <p:nvPicPr>
          <p:cNvPr id="50" name="Google Shape;50;p6"/>
          <p:cNvPicPr preferRelativeResize="0"/>
          <p:nvPr/>
        </p:nvPicPr>
        <p:blipFill rotWithShape="1">
          <a:blip r:embed="rId16">
            <a:alphaModFix/>
          </a:blip>
          <a:srcRect b="0" l="0" r="0" t="0"/>
          <a:stretch/>
        </p:blipFill>
        <p:spPr>
          <a:xfrm>
            <a:off x="3654406" y="15190926"/>
            <a:ext cx="5715330" cy="3486063"/>
          </a:xfrm>
          <a:prstGeom prst="rect">
            <a:avLst/>
          </a:prstGeom>
          <a:noFill/>
          <a:ln>
            <a:noFill/>
          </a:ln>
        </p:spPr>
      </p:pic>
      <p:pic>
        <p:nvPicPr>
          <p:cNvPr descr="Diagram&#10;&#10;Description automatically generated" id="51" name="Google Shape;51;p6"/>
          <p:cNvPicPr preferRelativeResize="0"/>
          <p:nvPr/>
        </p:nvPicPr>
        <p:blipFill rotWithShape="1">
          <a:blip r:embed="rId17">
            <a:alphaModFix/>
          </a:blip>
          <a:srcRect b="0" l="0" r="0" t="0"/>
          <a:stretch/>
        </p:blipFill>
        <p:spPr>
          <a:xfrm>
            <a:off x="3017674" y="19015878"/>
            <a:ext cx="6988775" cy="4070946"/>
          </a:xfrm>
          <a:prstGeom prst="rect">
            <a:avLst/>
          </a:prstGeom>
          <a:noFill/>
          <a:ln>
            <a:noFill/>
          </a:ln>
        </p:spPr>
      </p:pic>
      <p:pic>
        <p:nvPicPr>
          <p:cNvPr id="52" name="Google Shape;52;p6"/>
          <p:cNvPicPr preferRelativeResize="0"/>
          <p:nvPr/>
        </p:nvPicPr>
        <p:blipFill>
          <a:blip r:embed="rId18">
            <a:alphaModFix/>
          </a:blip>
          <a:stretch>
            <a:fillRect/>
          </a:stretch>
        </p:blipFill>
        <p:spPr>
          <a:xfrm>
            <a:off x="31633350" y="24207253"/>
            <a:ext cx="2154525" cy="4696191"/>
          </a:xfrm>
          <a:prstGeom prst="rect">
            <a:avLst/>
          </a:prstGeom>
          <a:noFill/>
          <a:ln>
            <a:noFill/>
          </a:ln>
        </p:spPr>
      </p:pic>
      <p:pic>
        <p:nvPicPr>
          <p:cNvPr id="53" name="Google Shape;53;p6"/>
          <p:cNvPicPr preferRelativeResize="0"/>
          <p:nvPr/>
        </p:nvPicPr>
        <p:blipFill>
          <a:blip r:embed="rId19">
            <a:alphaModFix/>
          </a:blip>
          <a:stretch>
            <a:fillRect/>
          </a:stretch>
        </p:blipFill>
        <p:spPr>
          <a:xfrm>
            <a:off x="34071750" y="24207254"/>
            <a:ext cx="2154525" cy="4687325"/>
          </a:xfrm>
          <a:prstGeom prst="rect">
            <a:avLst/>
          </a:prstGeom>
          <a:noFill/>
          <a:ln>
            <a:noFill/>
          </a:ln>
        </p:spPr>
      </p:pic>
      <p:pic>
        <p:nvPicPr>
          <p:cNvPr id="54" name="Google Shape;54;p6"/>
          <p:cNvPicPr preferRelativeResize="0"/>
          <p:nvPr/>
        </p:nvPicPr>
        <p:blipFill>
          <a:blip r:embed="rId20">
            <a:alphaModFix/>
          </a:blip>
          <a:stretch>
            <a:fillRect/>
          </a:stretch>
        </p:blipFill>
        <p:spPr>
          <a:xfrm>
            <a:off x="36510150" y="24207250"/>
            <a:ext cx="2154525" cy="4696191"/>
          </a:xfrm>
          <a:prstGeom prst="rect">
            <a:avLst/>
          </a:prstGeom>
          <a:noFill/>
          <a:ln>
            <a:noFill/>
          </a:ln>
        </p:spPr>
      </p:pic>
      <p:pic>
        <p:nvPicPr>
          <p:cNvPr id="55" name="Google Shape;55;p6"/>
          <p:cNvPicPr preferRelativeResize="0"/>
          <p:nvPr/>
        </p:nvPicPr>
        <p:blipFill>
          <a:blip r:embed="rId21">
            <a:alphaModFix/>
          </a:blip>
          <a:stretch>
            <a:fillRect/>
          </a:stretch>
        </p:blipFill>
        <p:spPr>
          <a:xfrm>
            <a:off x="38948550" y="24207259"/>
            <a:ext cx="2154525" cy="4679359"/>
          </a:xfrm>
          <a:prstGeom prst="rect">
            <a:avLst/>
          </a:prstGeom>
          <a:noFill/>
          <a:ln>
            <a:noFill/>
          </a:ln>
        </p:spPr>
      </p:pic>
      <p:sp>
        <p:nvSpPr>
          <p:cNvPr id="56" name="Google Shape;56;p6"/>
          <p:cNvSpPr txBox="1"/>
          <p:nvPr/>
        </p:nvSpPr>
        <p:spPr>
          <a:xfrm>
            <a:off x="2510350" y="24299625"/>
            <a:ext cx="10917600" cy="395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500">
                <a:solidFill>
                  <a:schemeClr val="lt1"/>
                </a:solidFill>
              </a:rPr>
              <a:t>The app was tested and validated use Expo SDK 42, which is a framework that is based in React Native and JavaScript that enables developers to quickly iterate upon the applications they are working on. We also made sure to develop separate branches than the main one through GitHub, verifying using a use case process to ensure things were working properly</a:t>
            </a:r>
            <a:endParaRPr sz="3500">
              <a:solidFill>
                <a:schemeClr val="lt1"/>
              </a:solidFill>
            </a:endParaRPr>
          </a:p>
        </p:txBody>
      </p:sp>
      <p:sp>
        <p:nvSpPr>
          <p:cNvPr id="57" name="Google Shape;57;p6"/>
          <p:cNvSpPr txBox="1"/>
          <p:nvPr/>
        </p:nvSpPr>
        <p:spPr>
          <a:xfrm>
            <a:off x="16032925" y="7578325"/>
            <a:ext cx="11841000" cy="6110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500">
                <a:solidFill>
                  <a:schemeClr val="lt1"/>
                </a:solidFill>
              </a:rPr>
              <a:t>As the application is currently implemented, we have the functionality for the end users to access information about various clinics and facilities that could assist them with their childcare. The app also provides information about safe sex practices and STDs. Beyond solely information, the app allows its users to create appointments related to their childcare and reminds them when they appointments draw near. We also help mothers with their immunizations dates. Finally, the app supplies resources and information to help users </a:t>
            </a:r>
            <a:r>
              <a:rPr lang="en-US" sz="3500">
                <a:solidFill>
                  <a:schemeClr val="lt1"/>
                </a:solidFill>
              </a:rPr>
              <a:t>apply for government help, which includes Medicaid and WIC.</a:t>
            </a:r>
            <a:endParaRPr sz="3500">
              <a:solidFill>
                <a:schemeClr val="lt1"/>
              </a:solidFill>
            </a:endParaRPr>
          </a:p>
        </p:txBody>
      </p:sp>
      <p:sp>
        <p:nvSpPr>
          <p:cNvPr id="58" name="Google Shape;58;p6"/>
          <p:cNvSpPr txBox="1"/>
          <p:nvPr/>
        </p:nvSpPr>
        <p:spPr>
          <a:xfrm>
            <a:off x="29803438" y="7771488"/>
            <a:ext cx="11841000" cy="557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500">
                <a:solidFill>
                  <a:schemeClr val="lt1"/>
                </a:solidFill>
              </a:rPr>
              <a:t>The goal for this terms was to update the apps libraries and polish the code by scanning for bugs and fixing visual issues. One of our accomplishments was updating all of the apps libraries to the latest versions, including Expo, and fixing related instability issues that resulted from it. Moreover, we updated some of the features of the app that were either missing functionality or not working properly. This includes work done on the SMS system, work on the appointments system, and work on the push notification system.</a:t>
            </a:r>
            <a:endParaRPr sz="3500">
              <a:solidFill>
                <a:schemeClr val="lt1"/>
              </a:solidFill>
            </a:endParaRPr>
          </a:p>
        </p:txBody>
      </p:sp>
      <p:sp>
        <p:nvSpPr>
          <p:cNvPr id="59" name="Google Shape;59;p6"/>
          <p:cNvSpPr txBox="1"/>
          <p:nvPr/>
        </p:nvSpPr>
        <p:spPr>
          <a:xfrm>
            <a:off x="16032925" y="24366950"/>
            <a:ext cx="11841000" cy="4494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500">
                <a:solidFill>
                  <a:schemeClr val="lt1"/>
                </a:solidFill>
              </a:rPr>
              <a:t>Most of our goals, mentioned in the requirements section, were successfully met during our term. The new system that we have implemented has improved upon the old one by cleaning the foundation on which the app sits on. This will help future developers implement new features for the app, and will overall help with stability. Not only this, but we also managed to improve upon the existing features, making it a better experience for the end user.</a:t>
            </a:r>
            <a:endParaRPr sz="35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