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jpg" ContentType="image/jpg"/>
  <Override PartName="/ppt/slides/slide1.xml" ContentType="application/vnd.openxmlformats-officedocument.presentationml.slide+xml"/>
  <Default Extension="png" ContentType="image/png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20104100" cy="15081250"/>
  <p:notesSz cx="20104100" cy="1508125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4675187"/>
            <a:ext cx="17088486" cy="31670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8445500"/>
            <a:ext cx="14072870" cy="37703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3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3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1005205" y="3468687"/>
            <a:ext cx="8745284" cy="99536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10353611" y="3468687"/>
            <a:ext cx="8745284" cy="99536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3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jpg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20104099" cy="1507807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0" y="13390168"/>
            <a:ext cx="20104100" cy="181610"/>
          </a:xfrm>
          <a:custGeom>
            <a:avLst/>
            <a:gdLst/>
            <a:ahLst/>
            <a:cxnLst/>
            <a:rect l="l" t="t" r="r" b="b"/>
            <a:pathLst>
              <a:path w="20104100" h="181609">
                <a:moveTo>
                  <a:pt x="20104100" y="0"/>
                </a:moveTo>
                <a:lnTo>
                  <a:pt x="0" y="0"/>
                </a:lnTo>
                <a:lnTo>
                  <a:pt x="0" y="181495"/>
                </a:lnTo>
                <a:lnTo>
                  <a:pt x="20104100" y="181495"/>
                </a:lnTo>
                <a:lnTo>
                  <a:pt x="20104100" y="0"/>
                </a:lnTo>
                <a:close/>
              </a:path>
            </a:pathLst>
          </a:custGeom>
          <a:solidFill>
            <a:srgbClr val="00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572470" y="99396"/>
            <a:ext cx="8959850" cy="1030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3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3468687"/>
            <a:ext cx="18093690" cy="99536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6835394" y="14025563"/>
            <a:ext cx="6433312" cy="7540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1005205" y="14025563"/>
            <a:ext cx="4623943" cy="7540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4474953" y="14025563"/>
            <a:ext cx="4623943" cy="7540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jpg"/><Relationship Id="rId9" Type="http://schemas.openxmlformats.org/officeDocument/2006/relationships/image" Target="../media/image9.png"/><Relationship Id="rId10" Type="http://schemas.openxmlformats.org/officeDocument/2006/relationships/image" Target="../media/image10.png"/><Relationship Id="rId11" Type="http://schemas.openxmlformats.org/officeDocument/2006/relationships/image" Target="../media/image11.png"/><Relationship Id="rId12" Type="http://schemas.openxmlformats.org/officeDocument/2006/relationships/image" Target="../media/image12.png"/><Relationship Id="rId13" Type="http://schemas.openxmlformats.org/officeDocument/2006/relationships/image" Target="../media/image13.jpg"/><Relationship Id="rId14" Type="http://schemas.openxmlformats.org/officeDocument/2006/relationships/image" Target="../media/image14.jpg"/><Relationship Id="rId15" Type="http://schemas.openxmlformats.org/officeDocument/2006/relationships/image" Target="../media/image15.jp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3970818" y="14369688"/>
            <a:ext cx="4917440" cy="3054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800" spc="135">
                <a:solidFill>
                  <a:srgbClr val="AEABAB"/>
                </a:solidFill>
                <a:latin typeface="Arial"/>
                <a:cs typeface="Arial"/>
              </a:rPr>
              <a:t>FLORIDA </a:t>
            </a:r>
            <a:r>
              <a:rPr dirty="0" sz="1800" spc="130">
                <a:solidFill>
                  <a:srgbClr val="AEABAB"/>
                </a:solidFill>
                <a:latin typeface="Arial"/>
                <a:cs typeface="Arial"/>
              </a:rPr>
              <a:t>INTERNATIONAL</a:t>
            </a:r>
            <a:r>
              <a:rPr dirty="0" sz="1800" spc="185">
                <a:solidFill>
                  <a:srgbClr val="AEABAB"/>
                </a:solidFill>
                <a:latin typeface="Arial"/>
                <a:cs typeface="Arial"/>
              </a:rPr>
              <a:t> </a:t>
            </a:r>
            <a:r>
              <a:rPr dirty="0" sz="1800" spc="140">
                <a:solidFill>
                  <a:srgbClr val="AEABAB"/>
                </a:solidFill>
                <a:latin typeface="Arial"/>
                <a:cs typeface="Arial"/>
              </a:rPr>
              <a:t>UNIVERSITY</a:t>
            </a:r>
            <a:endParaRPr sz="18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55134" y="13846698"/>
            <a:ext cx="1213226" cy="10414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2362200" marR="5080" indent="-2350135">
              <a:lnSpc>
                <a:spcPct val="100000"/>
              </a:lnSpc>
              <a:spcBef>
                <a:spcPts val="95"/>
              </a:spcBef>
            </a:pPr>
            <a:r>
              <a:rPr dirty="0" spc="-5"/>
              <a:t>Knight Foundation School of Computing and  Information</a:t>
            </a:r>
            <a:r>
              <a:rPr dirty="0" spc="-15"/>
              <a:t> </a:t>
            </a:r>
            <a:r>
              <a:rPr dirty="0" spc="-5"/>
              <a:t>Sciences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961640" y="1107254"/>
            <a:ext cx="12179935" cy="146875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ctr">
              <a:lnSpc>
                <a:spcPts val="2440"/>
              </a:lnSpc>
              <a:spcBef>
                <a:spcPts val="125"/>
              </a:spcBef>
            </a:pPr>
            <a:r>
              <a:rPr dirty="0" sz="2450" spc="10" i="1">
                <a:solidFill>
                  <a:srgbClr val="FFFFFF"/>
                </a:solidFill>
                <a:latin typeface="Arial"/>
                <a:cs typeface="Arial"/>
              </a:rPr>
              <a:t>Summer 2021 Senior Design</a:t>
            </a:r>
            <a:r>
              <a:rPr dirty="0" sz="2450" spc="-25" i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450" spc="5" i="1">
                <a:solidFill>
                  <a:srgbClr val="FFFFFF"/>
                </a:solidFill>
                <a:latin typeface="Arial"/>
                <a:cs typeface="Arial"/>
              </a:rPr>
              <a:t>Project</a:t>
            </a:r>
            <a:endParaRPr sz="2450">
              <a:latin typeface="Arial"/>
              <a:cs typeface="Arial"/>
            </a:endParaRPr>
          </a:p>
          <a:p>
            <a:pPr algn="ctr">
              <a:lnSpc>
                <a:spcPts val="4960"/>
              </a:lnSpc>
            </a:pPr>
            <a:r>
              <a:rPr dirty="0" sz="4550" spc="20" b="1">
                <a:solidFill>
                  <a:srgbClr val="00FFFF"/>
                </a:solidFill>
                <a:latin typeface="Arial"/>
                <a:cs typeface="Arial"/>
              </a:rPr>
              <a:t>NuMom: </a:t>
            </a:r>
            <a:r>
              <a:rPr dirty="0" sz="4550" spc="15" b="1">
                <a:solidFill>
                  <a:srgbClr val="00FFFF"/>
                </a:solidFill>
                <a:latin typeface="Arial"/>
                <a:cs typeface="Arial"/>
              </a:rPr>
              <a:t>Keeping </a:t>
            </a:r>
            <a:r>
              <a:rPr dirty="0" sz="4550" spc="20" b="1">
                <a:solidFill>
                  <a:srgbClr val="00FFFF"/>
                </a:solidFill>
                <a:latin typeface="Arial"/>
                <a:cs typeface="Arial"/>
              </a:rPr>
              <a:t>Moms and </a:t>
            </a:r>
            <a:r>
              <a:rPr dirty="0" sz="4550" spc="15" b="1">
                <a:solidFill>
                  <a:srgbClr val="00FFFF"/>
                </a:solidFill>
                <a:latin typeface="Arial"/>
                <a:cs typeface="Arial"/>
              </a:rPr>
              <a:t>Infants</a:t>
            </a:r>
            <a:r>
              <a:rPr dirty="0" sz="4550" spc="-110" b="1">
                <a:solidFill>
                  <a:srgbClr val="00FFFF"/>
                </a:solidFill>
                <a:latin typeface="Arial"/>
                <a:cs typeface="Arial"/>
              </a:rPr>
              <a:t> </a:t>
            </a:r>
            <a:r>
              <a:rPr dirty="0" sz="4550" spc="15" b="1">
                <a:solidFill>
                  <a:srgbClr val="00FFFF"/>
                </a:solidFill>
                <a:latin typeface="Arial"/>
                <a:cs typeface="Arial"/>
              </a:rPr>
              <a:t>Healthy</a:t>
            </a:r>
            <a:endParaRPr sz="455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600" b="1">
                <a:solidFill>
                  <a:srgbClr val="FFFFFF"/>
                </a:solidFill>
                <a:latin typeface="Arial"/>
                <a:cs typeface="Arial"/>
              </a:rPr>
              <a:t>Student: </a:t>
            </a:r>
            <a:r>
              <a:rPr dirty="0" sz="1600" spc="-10" b="1">
                <a:solidFill>
                  <a:srgbClr val="FFFFFF"/>
                </a:solidFill>
                <a:latin typeface="Arial"/>
                <a:cs typeface="Arial"/>
              </a:rPr>
              <a:t>Anthony</a:t>
            </a:r>
            <a:r>
              <a:rPr dirty="0" sz="1600" spc="-2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600" b="1">
                <a:solidFill>
                  <a:srgbClr val="FFFFFF"/>
                </a:solidFill>
                <a:latin typeface="Arial"/>
                <a:cs typeface="Arial"/>
              </a:rPr>
              <a:t>Burgin</a:t>
            </a:r>
            <a:endParaRPr sz="1600">
              <a:latin typeface="Arial"/>
              <a:cs typeface="Arial"/>
            </a:endParaRPr>
          </a:p>
          <a:p>
            <a:pPr algn="ctr" marL="1905">
              <a:lnSpc>
                <a:spcPct val="100000"/>
              </a:lnSpc>
            </a:pPr>
            <a:r>
              <a:rPr dirty="0" sz="1600" b="1">
                <a:solidFill>
                  <a:srgbClr val="FFFFFF"/>
                </a:solidFill>
                <a:latin typeface="Arial"/>
                <a:cs typeface="Arial"/>
              </a:rPr>
              <a:t>Mentor: </a:t>
            </a:r>
            <a:r>
              <a:rPr dirty="0" sz="1600" b="1" i="1">
                <a:solidFill>
                  <a:srgbClr val="FFFFFF"/>
                </a:solidFill>
                <a:latin typeface="Arial"/>
                <a:cs typeface="Arial"/>
              </a:rPr>
              <a:t>Eduardo </a:t>
            </a:r>
            <a:r>
              <a:rPr dirty="0" sz="1600" spc="-5" b="1" i="1">
                <a:solidFill>
                  <a:srgbClr val="FFFFFF"/>
                </a:solidFill>
                <a:latin typeface="Arial"/>
                <a:cs typeface="Arial"/>
              </a:rPr>
              <a:t>Morales</a:t>
            </a:r>
            <a:r>
              <a:rPr dirty="0" sz="1600" spc="-5">
                <a:solidFill>
                  <a:srgbClr val="FFFFFF"/>
                </a:solidFill>
                <a:latin typeface="Arial"/>
                <a:cs typeface="Arial"/>
              </a:rPr>
              <a:t>, </a:t>
            </a:r>
            <a:r>
              <a:rPr dirty="0" sz="1600" i="1">
                <a:solidFill>
                  <a:srgbClr val="FFFFFF"/>
                </a:solidFill>
                <a:latin typeface="Arial"/>
                <a:cs typeface="Arial"/>
              </a:rPr>
              <a:t>Product </a:t>
            </a:r>
            <a:r>
              <a:rPr dirty="0" sz="1600" spc="-5" i="1">
                <a:solidFill>
                  <a:srgbClr val="FFFFFF"/>
                </a:solidFill>
                <a:latin typeface="Arial"/>
                <a:cs typeface="Arial"/>
              </a:rPr>
              <a:t>Owner’s Aide; </a:t>
            </a:r>
            <a:r>
              <a:rPr dirty="0" sz="1600" b="1" i="1">
                <a:solidFill>
                  <a:srgbClr val="FFFFFF"/>
                </a:solidFill>
                <a:latin typeface="Arial"/>
                <a:cs typeface="Arial"/>
              </a:rPr>
              <a:t>Jean Hannan, </a:t>
            </a:r>
            <a:r>
              <a:rPr dirty="0" sz="1600" i="1">
                <a:solidFill>
                  <a:srgbClr val="FFFFFF"/>
                </a:solidFill>
                <a:latin typeface="Arial"/>
                <a:cs typeface="Arial"/>
              </a:rPr>
              <a:t>Product</a:t>
            </a:r>
            <a:r>
              <a:rPr dirty="0" sz="1600" spc="45" i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600" i="1">
                <a:solidFill>
                  <a:srgbClr val="FFFFFF"/>
                </a:solidFill>
                <a:latin typeface="Arial"/>
                <a:cs typeface="Arial"/>
              </a:rPr>
              <a:t>Owner</a:t>
            </a:r>
            <a:endParaRPr sz="16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747012" y="2550025"/>
            <a:ext cx="6614159" cy="2705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600" b="1">
                <a:solidFill>
                  <a:srgbClr val="FFFFFF"/>
                </a:solidFill>
                <a:latin typeface="Arial"/>
                <a:cs typeface="Arial"/>
              </a:rPr>
              <a:t>Instructor/Faculty: </a:t>
            </a:r>
            <a:r>
              <a:rPr dirty="0" sz="1600" spc="-30" b="1" i="1">
                <a:solidFill>
                  <a:srgbClr val="FFFFFF"/>
                </a:solidFill>
                <a:latin typeface="Arial"/>
                <a:cs typeface="Arial"/>
              </a:rPr>
              <a:t>Dr. </a:t>
            </a:r>
            <a:r>
              <a:rPr dirty="0" sz="1600" spc="-5" b="1" i="1">
                <a:solidFill>
                  <a:srgbClr val="FFFFFF"/>
                </a:solidFill>
                <a:latin typeface="Arial"/>
                <a:cs typeface="Arial"/>
              </a:rPr>
              <a:t>Masoud </a:t>
            </a:r>
            <a:r>
              <a:rPr dirty="0" sz="1600" b="1" i="1">
                <a:solidFill>
                  <a:srgbClr val="FFFFFF"/>
                </a:solidFill>
                <a:latin typeface="Arial"/>
                <a:cs typeface="Arial"/>
              </a:rPr>
              <a:t>Sadjadi</a:t>
            </a:r>
            <a:r>
              <a:rPr dirty="0" sz="1600">
                <a:solidFill>
                  <a:srgbClr val="FFFFFF"/>
                </a:solidFill>
                <a:latin typeface="Arial"/>
                <a:cs typeface="Arial"/>
              </a:rPr>
              <a:t>, </a:t>
            </a:r>
            <a:r>
              <a:rPr dirty="0" sz="1600" spc="-5">
                <a:solidFill>
                  <a:srgbClr val="FFFFFF"/>
                </a:solidFill>
                <a:latin typeface="Arial"/>
                <a:cs typeface="Arial"/>
              </a:rPr>
              <a:t>Florida </a:t>
            </a:r>
            <a:r>
              <a:rPr dirty="0" sz="1600">
                <a:solidFill>
                  <a:srgbClr val="FFFFFF"/>
                </a:solidFill>
                <a:latin typeface="Arial"/>
                <a:cs typeface="Arial"/>
              </a:rPr>
              <a:t>International</a:t>
            </a:r>
            <a:r>
              <a:rPr dirty="0" sz="1600" spc="8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600">
                <a:solidFill>
                  <a:srgbClr val="FFFFFF"/>
                </a:solidFill>
                <a:latin typeface="Arial"/>
                <a:cs typeface="Arial"/>
              </a:rPr>
              <a:t>University</a:t>
            </a:r>
            <a:endParaRPr sz="16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563049" y="14049043"/>
            <a:ext cx="9649460" cy="658495"/>
          </a:xfrm>
          <a:prstGeom prst="rect">
            <a:avLst/>
          </a:prstGeom>
        </p:spPr>
        <p:txBody>
          <a:bodyPr wrap="square" lIns="0" tIns="60325" rIns="0" bIns="0" rtlCol="0" vert="horz">
            <a:spAutoFit/>
          </a:bodyPr>
          <a:lstStyle/>
          <a:p>
            <a:pPr marL="55880">
              <a:lnSpc>
                <a:spcPct val="100000"/>
              </a:lnSpc>
              <a:spcBef>
                <a:spcPts val="475"/>
              </a:spcBef>
            </a:pPr>
            <a:r>
              <a:rPr dirty="0" sz="1400" b="1">
                <a:solidFill>
                  <a:srgbClr val="00FFFF"/>
                </a:solidFill>
                <a:latin typeface="Arial"/>
                <a:cs typeface="Arial"/>
              </a:rPr>
              <a:t>ACKNOWLEDGEMENT</a:t>
            </a:r>
            <a:endParaRPr sz="14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285"/>
              </a:spcBef>
            </a:pPr>
            <a:r>
              <a:rPr dirty="0" sz="1100">
                <a:solidFill>
                  <a:srgbClr val="E7E6E6"/>
                </a:solidFill>
                <a:latin typeface="Arial"/>
                <a:cs typeface="Arial"/>
              </a:rPr>
              <a:t>The </a:t>
            </a:r>
            <a:r>
              <a:rPr dirty="0" sz="1100" spc="-5">
                <a:solidFill>
                  <a:srgbClr val="E7E6E6"/>
                </a:solidFill>
                <a:latin typeface="Arial"/>
                <a:cs typeface="Arial"/>
              </a:rPr>
              <a:t>material </a:t>
            </a:r>
            <a:r>
              <a:rPr dirty="0" sz="1100">
                <a:solidFill>
                  <a:srgbClr val="E7E6E6"/>
                </a:solidFill>
                <a:latin typeface="Arial"/>
                <a:cs typeface="Arial"/>
              </a:rPr>
              <a:t>presented </a:t>
            </a:r>
            <a:r>
              <a:rPr dirty="0" sz="1100" spc="-5">
                <a:solidFill>
                  <a:srgbClr val="E7E6E6"/>
                </a:solidFill>
                <a:latin typeface="Arial"/>
                <a:cs typeface="Arial"/>
              </a:rPr>
              <a:t>in </a:t>
            </a:r>
            <a:r>
              <a:rPr dirty="0" sz="1100">
                <a:solidFill>
                  <a:srgbClr val="E7E6E6"/>
                </a:solidFill>
                <a:latin typeface="Arial"/>
                <a:cs typeface="Arial"/>
              </a:rPr>
              <a:t>this poster </a:t>
            </a:r>
            <a:r>
              <a:rPr dirty="0" sz="1100" spc="-5">
                <a:solidFill>
                  <a:srgbClr val="E7E6E6"/>
                </a:solidFill>
                <a:latin typeface="Arial"/>
                <a:cs typeface="Arial"/>
              </a:rPr>
              <a:t>is based upon </a:t>
            </a:r>
            <a:r>
              <a:rPr dirty="0" sz="1100">
                <a:solidFill>
                  <a:srgbClr val="E7E6E6"/>
                </a:solidFill>
                <a:latin typeface="Arial"/>
                <a:cs typeface="Arial"/>
              </a:rPr>
              <a:t>the </a:t>
            </a:r>
            <a:r>
              <a:rPr dirty="0" sz="1100" spc="-5">
                <a:solidFill>
                  <a:srgbClr val="E7E6E6"/>
                </a:solidFill>
                <a:latin typeface="Arial"/>
                <a:cs typeface="Arial"/>
              </a:rPr>
              <a:t>work supported by Jean </a:t>
            </a:r>
            <a:r>
              <a:rPr dirty="0" sz="1100">
                <a:solidFill>
                  <a:srgbClr val="E7E6E6"/>
                </a:solidFill>
                <a:latin typeface="Arial"/>
                <a:cs typeface="Arial"/>
              </a:rPr>
              <a:t>Hannan. We thank </a:t>
            </a:r>
            <a:r>
              <a:rPr dirty="0" sz="1100" spc="-5">
                <a:solidFill>
                  <a:srgbClr val="E7E6E6"/>
                </a:solidFill>
                <a:latin typeface="Arial"/>
                <a:cs typeface="Arial"/>
              </a:rPr>
              <a:t>Jean Hannan </a:t>
            </a:r>
            <a:r>
              <a:rPr dirty="0" sz="1100">
                <a:solidFill>
                  <a:srgbClr val="E7E6E6"/>
                </a:solidFill>
                <a:latin typeface="Arial"/>
                <a:cs typeface="Arial"/>
              </a:rPr>
              <a:t>for </a:t>
            </a:r>
            <a:r>
              <a:rPr dirty="0" sz="1100" spc="-5">
                <a:solidFill>
                  <a:srgbClr val="E7E6E6"/>
                </a:solidFill>
                <a:latin typeface="Arial"/>
                <a:cs typeface="Arial"/>
              </a:rPr>
              <a:t>her assistance and </a:t>
            </a:r>
            <a:r>
              <a:rPr dirty="0" sz="1100">
                <a:solidFill>
                  <a:srgbClr val="E7E6E6"/>
                </a:solidFill>
                <a:latin typeface="Arial"/>
                <a:cs typeface="Arial"/>
              </a:rPr>
              <a:t>mentorship that </a:t>
            </a:r>
            <a:r>
              <a:rPr dirty="0" sz="1100" spc="-10">
                <a:solidFill>
                  <a:srgbClr val="E7E6E6"/>
                </a:solidFill>
                <a:latin typeface="Arial"/>
                <a:cs typeface="Arial"/>
              </a:rPr>
              <a:t>we  </a:t>
            </a:r>
            <a:r>
              <a:rPr dirty="0" sz="1100" spc="-5">
                <a:solidFill>
                  <a:srgbClr val="E7E6E6"/>
                </a:solidFill>
                <a:latin typeface="Arial"/>
                <a:cs typeface="Arial"/>
              </a:rPr>
              <a:t>received throughout the </a:t>
            </a:r>
            <a:r>
              <a:rPr dirty="0" sz="1100">
                <a:solidFill>
                  <a:srgbClr val="E7E6E6"/>
                </a:solidFill>
                <a:latin typeface="Arial"/>
                <a:cs typeface="Arial"/>
              </a:rPr>
              <a:t>senior </a:t>
            </a:r>
            <a:r>
              <a:rPr dirty="0" sz="1100" spc="-5">
                <a:solidFill>
                  <a:srgbClr val="E7E6E6"/>
                </a:solidFill>
                <a:latin typeface="Arial"/>
                <a:cs typeface="Arial"/>
              </a:rPr>
              <a:t>design</a:t>
            </a:r>
            <a:r>
              <a:rPr dirty="0" sz="1100" spc="-15">
                <a:solidFill>
                  <a:srgbClr val="E7E6E6"/>
                </a:solidFill>
                <a:latin typeface="Arial"/>
                <a:cs typeface="Arial"/>
              </a:rPr>
              <a:t> </a:t>
            </a:r>
            <a:r>
              <a:rPr dirty="0" sz="1100" spc="-5">
                <a:solidFill>
                  <a:srgbClr val="E7E6E6"/>
                </a:solidFill>
                <a:latin typeface="Arial"/>
                <a:cs typeface="Arial"/>
              </a:rPr>
              <a:t>project.</a:t>
            </a:r>
            <a:endParaRPr sz="11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941748" y="2227488"/>
            <a:ext cx="1191895" cy="3054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800" spc="25" b="1">
                <a:solidFill>
                  <a:srgbClr val="E7E6E6"/>
                </a:solidFill>
                <a:latin typeface="Arial"/>
                <a:cs typeface="Arial"/>
              </a:rPr>
              <a:t>PROB</a:t>
            </a:r>
            <a:r>
              <a:rPr dirty="0" sz="1800" spc="25" b="1">
                <a:solidFill>
                  <a:srgbClr val="E7E6E6"/>
                </a:solidFill>
                <a:latin typeface="Arial"/>
                <a:cs typeface="Arial"/>
              </a:rPr>
              <a:t>LEM</a:t>
            </a:r>
            <a:endParaRPr sz="18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5495785" y="2410669"/>
            <a:ext cx="1903095" cy="3054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800" spc="20" b="1">
                <a:solidFill>
                  <a:srgbClr val="E7E6E6"/>
                </a:solidFill>
                <a:latin typeface="Arial"/>
                <a:cs typeface="Arial"/>
              </a:rPr>
              <a:t>REQUIREMENTS</a:t>
            </a:r>
            <a:endParaRPr sz="18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4408791" y="5296330"/>
            <a:ext cx="1799589" cy="3054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800" spc="20" b="1">
                <a:solidFill>
                  <a:srgbClr val="E7E6E6"/>
                </a:solidFill>
                <a:latin typeface="Arial"/>
                <a:cs typeface="Arial"/>
              </a:rPr>
              <a:t>SCREENSHOTS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650591" y="79578"/>
            <a:ext cx="18825845" cy="2722880"/>
            <a:chOff x="650591" y="79578"/>
            <a:chExt cx="18825845" cy="2722880"/>
          </a:xfrm>
        </p:grpSpPr>
        <p:sp>
          <p:nvSpPr>
            <p:cNvPr id="12" name="object 12"/>
            <p:cNvSpPr/>
            <p:nvPr/>
          </p:nvSpPr>
          <p:spPr>
            <a:xfrm>
              <a:off x="650591" y="583577"/>
              <a:ext cx="3932864" cy="631045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16753417" y="79578"/>
              <a:ext cx="2722429" cy="272242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4" name="object 14"/>
          <p:cNvSpPr txBox="1"/>
          <p:nvPr/>
        </p:nvSpPr>
        <p:spPr>
          <a:xfrm>
            <a:off x="238601" y="2550456"/>
            <a:ext cx="5267325" cy="21634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It is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often difficult </a:t>
            </a:r>
            <a:r>
              <a:rPr dirty="0" sz="1650" spc="-15">
                <a:solidFill>
                  <a:srgbClr val="FFFFFF"/>
                </a:solidFill>
                <a:latin typeface="Carlito"/>
                <a:cs typeface="Carlito"/>
              </a:rPr>
              <a:t>for </a:t>
            </a:r>
            <a:r>
              <a:rPr dirty="0" sz="1650" spc="-45">
                <a:solidFill>
                  <a:srgbClr val="FFFFFF"/>
                </a:solidFill>
                <a:latin typeface="Carlito"/>
                <a:cs typeface="Carlito"/>
              </a:rPr>
              <a:t>new,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low-income mothers to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find the 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information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and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resources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they need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to ensure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the </a:t>
            </a:r>
            <a:r>
              <a:rPr dirty="0" sz="1650" spc="-15">
                <a:solidFill>
                  <a:srgbClr val="FFFFFF"/>
                </a:solidFill>
                <a:latin typeface="Carlito"/>
                <a:cs typeface="Carlito"/>
              </a:rPr>
              <a:t>safety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and  health </a:t>
            </a:r>
            <a:r>
              <a:rPr dirty="0" sz="1650" spc="-15">
                <a:solidFill>
                  <a:srgbClr val="FFFFFF"/>
                </a:solidFill>
                <a:latin typeface="Carlito"/>
                <a:cs typeface="Carlito"/>
              </a:rPr>
              <a:t>for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both themselves </a:t>
            </a:r>
            <a:r>
              <a:rPr dirty="0" sz="1650">
                <a:solidFill>
                  <a:srgbClr val="FFFFFF"/>
                </a:solidFill>
                <a:latin typeface="Carlito"/>
                <a:cs typeface="Carlito"/>
              </a:rPr>
              <a:t>and their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newborn. Such new </a:t>
            </a:r>
            <a:r>
              <a:rPr dirty="0" sz="1650">
                <a:solidFill>
                  <a:srgbClr val="FFFFFF"/>
                </a:solidFill>
                <a:latin typeface="Carlito"/>
                <a:cs typeface="Carlito"/>
              </a:rPr>
              <a:t>and 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expecting mothers </a:t>
            </a:r>
            <a:r>
              <a:rPr dirty="0" sz="1650" spc="-15">
                <a:solidFill>
                  <a:srgbClr val="FFFFFF"/>
                </a:solidFill>
                <a:latin typeface="Carlito"/>
                <a:cs typeface="Carlito"/>
              </a:rPr>
              <a:t>may have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trouble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finding nearby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shelters 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and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facilities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which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would provide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valuable aid in ensuring  their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children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remain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healthy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during the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critical </a:t>
            </a:r>
            <a:r>
              <a:rPr dirty="0" sz="1650" spc="-15">
                <a:solidFill>
                  <a:srgbClr val="FFFFFF"/>
                </a:solidFill>
                <a:latin typeface="Carlito"/>
                <a:cs typeface="Carlito"/>
              </a:rPr>
              <a:t>first </a:t>
            </a:r>
            <a:r>
              <a:rPr dirty="0" sz="1650" spc="-20">
                <a:solidFill>
                  <a:srgbClr val="FFFFFF"/>
                </a:solidFill>
                <a:latin typeface="Carlito"/>
                <a:cs typeface="Carlito"/>
              </a:rPr>
              <a:t>few </a:t>
            </a:r>
            <a:r>
              <a:rPr dirty="0" sz="1650" spc="-15">
                <a:solidFill>
                  <a:srgbClr val="FFFFFF"/>
                </a:solidFill>
                <a:latin typeface="Carlito"/>
                <a:cs typeface="Carlito"/>
              </a:rPr>
              <a:t>years 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of their</a:t>
            </a:r>
            <a:r>
              <a:rPr dirty="0" sz="1650" spc="-2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lives</a:t>
            </a:r>
            <a:r>
              <a:rPr dirty="0" sz="2000" spc="-5">
                <a:solidFill>
                  <a:srgbClr val="FFFFFF"/>
                </a:solidFill>
                <a:latin typeface="Carlito"/>
                <a:cs typeface="Carlito"/>
              </a:rPr>
              <a:t>.</a:t>
            </a:r>
            <a:endParaRPr sz="2000">
              <a:latin typeface="Carlito"/>
              <a:cs typeface="Carlito"/>
            </a:endParaRPr>
          </a:p>
          <a:p>
            <a:pPr marL="1323340">
              <a:lnSpc>
                <a:spcPct val="100000"/>
              </a:lnSpc>
              <a:spcBef>
                <a:spcPts val="390"/>
              </a:spcBef>
            </a:pPr>
            <a:r>
              <a:rPr dirty="0" sz="1800" spc="20" b="1">
                <a:solidFill>
                  <a:srgbClr val="E7E6E6"/>
                </a:solidFill>
                <a:latin typeface="Arial"/>
                <a:cs typeface="Arial"/>
              </a:rPr>
              <a:t>SYSTEM</a:t>
            </a:r>
            <a:r>
              <a:rPr dirty="0" sz="1800" spc="-5" b="1">
                <a:solidFill>
                  <a:srgbClr val="E7E6E6"/>
                </a:solidFill>
                <a:latin typeface="Arial"/>
                <a:cs typeface="Arial"/>
              </a:rPr>
              <a:t> </a:t>
            </a:r>
            <a:r>
              <a:rPr dirty="0" sz="1800" spc="20" b="1">
                <a:solidFill>
                  <a:srgbClr val="E7E6E6"/>
                </a:solidFill>
                <a:latin typeface="Arial"/>
                <a:cs typeface="Arial"/>
              </a:rPr>
              <a:t>DESIGN</a:t>
            </a:r>
            <a:endParaRPr sz="18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986012" y="3005823"/>
            <a:ext cx="6964045" cy="24803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algn="ctr" marL="66675">
              <a:lnSpc>
                <a:spcPct val="100000"/>
              </a:lnSpc>
              <a:spcBef>
                <a:spcPts val="135"/>
              </a:spcBef>
            </a:pPr>
            <a:r>
              <a:rPr dirty="0" sz="1800" spc="25" b="1">
                <a:solidFill>
                  <a:srgbClr val="E7E6E6"/>
                </a:solidFill>
                <a:latin typeface="Arial"/>
                <a:cs typeface="Arial"/>
              </a:rPr>
              <a:t>CURRENT</a:t>
            </a:r>
            <a:r>
              <a:rPr dirty="0" sz="1800" spc="-45" b="1">
                <a:solidFill>
                  <a:srgbClr val="E7E6E6"/>
                </a:solidFill>
                <a:latin typeface="Arial"/>
                <a:cs typeface="Arial"/>
              </a:rPr>
              <a:t> </a:t>
            </a:r>
            <a:r>
              <a:rPr dirty="0" sz="1800" spc="20" b="1">
                <a:solidFill>
                  <a:srgbClr val="E7E6E6"/>
                </a:solidFill>
                <a:latin typeface="Arial"/>
                <a:cs typeface="Arial"/>
              </a:rPr>
              <a:t>SYSTEM</a:t>
            </a:r>
            <a:endParaRPr sz="18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10"/>
              </a:spcBef>
            </a:pP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This is the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fourth version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of NuMom, a smartphone bases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application </a:t>
            </a:r>
            <a:r>
              <a:rPr dirty="0" sz="1650">
                <a:solidFill>
                  <a:srgbClr val="FFFFFF"/>
                </a:solidFill>
                <a:latin typeface="Carlito"/>
                <a:cs typeface="Carlito"/>
              </a:rPr>
              <a:t>designed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to 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help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new mothers,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especially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lower-income mothers.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Its purpose is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to provide 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early and </a:t>
            </a:r>
            <a:r>
              <a:rPr dirty="0" sz="1650" spc="-15">
                <a:solidFill>
                  <a:srgbClr val="FFFFFF"/>
                </a:solidFill>
                <a:latin typeface="Carlito"/>
                <a:cs typeface="Carlito"/>
              </a:rPr>
              <a:t>constant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access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to healthcare </a:t>
            </a:r>
            <a:r>
              <a:rPr dirty="0" sz="1650" spc="-15">
                <a:solidFill>
                  <a:srgbClr val="FFFFFF"/>
                </a:solidFill>
                <a:latin typeface="Carlito"/>
                <a:cs typeface="Carlito"/>
              </a:rPr>
              <a:t>for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new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and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expecting mothers. The  applications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is </a:t>
            </a:r>
            <a:r>
              <a:rPr dirty="0" sz="1650" spc="-15">
                <a:solidFill>
                  <a:srgbClr val="FFFFFF"/>
                </a:solidFill>
                <a:latin typeface="Carlito"/>
                <a:cs typeface="Carlito"/>
              </a:rPr>
              <a:t>offered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in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three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languages; English, Spanish, and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Creole. </a:t>
            </a:r>
            <a:r>
              <a:rPr dirty="0" sz="1650">
                <a:solidFill>
                  <a:srgbClr val="FFFFFF"/>
                </a:solidFill>
                <a:latin typeface="Carlito"/>
                <a:cs typeface="Carlito"/>
              </a:rPr>
              <a:t>It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is 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designed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to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help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pre-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and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post-natal mothers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find nearby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shelters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and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healthcare  facilities,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set up appointments at such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facilities, </a:t>
            </a:r>
            <a:r>
              <a:rPr dirty="0" sz="1650">
                <a:solidFill>
                  <a:srgbClr val="FFFFFF"/>
                </a:solidFill>
                <a:latin typeface="Carlito"/>
                <a:cs typeface="Carlito"/>
              </a:rPr>
              <a:t>and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to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find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information pertaining  to relevant topics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such as applying </a:t>
            </a:r>
            <a:r>
              <a:rPr dirty="0" sz="1650" spc="-15">
                <a:solidFill>
                  <a:srgbClr val="FFFFFF"/>
                </a:solidFill>
                <a:latin typeface="Carlito"/>
                <a:cs typeface="Carlito"/>
              </a:rPr>
              <a:t>for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Medicaid or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dealing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with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STIs,</a:t>
            </a:r>
            <a:r>
              <a:rPr dirty="0" sz="1650" spc="2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dirty="0" sz="1650" spc="-15">
                <a:solidFill>
                  <a:srgbClr val="FFFFFF"/>
                </a:solidFill>
                <a:latin typeface="Carlito"/>
                <a:cs typeface="Carlito"/>
              </a:rPr>
              <a:t>etc.</a:t>
            </a:r>
            <a:endParaRPr sz="1650">
              <a:latin typeface="Carlito"/>
              <a:cs typeface="Carlito"/>
            </a:endParaRPr>
          </a:p>
          <a:p>
            <a:pPr marL="641985">
              <a:lnSpc>
                <a:spcPct val="100000"/>
              </a:lnSpc>
              <a:spcBef>
                <a:spcPts val="1090"/>
              </a:spcBef>
            </a:pPr>
            <a:r>
              <a:rPr dirty="0" sz="1800" spc="25" b="1">
                <a:solidFill>
                  <a:srgbClr val="E7E6E6"/>
                </a:solidFill>
                <a:latin typeface="Arial"/>
                <a:cs typeface="Arial"/>
              </a:rPr>
              <a:t>OBJECT</a:t>
            </a:r>
            <a:r>
              <a:rPr dirty="0" sz="1800" spc="-25" b="1">
                <a:solidFill>
                  <a:srgbClr val="E7E6E6"/>
                </a:solidFill>
                <a:latin typeface="Arial"/>
                <a:cs typeface="Arial"/>
              </a:rPr>
              <a:t> </a:t>
            </a:r>
            <a:r>
              <a:rPr dirty="0" sz="1800" spc="20" b="1">
                <a:solidFill>
                  <a:srgbClr val="E7E6E6"/>
                </a:solidFill>
                <a:latin typeface="Arial"/>
                <a:cs typeface="Arial"/>
              </a:rPr>
              <a:t>DESIGN</a:t>
            </a:r>
            <a:endParaRPr sz="180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3394221" y="2801292"/>
            <a:ext cx="6409055" cy="22879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74955" indent="-26289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274955" algn="l"/>
                <a:tab pos="275590" algn="l"/>
              </a:tabLst>
            </a:pP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Intuitive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interface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that is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easy to understand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and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work</a:t>
            </a:r>
            <a:r>
              <a:rPr dirty="0" sz="1650" spc="-4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with</a:t>
            </a:r>
            <a:endParaRPr sz="1650">
              <a:latin typeface="Carlito"/>
              <a:cs typeface="Carlito"/>
            </a:endParaRPr>
          </a:p>
          <a:p>
            <a:pPr marL="274955" indent="-262890">
              <a:lnSpc>
                <a:spcPts val="1980"/>
              </a:lnSpc>
              <a:spcBef>
                <a:spcPts val="5"/>
              </a:spcBef>
              <a:buFont typeface="Arial"/>
              <a:buChar char="•"/>
              <a:tabLst>
                <a:tab pos="274955" algn="l"/>
                <a:tab pos="275590" algn="l"/>
              </a:tabLst>
            </a:pP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Ensure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that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application interface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is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presentable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and</a:t>
            </a:r>
            <a:r>
              <a:rPr dirty="0" sz="1650" spc="-2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professional</a:t>
            </a:r>
            <a:endParaRPr sz="1650">
              <a:latin typeface="Carlito"/>
              <a:cs typeface="Carlito"/>
            </a:endParaRPr>
          </a:p>
          <a:p>
            <a:pPr marL="274955" marR="470534" indent="-262890">
              <a:lnSpc>
                <a:spcPct val="100000"/>
              </a:lnSpc>
              <a:buFont typeface="Arial"/>
              <a:buChar char="•"/>
              <a:tabLst>
                <a:tab pos="274955" algn="l"/>
                <a:tab pos="275590" algn="l"/>
              </a:tabLst>
            </a:pPr>
            <a:r>
              <a:rPr dirty="0" sz="1650" spc="-20">
                <a:solidFill>
                  <a:srgbClr val="FFFFFF"/>
                </a:solidFill>
                <a:latin typeface="Carlito"/>
                <a:cs typeface="Carlito"/>
              </a:rPr>
              <a:t>Make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sure prospective mothers can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easily </a:t>
            </a:r>
            <a:r>
              <a:rPr dirty="0" sz="1650" spc="-15">
                <a:solidFill>
                  <a:srgbClr val="FFFFFF"/>
                </a:solidFill>
                <a:latin typeface="Carlito"/>
                <a:cs typeface="Carlito"/>
              </a:rPr>
              <a:t>make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an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account </a:t>
            </a:r>
            <a:r>
              <a:rPr dirty="0" sz="1650" spc="-15">
                <a:solidFill>
                  <a:srgbClr val="FFFFFF"/>
                </a:solidFill>
                <a:latin typeface="Carlito"/>
                <a:cs typeface="Carlito"/>
              </a:rPr>
              <a:t>for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the 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application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without </a:t>
            </a:r>
            <a:r>
              <a:rPr dirty="0" sz="1650" spc="-15">
                <a:solidFill>
                  <a:srgbClr val="FFFFFF"/>
                </a:solidFill>
                <a:latin typeface="Carlito"/>
                <a:cs typeface="Carlito"/>
              </a:rPr>
              <a:t>any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unexpected behaviors</a:t>
            </a:r>
            <a:endParaRPr sz="1650">
              <a:latin typeface="Carlito"/>
              <a:cs typeface="Carlito"/>
            </a:endParaRPr>
          </a:p>
          <a:p>
            <a:pPr marL="274955" indent="-262890">
              <a:lnSpc>
                <a:spcPts val="1975"/>
              </a:lnSpc>
              <a:buFont typeface="Arial"/>
              <a:buChar char="•"/>
              <a:tabLst>
                <a:tab pos="274955" algn="l"/>
                <a:tab pos="275590" algn="l"/>
              </a:tabLst>
            </a:pPr>
            <a:r>
              <a:rPr dirty="0" sz="1650" spc="-20">
                <a:solidFill>
                  <a:srgbClr val="FFFFFF"/>
                </a:solidFill>
                <a:latin typeface="Carlito"/>
                <a:cs typeface="Carlito"/>
              </a:rPr>
              <a:t>Make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sure existing users can </a:t>
            </a:r>
            <a:r>
              <a:rPr dirty="0" sz="1650" spc="-15">
                <a:solidFill>
                  <a:srgbClr val="FFFFFF"/>
                </a:solidFill>
                <a:latin typeface="Carlito"/>
                <a:cs typeface="Carlito"/>
              </a:rPr>
              <a:t>recover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their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passwords</a:t>
            </a:r>
            <a:r>
              <a:rPr dirty="0" sz="1650" spc="3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easily</a:t>
            </a:r>
            <a:endParaRPr sz="1650">
              <a:latin typeface="Carlito"/>
              <a:cs typeface="Carlito"/>
            </a:endParaRPr>
          </a:p>
          <a:p>
            <a:pPr marL="274955" marR="5080" indent="-262890">
              <a:lnSpc>
                <a:spcPct val="100000"/>
              </a:lnSpc>
              <a:buFont typeface="Arial"/>
              <a:buChar char="•"/>
              <a:tabLst>
                <a:tab pos="274955" algn="l"/>
                <a:tab pos="275590" algn="l"/>
              </a:tabLst>
            </a:pP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Ensure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appointment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notifications display correctly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in all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three presented 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languages</a:t>
            </a:r>
            <a:endParaRPr sz="1650">
              <a:latin typeface="Carlito"/>
              <a:cs typeface="Carlito"/>
            </a:endParaRPr>
          </a:p>
          <a:p>
            <a:pPr marL="274955" marR="54610" indent="-262890">
              <a:lnSpc>
                <a:spcPts val="1980"/>
              </a:lnSpc>
              <a:spcBef>
                <a:spcPts val="60"/>
              </a:spcBef>
              <a:buFont typeface="Arial"/>
              <a:buChar char="•"/>
              <a:tabLst>
                <a:tab pos="274955" algn="l"/>
                <a:tab pos="275590" algn="l"/>
              </a:tabLst>
            </a:pP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Help </a:t>
            </a:r>
            <a:r>
              <a:rPr dirty="0" sz="1650" spc="-20">
                <a:solidFill>
                  <a:srgbClr val="FFFFFF"/>
                </a:solidFill>
                <a:latin typeface="Carlito"/>
                <a:cs typeface="Carlito"/>
              </a:rPr>
              <a:t>make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sure application code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is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updated to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use the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latest versions of 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each import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it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depends</a:t>
            </a:r>
            <a:r>
              <a:rPr dirty="0" sz="1650" spc="-2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on</a:t>
            </a:r>
            <a:endParaRPr sz="1650">
              <a:latin typeface="Carlito"/>
              <a:cs typeface="Carlito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00906" y="11128489"/>
            <a:ext cx="5975350" cy="2222500"/>
          </a:xfrm>
          <a:prstGeom prst="rect">
            <a:avLst/>
          </a:prstGeom>
        </p:spPr>
        <p:txBody>
          <a:bodyPr wrap="square" lIns="0" tIns="100330" rIns="0" bIns="0" rtlCol="0" vert="horz">
            <a:spAutoFit/>
          </a:bodyPr>
          <a:lstStyle/>
          <a:p>
            <a:pPr marL="1908175">
              <a:lnSpc>
                <a:spcPct val="100000"/>
              </a:lnSpc>
              <a:spcBef>
                <a:spcPts val="790"/>
              </a:spcBef>
            </a:pPr>
            <a:r>
              <a:rPr dirty="0" sz="1800" spc="5" b="1">
                <a:solidFill>
                  <a:srgbClr val="E7E6E6"/>
                </a:solidFill>
                <a:latin typeface="Arial"/>
                <a:cs typeface="Arial"/>
              </a:rPr>
              <a:t>VERIFICATION</a:t>
            </a:r>
            <a:endParaRPr sz="18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590"/>
              </a:spcBef>
            </a:pPr>
            <a:r>
              <a:rPr dirty="0" sz="1650" spc="-30">
                <a:solidFill>
                  <a:srgbClr val="FFFFFF"/>
                </a:solidFill>
                <a:latin typeface="Carlito"/>
                <a:cs typeface="Carlito"/>
              </a:rPr>
              <a:t>Testing </a:t>
            </a:r>
            <a:r>
              <a:rPr dirty="0" sz="1650" spc="-15">
                <a:solidFill>
                  <a:srgbClr val="FFFFFF"/>
                </a:solidFill>
                <a:latin typeface="Carlito"/>
                <a:cs typeface="Carlito"/>
              </a:rPr>
              <a:t>for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the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application was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done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largely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one a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personal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basis.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Expo 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Go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was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used in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order </a:t>
            </a:r>
            <a:r>
              <a:rPr dirty="0" sz="1650" spc="-15">
                <a:solidFill>
                  <a:srgbClr val="FFFFFF"/>
                </a:solidFill>
                <a:latin typeface="Carlito"/>
                <a:cs typeface="Carlito"/>
              </a:rPr>
              <a:t>to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load and </a:t>
            </a:r>
            <a:r>
              <a:rPr dirty="0" sz="1650" spc="-15">
                <a:solidFill>
                  <a:srgbClr val="FFFFFF"/>
                </a:solidFill>
                <a:latin typeface="Carlito"/>
                <a:cs typeface="Carlito"/>
              </a:rPr>
              <a:t>test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in-progress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builds of the  application. This mobile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application allowed team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members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to </a:t>
            </a:r>
            <a:r>
              <a:rPr dirty="0" sz="1650" spc="-15">
                <a:solidFill>
                  <a:srgbClr val="FFFFFF"/>
                </a:solidFill>
                <a:latin typeface="Carlito"/>
                <a:cs typeface="Carlito"/>
              </a:rPr>
              <a:t>test 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application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builds on their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own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mobile devices, and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to update </a:t>
            </a:r>
            <a:r>
              <a:rPr dirty="0" sz="1650">
                <a:solidFill>
                  <a:srgbClr val="FFFFFF"/>
                </a:solidFill>
                <a:latin typeface="Carlito"/>
                <a:cs typeface="Carlito"/>
              </a:rPr>
              <a:t>these 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builds with changes as they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saw fit. Many </a:t>
            </a:r>
            <a:r>
              <a:rPr dirty="0" sz="1650" spc="-15">
                <a:solidFill>
                  <a:srgbClr val="FFFFFF"/>
                </a:solidFill>
                <a:latin typeface="Carlito"/>
                <a:cs typeface="Carlito"/>
              </a:rPr>
              <a:t>test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accounts </a:t>
            </a:r>
            <a:r>
              <a:rPr dirty="0" sz="1650" spc="-15">
                <a:solidFill>
                  <a:srgbClr val="FFFFFF"/>
                </a:solidFill>
                <a:latin typeface="Carlito"/>
                <a:cs typeface="Carlito"/>
              </a:rPr>
              <a:t>were </a:t>
            </a:r>
            <a:r>
              <a:rPr dirty="0" sz="1650">
                <a:solidFill>
                  <a:srgbClr val="FFFFFF"/>
                </a:solidFill>
                <a:latin typeface="Carlito"/>
                <a:cs typeface="Carlito"/>
              </a:rPr>
              <a:t>made 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during the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testing process.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Changes </a:t>
            </a:r>
            <a:r>
              <a:rPr dirty="0" sz="1650" spc="-15">
                <a:solidFill>
                  <a:srgbClr val="FFFFFF"/>
                </a:solidFill>
                <a:latin typeface="Carlito"/>
                <a:cs typeface="Carlito"/>
              </a:rPr>
              <a:t>were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submitted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via GitHub and  </a:t>
            </a:r>
            <a:r>
              <a:rPr dirty="0" sz="1650" spc="-15">
                <a:solidFill>
                  <a:srgbClr val="FFFFFF"/>
                </a:solidFill>
                <a:latin typeface="Carlito"/>
                <a:cs typeface="Carlito"/>
              </a:rPr>
              <a:t>vetted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by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the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Product Owner’s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Aide</a:t>
            </a:r>
            <a:endParaRPr sz="1650">
              <a:latin typeface="Carlito"/>
              <a:cs typeface="Carlito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2337360" y="11195033"/>
            <a:ext cx="7555230" cy="2155825"/>
          </a:xfrm>
          <a:prstGeom prst="rect">
            <a:avLst/>
          </a:prstGeom>
        </p:spPr>
        <p:txBody>
          <a:bodyPr wrap="square" lIns="0" tIns="64769" rIns="0" bIns="0" rtlCol="0" vert="horz">
            <a:spAutoFit/>
          </a:bodyPr>
          <a:lstStyle/>
          <a:p>
            <a:pPr algn="ctr" marL="311150">
              <a:lnSpc>
                <a:spcPct val="100000"/>
              </a:lnSpc>
              <a:spcBef>
                <a:spcPts val="509"/>
              </a:spcBef>
            </a:pPr>
            <a:r>
              <a:rPr dirty="0" sz="1800" spc="15" b="1">
                <a:solidFill>
                  <a:srgbClr val="E7E6E6"/>
                </a:solidFill>
                <a:latin typeface="Arial"/>
                <a:cs typeface="Arial"/>
              </a:rPr>
              <a:t>SUMMARY</a:t>
            </a:r>
            <a:endParaRPr sz="1800">
              <a:latin typeface="Arial"/>
              <a:cs typeface="Arial"/>
            </a:endParaRPr>
          </a:p>
          <a:p>
            <a:pPr marL="12700" marR="49530">
              <a:lnSpc>
                <a:spcPct val="100000"/>
              </a:lnSpc>
              <a:spcBef>
                <a:spcPts val="345"/>
              </a:spcBef>
            </a:pP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As this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was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the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fourth </a:t>
            </a:r>
            <a:r>
              <a:rPr dirty="0" sz="1650" spc="-15">
                <a:solidFill>
                  <a:srgbClr val="FFFFFF"/>
                </a:solidFill>
                <a:latin typeface="Carlito"/>
                <a:cs typeface="Carlito"/>
              </a:rPr>
              <a:t>iteration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of the NuMom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application,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much of the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groundwork had 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already been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completed. Most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of this </a:t>
            </a:r>
            <a:r>
              <a:rPr dirty="0" sz="1650" spc="-25">
                <a:solidFill>
                  <a:srgbClr val="FFFFFF"/>
                </a:solidFill>
                <a:latin typeface="Carlito"/>
                <a:cs typeface="Carlito"/>
              </a:rPr>
              <a:t>team’s </a:t>
            </a:r>
            <a:r>
              <a:rPr dirty="0" sz="1650" spc="-15">
                <a:solidFill>
                  <a:srgbClr val="FFFFFF"/>
                </a:solidFill>
                <a:latin typeface="Carlito"/>
                <a:cs typeface="Carlito"/>
              </a:rPr>
              <a:t>efforts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went </a:t>
            </a:r>
            <a:r>
              <a:rPr dirty="0" sz="1650" spc="-15">
                <a:solidFill>
                  <a:srgbClr val="FFFFFF"/>
                </a:solidFill>
                <a:latin typeface="Carlito"/>
                <a:cs typeface="Carlito"/>
              </a:rPr>
              <a:t>towards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fixing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bugs and 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various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changes </a:t>
            </a:r>
            <a:r>
              <a:rPr dirty="0" sz="1650">
                <a:solidFill>
                  <a:srgbClr val="FFFFFF"/>
                </a:solidFill>
                <a:latin typeface="Carlito"/>
                <a:cs typeface="Carlito"/>
              </a:rPr>
              <a:t>and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updates. Updating </a:t>
            </a:r>
            <a:r>
              <a:rPr dirty="0" sz="1650">
                <a:solidFill>
                  <a:srgbClr val="FFFFFF"/>
                </a:solidFill>
                <a:latin typeface="Carlito"/>
                <a:cs typeface="Carlito"/>
              </a:rPr>
              <a:t>the </a:t>
            </a:r>
            <a:r>
              <a:rPr dirty="0" sz="1650" spc="-15">
                <a:solidFill>
                  <a:srgbClr val="FFFFFF"/>
                </a:solidFill>
                <a:latin typeface="Carlito"/>
                <a:cs typeface="Carlito"/>
              </a:rPr>
              <a:t>application’s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SDK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to </a:t>
            </a:r>
            <a:r>
              <a:rPr dirty="0" sz="1650">
                <a:solidFill>
                  <a:srgbClr val="FFFFFF"/>
                </a:solidFill>
                <a:latin typeface="Carlito"/>
                <a:cs typeface="Carlito"/>
              </a:rPr>
              <a:t>the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latest version </a:t>
            </a:r>
            <a:r>
              <a:rPr dirty="0" sz="1650">
                <a:solidFill>
                  <a:srgbClr val="FFFFFF"/>
                </a:solidFill>
                <a:latin typeface="Carlito"/>
                <a:cs typeface="Carlito"/>
              </a:rPr>
              <a:t>and 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making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sure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it </a:t>
            </a:r>
            <a:r>
              <a:rPr dirty="0" sz="1650" spc="-15">
                <a:solidFill>
                  <a:srgbClr val="FFFFFF"/>
                </a:solidFill>
                <a:latin typeface="Carlito"/>
                <a:cs typeface="Carlito"/>
              </a:rPr>
              <a:t>ran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correctly </a:t>
            </a:r>
            <a:r>
              <a:rPr dirty="0" sz="1650" spc="-15">
                <a:solidFill>
                  <a:srgbClr val="FFFFFF"/>
                </a:solidFill>
                <a:latin typeface="Carlito"/>
                <a:cs typeface="Carlito"/>
              </a:rPr>
              <a:t>were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particularly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high priorities. The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limited timeframe of 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the summer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semester prevented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the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team from attempting </a:t>
            </a:r>
            <a:r>
              <a:rPr dirty="0" sz="1650" spc="-15">
                <a:solidFill>
                  <a:srgbClr val="FFFFFF"/>
                </a:solidFill>
                <a:latin typeface="Carlito"/>
                <a:cs typeface="Carlito"/>
              </a:rPr>
              <a:t>any</a:t>
            </a:r>
            <a:r>
              <a:rPr dirty="0" sz="1650" spc="-4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ambitious</a:t>
            </a:r>
            <a:endParaRPr sz="1650">
              <a:latin typeface="Carlito"/>
              <a:cs typeface="Carlito"/>
            </a:endParaRPr>
          </a:p>
          <a:p>
            <a:pPr marL="12700">
              <a:lnSpc>
                <a:spcPts val="1975"/>
              </a:lnSpc>
            </a:pP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implementations of new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features.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This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student’s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primary </a:t>
            </a: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contributions are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laid out in</a:t>
            </a:r>
            <a:r>
              <a:rPr dirty="0" sz="1650" spc="-2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the</a:t>
            </a:r>
            <a:endParaRPr sz="165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r>
              <a:rPr dirty="0" sz="1650" spc="-10">
                <a:solidFill>
                  <a:srgbClr val="FFFFFF"/>
                </a:solidFill>
                <a:latin typeface="Carlito"/>
                <a:cs typeface="Carlito"/>
              </a:rPr>
              <a:t>requirements</a:t>
            </a:r>
            <a:r>
              <a:rPr dirty="0" sz="1650" spc="-4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dirty="0" sz="1650" spc="-5">
                <a:solidFill>
                  <a:srgbClr val="FFFFFF"/>
                </a:solidFill>
                <a:latin typeface="Carlito"/>
                <a:cs typeface="Carlito"/>
              </a:rPr>
              <a:t>segment.</a:t>
            </a:r>
            <a:endParaRPr sz="1650">
              <a:latin typeface="Carlito"/>
              <a:cs typeface="Carlito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629387" y="11449289"/>
            <a:ext cx="1670685" cy="3054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800" spc="20" b="1">
                <a:solidFill>
                  <a:srgbClr val="E7E6E6"/>
                </a:solidFill>
                <a:latin typeface="Arial"/>
                <a:cs typeface="Arial"/>
              </a:rPr>
              <a:t>TECHNOLOGY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4674203" y="5514666"/>
            <a:ext cx="8089265" cy="7938770"/>
            <a:chOff x="4674203" y="5514666"/>
            <a:chExt cx="8089265" cy="7938770"/>
          </a:xfrm>
        </p:grpSpPr>
        <p:sp>
          <p:nvSpPr>
            <p:cNvPr id="21" name="object 21"/>
            <p:cNvSpPr/>
            <p:nvPr/>
          </p:nvSpPr>
          <p:spPr>
            <a:xfrm>
              <a:off x="7558583" y="11180113"/>
              <a:ext cx="2707072" cy="152316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6543605" y="11689696"/>
              <a:ext cx="1217414" cy="1410079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8220343" y="12121097"/>
              <a:ext cx="2083007" cy="1331896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4674203" y="5514666"/>
              <a:ext cx="5683596" cy="5770155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10382930" y="11732976"/>
              <a:ext cx="758091" cy="758092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10680303" y="11594760"/>
              <a:ext cx="2083007" cy="1819141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10399683" y="12505029"/>
              <a:ext cx="857216" cy="855820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8" name="object 28"/>
          <p:cNvGrpSpPr/>
          <p:nvPr/>
        </p:nvGrpSpPr>
        <p:grpSpPr>
          <a:xfrm>
            <a:off x="425816" y="4749593"/>
            <a:ext cx="19486245" cy="6322060"/>
            <a:chOff x="425816" y="4749593"/>
            <a:chExt cx="19486245" cy="6322060"/>
          </a:xfrm>
        </p:grpSpPr>
        <p:sp>
          <p:nvSpPr>
            <p:cNvPr id="29" name="object 29"/>
            <p:cNvSpPr/>
            <p:nvPr/>
          </p:nvSpPr>
          <p:spPr>
            <a:xfrm>
              <a:off x="425816" y="4749593"/>
              <a:ext cx="4025008" cy="5865091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16927931" y="5800870"/>
              <a:ext cx="2983503" cy="5238234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/>
            <p:cNvSpPr/>
            <p:nvPr/>
          </p:nvSpPr>
          <p:spPr>
            <a:xfrm>
              <a:off x="13754555" y="5768759"/>
              <a:ext cx="2982107" cy="5302456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/>
            <p:cNvSpPr/>
            <p:nvPr/>
          </p:nvSpPr>
          <p:spPr>
            <a:xfrm>
              <a:off x="10621666" y="5768759"/>
              <a:ext cx="2972335" cy="5284306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Oscar Negret</dc:creator>
  <dc:title>PowerPoint Presentation</dc:title>
  <dcterms:created xsi:type="dcterms:W3CDTF">2021-08-02T00:48:57Z</dcterms:created>
  <dcterms:modified xsi:type="dcterms:W3CDTF">2021-08-02T00:48:57Z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2021-08-01T00:00:00Z</vt:filetime>
  </property>
  <property fmtid="{D5CDD505-2E9C-101B-9397-08002B2CF9AE}" pid="3" name="Creator">
    <vt:lpwstr>Microsoft® PowerPoint® for Microsoft 365</vt:lpwstr>
  </property>
  <property fmtid="{D5CDD505-2E9C-101B-9397-08002B2CF9AE}" pid="4" name="LastSaved">
    <vt:filetime>2021-08-02T00:00:00Z</vt:filetime>
  </property>
</Properties>
</file>