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Xcm961r6VN5MJAQf5pcgDTsmm2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8" name="Google Shape;8;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9" name="Google Shape;9;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10" name="Shape 10"/>
        <p:cNvGrpSpPr/>
        <p:nvPr/>
      </p:nvGrpSpPr>
      <p:grpSpPr>
        <a:xfrm>
          <a:off x="0" y="0"/>
          <a:ext cx="0" cy="0"/>
          <a:chOff x="0" y="0"/>
          <a:chExt cx="0" cy="0"/>
        </a:xfrm>
      </p:grpSpPr>
      <p:pic>
        <p:nvPicPr>
          <p:cNvPr descr="A close up of a sign&#10;&#10;Description automatically generated" id="11" name="Google Shape;11;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12" name="Google Shape;12;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 name="Google Shape;13;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 Id="rId4" Type="http://schemas.openxmlformats.org/officeDocument/2006/relationships/image" Target="../media/image5.png"/><Relationship Id="rId10" Type="http://schemas.openxmlformats.org/officeDocument/2006/relationships/image" Target="../media/image1.png"/><Relationship Id="rId9"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4.png"/><Relationship Id="rId8"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2"/>
          <p:cNvSpPr txBox="1"/>
          <p:nvPr/>
        </p:nvSpPr>
        <p:spPr>
          <a:xfrm>
            <a:off x="9601200" y="0"/>
            <a:ext cx="24688800" cy="3632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chemeClr val="lt1"/>
                </a:solidFill>
                <a:latin typeface="Arial"/>
                <a:ea typeface="Arial"/>
                <a:cs typeface="Arial"/>
                <a:sym typeface="Arial"/>
              </a:rPr>
              <a:t>Knight Foundation School of Computing and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Summer 2021 Senior Design Project</a:t>
            </a:r>
            <a:endParaRPr b="0" i="0" sz="1400" u="none" cap="none" strike="noStrike">
              <a:solidFill>
                <a:srgbClr val="000000"/>
              </a:solidFill>
              <a:latin typeface="Arial"/>
              <a:ea typeface="Arial"/>
              <a:cs typeface="Arial"/>
              <a:sym typeface="Arial"/>
            </a:endParaRPr>
          </a:p>
        </p:txBody>
      </p:sp>
      <p:sp>
        <p:nvSpPr>
          <p:cNvPr id="25" name="Google Shape;25;p2"/>
          <p:cNvSpPr txBox="1"/>
          <p:nvPr/>
        </p:nvSpPr>
        <p:spPr>
          <a:xfrm>
            <a:off x="3942775" y="3492924"/>
            <a:ext cx="35204400" cy="323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MorningBytes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lang="en-US" sz="3500">
                <a:solidFill>
                  <a:schemeClr val="lt1"/>
                </a:solidFill>
              </a:rPr>
              <a:t>Simarjeet Chhabra, Carlos Cordero, Adam Samson, Karanveer Sandhu, Eric Tu</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Dr.Giri Narasimhan</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Florida International University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6" name="Google Shape;26;p2"/>
          <p:cNvSpPr txBox="1"/>
          <p:nvPr/>
        </p:nvSpPr>
        <p:spPr>
          <a:xfrm>
            <a:off x="7732054" y="31318197"/>
            <a:ext cx="21444300" cy="8136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a:t>
            </a:r>
            <a:r>
              <a:rPr lang="en-US" sz="2400">
                <a:solidFill>
                  <a:schemeClr val="lt2"/>
                </a:solidFill>
              </a:rPr>
              <a:t>Dr.Giri Narasimhan. </a:t>
            </a:r>
            <a:r>
              <a:rPr b="0" i="0" lang="en-US" sz="2400" u="none" cap="none" strike="noStrike">
                <a:solidFill>
                  <a:schemeClr val="lt2"/>
                </a:solidFill>
                <a:latin typeface="Arial"/>
                <a:ea typeface="Arial"/>
                <a:cs typeface="Arial"/>
                <a:sym typeface="Arial"/>
              </a:rPr>
              <a:t>We thank </a:t>
            </a:r>
            <a:r>
              <a:rPr lang="en-US" sz="2400">
                <a:solidFill>
                  <a:schemeClr val="lt2"/>
                </a:solidFill>
              </a:rPr>
              <a:t>Dr.Giri Narasimhan </a:t>
            </a:r>
            <a:r>
              <a:rPr b="0" i="0" lang="en-US" sz="2400" u="none" cap="none" strike="noStrike">
                <a:solidFill>
                  <a:schemeClr val="lt2"/>
                </a:solidFill>
                <a:latin typeface="Arial"/>
                <a:ea typeface="Arial"/>
                <a:cs typeface="Arial"/>
                <a:sym typeface="Arial"/>
              </a:rPr>
              <a:t>for his assistance and mentorship that we received throughout the senior design project.</a:t>
            </a:r>
            <a:endParaRPr b="0" i="0" sz="1400" u="none" cap="none" strike="noStrike">
              <a:solidFill>
                <a:srgbClr val="000000"/>
              </a:solidFill>
              <a:latin typeface="Arial"/>
              <a:ea typeface="Arial"/>
              <a:cs typeface="Arial"/>
              <a:sym typeface="Arial"/>
            </a:endParaRPr>
          </a:p>
        </p:txBody>
      </p:sp>
      <p:sp>
        <p:nvSpPr>
          <p:cNvPr id="27" name="Google Shape;27;p2"/>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8" name="Google Shape;28;p2"/>
          <p:cNvSpPr txBox="1"/>
          <p:nvPr/>
        </p:nvSpPr>
        <p:spPr>
          <a:xfrm>
            <a:off x="4977247" y="6990058"/>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rPr>
              <a:t>PROBLEM</a:t>
            </a:r>
            <a:endParaRPr b="1" i="0" sz="1400" u="none" cap="none" strike="noStrike">
              <a:solidFill>
                <a:srgbClr val="000000"/>
              </a:solidFill>
            </a:endParaRPr>
          </a:p>
        </p:txBody>
      </p:sp>
      <p:sp>
        <p:nvSpPr>
          <p:cNvPr id="29" name="Google Shape;29;p2"/>
          <p:cNvSpPr txBox="1"/>
          <p:nvPr/>
        </p:nvSpPr>
        <p:spPr>
          <a:xfrm>
            <a:off x="19888203" y="691254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0" name="Google Shape;30;p2"/>
          <p:cNvSpPr txBox="1"/>
          <p:nvPr/>
        </p:nvSpPr>
        <p:spPr>
          <a:xfrm>
            <a:off x="34809547" y="691233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1" name="Google Shape;31;p2"/>
          <p:cNvSpPr txBox="1"/>
          <p:nvPr/>
        </p:nvSpPr>
        <p:spPr>
          <a:xfrm>
            <a:off x="4029550" y="12413250"/>
            <a:ext cx="60102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CAPSTONE I CONTRIBUTIONS</a:t>
            </a:r>
            <a:endParaRPr b="0" i="0" sz="1400" u="none" cap="none" strike="noStrike">
              <a:solidFill>
                <a:srgbClr val="000000"/>
              </a:solidFill>
              <a:latin typeface="Arial"/>
              <a:ea typeface="Arial"/>
              <a:cs typeface="Arial"/>
              <a:sym typeface="Arial"/>
            </a:endParaRPr>
          </a:p>
        </p:txBody>
      </p:sp>
      <p:sp>
        <p:nvSpPr>
          <p:cNvPr id="32" name="Google Shape;32;p2"/>
          <p:cNvSpPr txBox="1"/>
          <p:nvPr/>
        </p:nvSpPr>
        <p:spPr>
          <a:xfrm>
            <a:off x="4977253" y="20455208"/>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DATABASE DESIGN</a:t>
            </a:r>
            <a:endParaRPr b="0" i="0" sz="1400" u="none" cap="none" strike="noStrike">
              <a:solidFill>
                <a:srgbClr val="000000"/>
              </a:solidFill>
              <a:latin typeface="Arial"/>
              <a:ea typeface="Arial"/>
              <a:cs typeface="Arial"/>
              <a:sym typeface="Arial"/>
            </a:endParaRPr>
          </a:p>
        </p:txBody>
      </p:sp>
      <p:sp>
        <p:nvSpPr>
          <p:cNvPr id="33" name="Google Shape;33;p2"/>
          <p:cNvSpPr txBox="1"/>
          <p:nvPr/>
        </p:nvSpPr>
        <p:spPr>
          <a:xfrm>
            <a:off x="34809547" y="14188744"/>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4" name="Google Shape;34;p2"/>
          <p:cNvSpPr txBox="1"/>
          <p:nvPr/>
        </p:nvSpPr>
        <p:spPr>
          <a:xfrm>
            <a:off x="19888197" y="13373670"/>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5" name="Google Shape;35;p2"/>
          <p:cNvSpPr txBox="1"/>
          <p:nvPr/>
        </p:nvSpPr>
        <p:spPr>
          <a:xfrm>
            <a:off x="19762428" y="1885769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SCREENSHOTS</a:t>
            </a:r>
            <a:endParaRPr b="0" i="0" sz="1400" u="none" cap="none" strike="noStrike">
              <a:solidFill>
                <a:srgbClr val="000000"/>
              </a:solidFill>
              <a:latin typeface="Arial"/>
              <a:ea typeface="Arial"/>
              <a:cs typeface="Arial"/>
              <a:sym typeface="Arial"/>
            </a:endParaRPr>
          </a:p>
        </p:txBody>
      </p:sp>
      <p:sp>
        <p:nvSpPr>
          <p:cNvPr id="36" name="Google Shape;36;p2"/>
          <p:cNvSpPr txBox="1"/>
          <p:nvPr/>
        </p:nvSpPr>
        <p:spPr>
          <a:xfrm>
            <a:off x="34809547" y="21307869"/>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SUMMARY</a:t>
            </a:r>
            <a:endParaRPr b="0" i="0" sz="1400" u="none" cap="none" strike="noStrike">
              <a:solidFill>
                <a:srgbClr val="000000"/>
              </a:solidFill>
              <a:latin typeface="Arial"/>
              <a:ea typeface="Arial"/>
              <a:cs typeface="Arial"/>
              <a:sym typeface="Arial"/>
            </a:endParaRPr>
          </a:p>
        </p:txBody>
      </p:sp>
      <p:sp>
        <p:nvSpPr>
          <p:cNvPr id="37" name="Google Shape;37;p2"/>
          <p:cNvSpPr txBox="1"/>
          <p:nvPr/>
        </p:nvSpPr>
        <p:spPr>
          <a:xfrm>
            <a:off x="1421102" y="27673869"/>
            <a:ext cx="420129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8" name="Google Shape;38;p2"/>
          <p:cNvPicPr preferRelativeResize="0"/>
          <p:nvPr/>
        </p:nvPicPr>
        <p:blipFill rotWithShape="1">
          <a:blip r:embed="rId4">
            <a:alphaModFix/>
          </a:blip>
          <a:srcRect b="0" l="0" r="0" t="0"/>
          <a:stretch/>
        </p:blipFill>
        <p:spPr>
          <a:xfrm>
            <a:off x="1421100" y="1006900"/>
            <a:ext cx="5482750" cy="4704583"/>
          </a:xfrm>
          <a:prstGeom prst="rect">
            <a:avLst/>
          </a:prstGeom>
          <a:noFill/>
          <a:ln>
            <a:noFill/>
          </a:ln>
          <a:effectLst>
            <a:outerShdw blurRad="57150" rotWithShape="0" algn="bl" dir="5400000" dist="19050">
              <a:schemeClr val="lt1">
                <a:alpha val="49803"/>
              </a:schemeClr>
            </a:outerShdw>
          </a:effectLst>
        </p:spPr>
      </p:pic>
      <p:pic>
        <p:nvPicPr>
          <p:cNvPr id="39" name="Google Shape;39;p2"/>
          <p:cNvPicPr preferRelativeResize="0"/>
          <p:nvPr/>
        </p:nvPicPr>
        <p:blipFill rotWithShape="1">
          <a:blip r:embed="rId5">
            <a:alphaModFix/>
          </a:blip>
          <a:srcRect b="0" l="0" r="0" t="0"/>
          <a:stretch/>
        </p:blipFill>
        <p:spPr>
          <a:xfrm>
            <a:off x="33666541" y="893776"/>
            <a:ext cx="8608510" cy="4930826"/>
          </a:xfrm>
          <a:prstGeom prst="rect">
            <a:avLst/>
          </a:prstGeom>
          <a:noFill/>
          <a:ln>
            <a:noFill/>
          </a:ln>
          <a:effectLst>
            <a:outerShdw blurRad="57150" rotWithShape="0" algn="bl" dist="9525">
              <a:schemeClr val="lt1">
                <a:alpha val="97647"/>
              </a:schemeClr>
            </a:outerShdw>
          </a:effectLst>
        </p:spPr>
      </p:pic>
      <p:sp>
        <p:nvSpPr>
          <p:cNvPr id="40" name="Google Shape;40;p2"/>
          <p:cNvSpPr txBox="1"/>
          <p:nvPr/>
        </p:nvSpPr>
        <p:spPr>
          <a:xfrm>
            <a:off x="1654750" y="7811725"/>
            <a:ext cx="10759800" cy="43344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Students want to do quizzes on their own times or need frequent quizzes to refresh their memory. MorningBytes would help students review their previous class material to allow students to use that information for their current classes. It is a good way to keep students up to date on the new knowledge so that they may be ready for their exams. Professors will use MorningBytes to quiz students or help students remember key concepts that they need to know for their classes. </a:t>
            </a:r>
            <a:endParaRPr b="0" i="0" sz="1400" u="none" cap="none" strike="noStrike">
              <a:solidFill>
                <a:srgbClr val="000000"/>
              </a:solidFill>
              <a:latin typeface="Arial"/>
              <a:ea typeface="Arial"/>
              <a:cs typeface="Arial"/>
              <a:sym typeface="Arial"/>
            </a:endParaRPr>
          </a:p>
        </p:txBody>
      </p:sp>
      <p:sp>
        <p:nvSpPr>
          <p:cNvPr id="41" name="Google Shape;41;p2"/>
          <p:cNvSpPr txBox="1"/>
          <p:nvPr/>
        </p:nvSpPr>
        <p:spPr>
          <a:xfrm>
            <a:off x="16439925" y="7649750"/>
            <a:ext cx="10759800" cy="52812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Within many universities and schools, quizzes are being held in school and only appear once every few weeks or even less frequent.</a:t>
            </a:r>
            <a:endParaRPr b="1" sz="3075">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Moreover, these quizzes are graded and the students only go over it once in class.</a:t>
            </a:r>
            <a:endParaRPr b="1" sz="3075">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With MorningBytes, students can do fewer questions of a quiz, but do it every day so their memory is being applied more frequently which will help with retention. Additionally, students will not be overwhelmed with many quiz questions at once and only have to deal with a few a day.</a:t>
            </a:r>
            <a:endParaRPr b="1" sz="3075">
              <a:solidFill>
                <a:schemeClr val="lt2"/>
              </a:solidFill>
            </a:endParaRPr>
          </a:p>
        </p:txBody>
      </p:sp>
      <p:sp>
        <p:nvSpPr>
          <p:cNvPr id="42" name="Google Shape;42;p2"/>
          <p:cNvSpPr txBox="1"/>
          <p:nvPr/>
        </p:nvSpPr>
        <p:spPr>
          <a:xfrm>
            <a:off x="32224450" y="7550125"/>
            <a:ext cx="9285000" cy="674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50">
                <a:solidFill>
                  <a:schemeClr val="lt2"/>
                </a:solidFill>
              </a:rPr>
              <a:t>There are many requirements that are needed for this project including: </a:t>
            </a:r>
            <a:endParaRPr b="1" sz="3050">
              <a:solidFill>
                <a:schemeClr val="lt2"/>
              </a:solidFill>
            </a:endParaRPr>
          </a:p>
          <a:p>
            <a:pPr indent="-422275" lvl="0" marL="457200" rtl="0" algn="ctr">
              <a:spcBef>
                <a:spcPts val="0"/>
              </a:spcBef>
              <a:spcAft>
                <a:spcPts val="0"/>
              </a:spcAft>
              <a:buClr>
                <a:schemeClr val="lt2"/>
              </a:buClr>
              <a:buSzPts val="3050"/>
              <a:buChar char="-"/>
            </a:pPr>
            <a:r>
              <a:rPr b="1" lang="en-US" sz="3050">
                <a:solidFill>
                  <a:schemeClr val="lt2"/>
                </a:solidFill>
              </a:rPr>
              <a:t>The ability to get their dated MorningBytes on time with the specified questions and include a reminder for the those questions. </a:t>
            </a:r>
            <a:endParaRPr b="1" sz="3050">
              <a:solidFill>
                <a:schemeClr val="lt2"/>
              </a:solidFill>
            </a:endParaRPr>
          </a:p>
          <a:p>
            <a:pPr indent="-422275" lvl="0" marL="457200" rtl="0" algn="ctr">
              <a:spcBef>
                <a:spcPts val="0"/>
              </a:spcBef>
              <a:spcAft>
                <a:spcPts val="0"/>
              </a:spcAft>
              <a:buClr>
                <a:schemeClr val="lt2"/>
              </a:buClr>
              <a:buSzPts val="3050"/>
              <a:buChar char="-"/>
            </a:pPr>
            <a:r>
              <a:rPr b="1" lang="en-US" sz="3050">
                <a:solidFill>
                  <a:schemeClr val="lt2"/>
                </a:solidFill>
              </a:rPr>
              <a:t>Mark wrong answers and provide solutions or references as to why certain questions were answered incorrectly. </a:t>
            </a:r>
            <a:endParaRPr b="1" sz="3050">
              <a:solidFill>
                <a:schemeClr val="lt2"/>
              </a:solidFill>
            </a:endParaRPr>
          </a:p>
          <a:p>
            <a:pPr indent="-422275" lvl="0" marL="457200" rtl="0" algn="ctr">
              <a:spcBef>
                <a:spcPts val="0"/>
              </a:spcBef>
              <a:spcAft>
                <a:spcPts val="0"/>
              </a:spcAft>
              <a:buClr>
                <a:schemeClr val="lt2"/>
              </a:buClr>
              <a:buSzPts val="3050"/>
              <a:buChar char="-"/>
            </a:pPr>
            <a:r>
              <a:rPr b="1" lang="en-US" sz="3050">
                <a:solidFill>
                  <a:schemeClr val="lt2"/>
                </a:solidFill>
              </a:rPr>
              <a:t>Give professors the ability to mark days they want to send MorningBytes and add certain questions to a question bank. </a:t>
            </a:r>
            <a:endParaRPr b="1" sz="3050">
              <a:solidFill>
                <a:schemeClr val="lt2"/>
              </a:solidFill>
            </a:endParaRPr>
          </a:p>
          <a:p>
            <a:pPr indent="-422275" lvl="0" marL="457200" rtl="0" algn="ctr">
              <a:spcBef>
                <a:spcPts val="0"/>
              </a:spcBef>
              <a:spcAft>
                <a:spcPts val="0"/>
              </a:spcAft>
              <a:buClr>
                <a:schemeClr val="lt2"/>
              </a:buClr>
              <a:buSzPts val="3050"/>
              <a:buChar char="-"/>
            </a:pPr>
            <a:r>
              <a:rPr b="1" lang="en-US" sz="3050">
                <a:solidFill>
                  <a:schemeClr val="lt2"/>
                </a:solidFill>
              </a:rPr>
              <a:t>Let students and professors navigate through the courses they have MorningBytes for. </a:t>
            </a:r>
            <a:endParaRPr b="1" sz="3050">
              <a:solidFill>
                <a:schemeClr val="lt2"/>
              </a:solidFill>
            </a:endParaRPr>
          </a:p>
          <a:p>
            <a:pPr indent="0" lvl="0" marL="0" rtl="0" algn="l">
              <a:spcBef>
                <a:spcPts val="0"/>
              </a:spcBef>
              <a:spcAft>
                <a:spcPts val="0"/>
              </a:spcAft>
              <a:buNone/>
            </a:pPr>
            <a:r>
              <a:t/>
            </a:r>
            <a:endParaRPr b="1" sz="3000">
              <a:solidFill>
                <a:schemeClr val="lt2"/>
              </a:solidFill>
            </a:endParaRPr>
          </a:p>
        </p:txBody>
      </p:sp>
      <p:sp>
        <p:nvSpPr>
          <p:cNvPr id="43" name="Google Shape;43;p2"/>
          <p:cNvSpPr txBox="1"/>
          <p:nvPr/>
        </p:nvSpPr>
        <p:spPr>
          <a:xfrm>
            <a:off x="2569150" y="15769500"/>
            <a:ext cx="10759800" cy="29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p2"/>
          <p:cNvSpPr txBox="1"/>
          <p:nvPr/>
        </p:nvSpPr>
        <p:spPr>
          <a:xfrm>
            <a:off x="17303100" y="14137171"/>
            <a:ext cx="9285000" cy="4379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50">
                <a:solidFill>
                  <a:schemeClr val="lt2"/>
                </a:solidFill>
              </a:rPr>
              <a:t>To test the application, test questions were provided as a question bank for the professor. From the student perspective, we checked if an email was received for the student and if it allowed them to access their MorningBytes.</a:t>
            </a:r>
            <a:r>
              <a:rPr b="1" lang="en-US" sz="3000">
                <a:solidFill>
                  <a:schemeClr val="lt2"/>
                </a:solidFill>
              </a:rPr>
              <a:t> Once they have finished, we checked if wrong answers were marked and resources were given to the student so that they may review their missed questions. </a:t>
            </a:r>
            <a:endParaRPr b="1" sz="3000">
              <a:solidFill>
                <a:schemeClr val="lt2"/>
              </a:solidFill>
            </a:endParaRPr>
          </a:p>
        </p:txBody>
      </p:sp>
      <p:sp>
        <p:nvSpPr>
          <p:cNvPr id="45" name="Google Shape;45;p2"/>
          <p:cNvSpPr txBox="1"/>
          <p:nvPr/>
        </p:nvSpPr>
        <p:spPr>
          <a:xfrm>
            <a:off x="32224450" y="14990663"/>
            <a:ext cx="9285000" cy="5818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50">
                <a:solidFill>
                  <a:schemeClr val="lt2"/>
                </a:solidFill>
              </a:rPr>
              <a:t>MorningBytes itself is a website made for students and professors created on the Flask </a:t>
            </a:r>
            <a:r>
              <a:rPr b="1" lang="en-US" sz="3050">
                <a:solidFill>
                  <a:schemeClr val="lt2"/>
                </a:solidFill>
              </a:rPr>
              <a:t>framework</a:t>
            </a:r>
            <a:r>
              <a:rPr b="1" lang="en-US" sz="3050">
                <a:solidFill>
                  <a:schemeClr val="lt2"/>
                </a:solidFill>
              </a:rPr>
              <a:t> using Python as the main programming language. When accounts for students or professors are made, they are stored on MongoDB as we thought we needed the </a:t>
            </a:r>
            <a:r>
              <a:rPr b="1" lang="en-US" sz="3050">
                <a:solidFill>
                  <a:schemeClr val="lt2"/>
                </a:solidFill>
              </a:rPr>
              <a:t>versatility and ease of making queries. Questions that are made and answered are stored as XML data files and that is linked to MongoDB student/professor entities.</a:t>
            </a:r>
            <a:endParaRPr b="1" sz="3050">
              <a:solidFill>
                <a:schemeClr val="lt2"/>
              </a:solidFill>
            </a:endParaRPr>
          </a:p>
          <a:p>
            <a:pPr indent="0" lvl="0" marL="0" rtl="0" algn="ctr">
              <a:spcBef>
                <a:spcPts val="0"/>
              </a:spcBef>
              <a:spcAft>
                <a:spcPts val="0"/>
              </a:spcAft>
              <a:buNone/>
            </a:pPr>
            <a:r>
              <a:rPr b="1" lang="en-US" sz="3050">
                <a:solidFill>
                  <a:schemeClr val="lt2"/>
                </a:solidFill>
              </a:rPr>
              <a:t>Web page styling was done using Bootstrap as it was easy to learn and accessible.</a:t>
            </a:r>
            <a:endParaRPr b="1" sz="3050">
              <a:solidFill>
                <a:schemeClr val="lt2"/>
              </a:solidFill>
            </a:endParaRPr>
          </a:p>
        </p:txBody>
      </p:sp>
      <p:sp>
        <p:nvSpPr>
          <p:cNvPr id="46" name="Google Shape;46;p2"/>
          <p:cNvSpPr txBox="1"/>
          <p:nvPr/>
        </p:nvSpPr>
        <p:spPr>
          <a:xfrm>
            <a:off x="2392150" y="13152296"/>
            <a:ext cx="9285000" cy="7226700"/>
          </a:xfrm>
          <a:prstGeom prst="rect">
            <a:avLst/>
          </a:prstGeom>
          <a:noFill/>
          <a:ln>
            <a:noFill/>
          </a:ln>
        </p:spPr>
        <p:txBody>
          <a:bodyPr anchorCtr="0" anchor="t" bIns="91425" lIns="91425" spcFirstLastPara="1" rIns="91425" wrap="square" tIns="91425">
            <a:spAutoFit/>
          </a:bodyPr>
          <a:lstStyle/>
          <a:p>
            <a:pPr indent="-422275" lvl="0" marL="457200" rtl="0" algn="ctr">
              <a:spcBef>
                <a:spcPts val="0"/>
              </a:spcBef>
              <a:spcAft>
                <a:spcPts val="0"/>
              </a:spcAft>
              <a:buClr>
                <a:schemeClr val="lt2"/>
              </a:buClr>
              <a:buSzPts val="3050"/>
              <a:buChar char="-"/>
            </a:pPr>
            <a:r>
              <a:rPr b="1" lang="en-US" sz="3050">
                <a:solidFill>
                  <a:schemeClr val="lt2"/>
                </a:solidFill>
              </a:rPr>
              <a:t>Provided support in creating the HTML/CSS page design of the application, mostly working on the front-end.</a:t>
            </a:r>
            <a:endParaRPr b="1" sz="3050">
              <a:solidFill>
                <a:schemeClr val="lt2"/>
              </a:solidFill>
            </a:endParaRPr>
          </a:p>
          <a:p>
            <a:pPr indent="-422275" lvl="0" marL="457200" rtl="0" algn="ctr">
              <a:spcBef>
                <a:spcPts val="0"/>
              </a:spcBef>
              <a:spcAft>
                <a:spcPts val="0"/>
              </a:spcAft>
              <a:buClr>
                <a:schemeClr val="lt2"/>
              </a:buClr>
              <a:buSzPts val="3050"/>
              <a:buChar char="-"/>
            </a:pPr>
            <a:r>
              <a:rPr b="1" lang="en-US" sz="3050">
                <a:solidFill>
                  <a:schemeClr val="lt2"/>
                </a:solidFill>
              </a:rPr>
              <a:t> Created XML versions of question banks for use in testing the application. </a:t>
            </a:r>
            <a:endParaRPr b="1" sz="3050">
              <a:solidFill>
                <a:schemeClr val="lt2"/>
              </a:solidFill>
            </a:endParaRPr>
          </a:p>
          <a:p>
            <a:pPr indent="-422275" lvl="0" marL="457200" rtl="0" algn="ctr">
              <a:spcBef>
                <a:spcPts val="0"/>
              </a:spcBef>
              <a:spcAft>
                <a:spcPts val="0"/>
              </a:spcAft>
              <a:buClr>
                <a:schemeClr val="lt2"/>
              </a:buClr>
              <a:buSzPts val="3050"/>
              <a:buChar char="-"/>
            </a:pPr>
            <a:r>
              <a:rPr b="1" lang="en-US" sz="3050">
                <a:solidFill>
                  <a:schemeClr val="lt2"/>
                </a:solidFill>
              </a:rPr>
              <a:t>Helped with fixing bugs in parts of the project such as email delivery and ability to change dates. </a:t>
            </a:r>
            <a:endParaRPr b="1" sz="3050">
              <a:solidFill>
                <a:schemeClr val="lt2"/>
              </a:solidFill>
            </a:endParaRPr>
          </a:p>
          <a:p>
            <a:pPr indent="-422275" lvl="0" marL="457200" rtl="0" algn="ctr">
              <a:spcBef>
                <a:spcPts val="0"/>
              </a:spcBef>
              <a:spcAft>
                <a:spcPts val="0"/>
              </a:spcAft>
              <a:buClr>
                <a:schemeClr val="lt2"/>
              </a:buClr>
              <a:buSzPts val="3050"/>
              <a:buChar char="-"/>
            </a:pPr>
            <a:r>
              <a:rPr b="1" lang="en-US" sz="3050">
                <a:solidFill>
                  <a:schemeClr val="lt2"/>
                </a:solidFill>
              </a:rPr>
              <a:t>Drew templates/blueprints and designed logos to give visual appeal to the application.</a:t>
            </a:r>
            <a:endParaRPr b="1" sz="3050">
              <a:solidFill>
                <a:schemeClr val="lt2"/>
              </a:solidFill>
            </a:endParaRPr>
          </a:p>
          <a:p>
            <a:pPr indent="-422275" lvl="0" marL="457200" rtl="0" algn="ctr">
              <a:spcBef>
                <a:spcPts val="0"/>
              </a:spcBef>
              <a:spcAft>
                <a:spcPts val="0"/>
              </a:spcAft>
              <a:buClr>
                <a:schemeClr val="lt2"/>
              </a:buClr>
              <a:buSzPts val="3050"/>
              <a:buChar char="-"/>
            </a:pPr>
            <a:r>
              <a:rPr b="1" lang="en-US" sz="3050">
                <a:solidFill>
                  <a:schemeClr val="lt2"/>
                </a:solidFill>
              </a:rPr>
              <a:t>Assisted in completing documentation for Sprints for the team.</a:t>
            </a:r>
            <a:endParaRPr b="1" sz="3050">
              <a:solidFill>
                <a:schemeClr val="lt2"/>
              </a:solidFill>
            </a:endParaRPr>
          </a:p>
          <a:p>
            <a:pPr indent="-422275" lvl="0" marL="457200" rtl="0" algn="ctr">
              <a:spcBef>
                <a:spcPts val="0"/>
              </a:spcBef>
              <a:spcAft>
                <a:spcPts val="0"/>
              </a:spcAft>
              <a:buClr>
                <a:schemeClr val="lt2"/>
              </a:buClr>
              <a:buSzPts val="3050"/>
              <a:buChar char="-"/>
            </a:pPr>
            <a:r>
              <a:rPr b="1" lang="en-US" sz="3050">
                <a:solidFill>
                  <a:schemeClr val="lt2"/>
                </a:solidFill>
              </a:rPr>
              <a:t>Gave ideas and suggestions to team during meetings</a:t>
            </a:r>
            <a:endParaRPr b="1" sz="3050">
              <a:solidFill>
                <a:schemeClr val="lt2"/>
              </a:solidFill>
            </a:endParaRPr>
          </a:p>
          <a:p>
            <a:pPr indent="0" lvl="0" marL="0" rtl="0" algn="ctr">
              <a:spcBef>
                <a:spcPts val="0"/>
              </a:spcBef>
              <a:spcAft>
                <a:spcPts val="0"/>
              </a:spcAft>
              <a:buNone/>
            </a:pPr>
            <a:r>
              <a:t/>
            </a:r>
            <a:endParaRPr b="1" sz="3050">
              <a:solidFill>
                <a:schemeClr val="lt2"/>
              </a:solidFill>
            </a:endParaRPr>
          </a:p>
        </p:txBody>
      </p:sp>
      <p:sp>
        <p:nvSpPr>
          <p:cNvPr id="47" name="Google Shape;47;p2"/>
          <p:cNvSpPr txBox="1"/>
          <p:nvPr/>
        </p:nvSpPr>
        <p:spPr>
          <a:xfrm>
            <a:off x="32224450" y="22202584"/>
            <a:ext cx="9285000" cy="534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50">
                <a:solidFill>
                  <a:schemeClr val="lt2"/>
                </a:solidFill>
              </a:rPr>
              <a:t>This is the first-edition of MorningBytes. Database design and the fundamentals of the application are created to ensure that it works the way that it is intended. However, visual modifications would be advised to provide a more appealing application. In addition, improving quality of life for the application, such as a better way to manually create questions or setting up a calendar for both professors and students, </a:t>
            </a:r>
            <a:r>
              <a:rPr b="1" lang="en-US" sz="3050">
                <a:solidFill>
                  <a:schemeClr val="lt2"/>
                </a:solidFill>
              </a:rPr>
              <a:t>would</a:t>
            </a:r>
            <a:r>
              <a:rPr b="1" lang="en-US" sz="3050">
                <a:solidFill>
                  <a:schemeClr val="lt2"/>
                </a:solidFill>
              </a:rPr>
              <a:t> be a great way to better </a:t>
            </a:r>
            <a:r>
              <a:rPr b="1" lang="en-US" sz="3050">
                <a:solidFill>
                  <a:schemeClr val="lt2"/>
                </a:solidFill>
              </a:rPr>
              <a:t>to </a:t>
            </a:r>
            <a:r>
              <a:rPr b="1" lang="en-US" sz="3050">
                <a:solidFill>
                  <a:schemeClr val="lt2"/>
                </a:solidFill>
              </a:rPr>
              <a:t>the application.</a:t>
            </a:r>
            <a:endParaRPr b="1" sz="3000">
              <a:solidFill>
                <a:schemeClr val="lt2"/>
              </a:solidFill>
            </a:endParaRPr>
          </a:p>
        </p:txBody>
      </p:sp>
      <p:pic>
        <p:nvPicPr>
          <p:cNvPr id="48" name="Google Shape;48;p2"/>
          <p:cNvPicPr preferRelativeResize="0"/>
          <p:nvPr/>
        </p:nvPicPr>
        <p:blipFill>
          <a:blip r:embed="rId6">
            <a:alphaModFix/>
          </a:blip>
          <a:stretch>
            <a:fillRect/>
          </a:stretch>
        </p:blipFill>
        <p:spPr>
          <a:xfrm>
            <a:off x="15730275" y="19706175"/>
            <a:ext cx="6881676" cy="4704575"/>
          </a:xfrm>
          <a:prstGeom prst="rect">
            <a:avLst/>
          </a:prstGeom>
          <a:noFill/>
          <a:ln>
            <a:noFill/>
          </a:ln>
        </p:spPr>
      </p:pic>
      <p:pic>
        <p:nvPicPr>
          <p:cNvPr id="49" name="Google Shape;49;p2"/>
          <p:cNvPicPr preferRelativeResize="0"/>
          <p:nvPr/>
        </p:nvPicPr>
        <p:blipFill>
          <a:blip r:embed="rId7">
            <a:alphaModFix/>
          </a:blip>
          <a:stretch>
            <a:fillRect/>
          </a:stretch>
        </p:blipFill>
        <p:spPr>
          <a:xfrm>
            <a:off x="1394575" y="21121612"/>
            <a:ext cx="11715950" cy="6433962"/>
          </a:xfrm>
          <a:prstGeom prst="rect">
            <a:avLst/>
          </a:prstGeom>
          <a:noFill/>
          <a:ln>
            <a:noFill/>
          </a:ln>
        </p:spPr>
      </p:pic>
      <p:pic>
        <p:nvPicPr>
          <p:cNvPr id="50" name="Google Shape;50;p2"/>
          <p:cNvPicPr preferRelativeResize="0"/>
          <p:nvPr/>
        </p:nvPicPr>
        <p:blipFill>
          <a:blip r:embed="rId8">
            <a:alphaModFix/>
          </a:blip>
          <a:stretch>
            <a:fillRect/>
          </a:stretch>
        </p:blipFill>
        <p:spPr>
          <a:xfrm>
            <a:off x="22843200" y="19747227"/>
            <a:ext cx="6168238" cy="5000250"/>
          </a:xfrm>
          <a:prstGeom prst="rect">
            <a:avLst/>
          </a:prstGeom>
          <a:noFill/>
          <a:ln>
            <a:noFill/>
          </a:ln>
        </p:spPr>
      </p:pic>
      <p:pic>
        <p:nvPicPr>
          <p:cNvPr id="51" name="Google Shape;51;p2"/>
          <p:cNvPicPr preferRelativeResize="0"/>
          <p:nvPr/>
        </p:nvPicPr>
        <p:blipFill>
          <a:blip r:embed="rId9">
            <a:alphaModFix/>
          </a:blip>
          <a:stretch>
            <a:fillRect/>
          </a:stretch>
        </p:blipFill>
        <p:spPr>
          <a:xfrm>
            <a:off x="15730275" y="24711125"/>
            <a:ext cx="6881676" cy="4379248"/>
          </a:xfrm>
          <a:prstGeom prst="rect">
            <a:avLst/>
          </a:prstGeom>
          <a:noFill/>
          <a:ln>
            <a:noFill/>
          </a:ln>
        </p:spPr>
      </p:pic>
      <p:pic>
        <p:nvPicPr>
          <p:cNvPr id="52" name="Google Shape;52;p2"/>
          <p:cNvPicPr preferRelativeResize="0"/>
          <p:nvPr/>
        </p:nvPicPr>
        <p:blipFill>
          <a:blip r:embed="rId10">
            <a:alphaModFix/>
          </a:blip>
          <a:stretch>
            <a:fillRect/>
          </a:stretch>
        </p:blipFill>
        <p:spPr>
          <a:xfrm>
            <a:off x="22611949" y="23983741"/>
            <a:ext cx="7696200" cy="549731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