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w4k/qSe3RUpSMaDG3N+dfGHoV4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10.png"/><Relationship Id="rId11" Type="http://schemas.openxmlformats.org/officeDocument/2006/relationships/image" Target="../media/image7.png"/><Relationship Id="rId10" Type="http://schemas.openxmlformats.org/officeDocument/2006/relationships/image" Target="../media/image3.png"/><Relationship Id="rId12" Type="http://schemas.openxmlformats.org/officeDocument/2006/relationships/image" Target="../media/image5.png"/><Relationship Id="rId9" Type="http://schemas.openxmlformats.org/officeDocument/2006/relationships/image" Target="../media/image9.png"/><Relationship Id="rId5" Type="http://schemas.openxmlformats.org/officeDocument/2006/relationships/image" Target="../media/image4.png"/><Relationship Id="rId6" Type="http://schemas.openxmlformats.org/officeDocument/2006/relationships/image" Target="../media/image12.png"/><Relationship Id="rId7" Type="http://schemas.openxmlformats.org/officeDocument/2006/relationships/image" Target="../media/image11.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1476338" y="25478438"/>
            <a:ext cx="11237700" cy="3414900"/>
          </a:xfrm>
          <a:prstGeom prst="rect">
            <a:avLst/>
          </a:prstGeom>
          <a:noFill/>
          <a:ln>
            <a:noFill/>
          </a:ln>
        </p:spPr>
        <p:txBody>
          <a:bodyPr anchorCtr="0" anchor="t" bIns="36975" lIns="73975" spcFirstLastPara="1" rIns="73975" wrap="square" tIns="36975">
            <a:spAutoFit/>
          </a:bodyPr>
          <a:lstStyle/>
          <a:p>
            <a:pPr indent="0" lvl="0" marL="0" rtl="0" algn="just">
              <a:spcBef>
                <a:spcPts val="0"/>
              </a:spcBef>
              <a:spcAft>
                <a:spcPts val="0"/>
              </a:spcAft>
              <a:buClr>
                <a:schemeClr val="lt1"/>
              </a:buClr>
              <a:buSzPts val="3500"/>
              <a:buFont typeface="Arial"/>
              <a:buNone/>
            </a:pPr>
            <a:r>
              <a:rPr b="1" lang="en-US" sz="3500">
                <a:solidFill>
                  <a:schemeClr val="lt1"/>
                </a:solidFill>
              </a:rPr>
              <a:t>PROBLEM &amp; MOTIVATION</a:t>
            </a:r>
            <a:endParaRPr b="1" sz="2600">
              <a:solidFill>
                <a:schemeClr val="lt1"/>
              </a:solidFill>
            </a:endParaRPr>
          </a:p>
          <a:p>
            <a:pPr indent="0" lvl="0" marL="0" rtl="0" algn="just">
              <a:spcBef>
                <a:spcPts val="0"/>
              </a:spcBef>
              <a:spcAft>
                <a:spcPts val="0"/>
              </a:spcAft>
              <a:buClr>
                <a:schemeClr val="lt1"/>
              </a:buClr>
              <a:buSzPts val="3500"/>
              <a:buFont typeface="Arial"/>
              <a:buNone/>
            </a:pPr>
            <a:r>
              <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We believe </a:t>
            </a:r>
            <a:r>
              <a:rPr b="1" lang="en-US" sz="2600">
                <a:solidFill>
                  <a:schemeClr val="lt1"/>
                </a:solidFill>
              </a:rPr>
              <a:t>“repetition is the mother of learning,” but m</a:t>
            </a:r>
            <a:r>
              <a:rPr b="1" lang="en-US" sz="2600">
                <a:solidFill>
                  <a:schemeClr val="lt1"/>
                </a:solidFill>
              </a:rPr>
              <a:t>any students don’t think about what they’ve learned in class until the next lecture. This is terrible for </a:t>
            </a:r>
            <a:r>
              <a:rPr b="1" lang="en-US" sz="2600">
                <a:solidFill>
                  <a:schemeClr val="lt1"/>
                </a:solidFill>
              </a:rPr>
              <a:t>retention</a:t>
            </a:r>
            <a:r>
              <a:rPr b="1" lang="en-US" sz="2600">
                <a:solidFill>
                  <a:schemeClr val="lt1"/>
                </a:solidFill>
              </a:rPr>
              <a:t> of the material, and usually results in lower grades. </a:t>
            </a:r>
            <a:r>
              <a:rPr b="1" lang="en-US" sz="2600">
                <a:solidFill>
                  <a:schemeClr val="lt1"/>
                </a:solidFill>
              </a:rPr>
              <a:t>To combat this, p</a:t>
            </a:r>
            <a:r>
              <a:rPr b="1" lang="en-US" sz="2600">
                <a:solidFill>
                  <a:schemeClr val="lt1"/>
                </a:solidFill>
              </a:rPr>
              <a:t>rofessors </a:t>
            </a:r>
            <a:r>
              <a:rPr b="1" lang="en-US" sz="2600">
                <a:solidFill>
                  <a:schemeClr val="lt1"/>
                </a:solidFill>
              </a:rPr>
              <a:t>usually resort to</a:t>
            </a:r>
            <a:r>
              <a:rPr b="1" lang="en-US" sz="2600">
                <a:solidFill>
                  <a:schemeClr val="lt1"/>
                </a:solidFill>
              </a:rPr>
              <a:t> assigning homework. There aren’t many other tools</a:t>
            </a:r>
            <a:r>
              <a:rPr b="1" lang="en-US" sz="2600">
                <a:solidFill>
                  <a:schemeClr val="lt1"/>
                </a:solidFill>
              </a:rPr>
              <a:t> to motivate students to recall and practice their knowledge outside of class hours</a:t>
            </a:r>
            <a:r>
              <a:rPr b="1" lang="en-US" sz="2600">
                <a:solidFill>
                  <a:schemeClr val="lt1"/>
                </a:solidFill>
              </a:rPr>
              <a:t>.</a:t>
            </a:r>
            <a:endParaRPr b="1" sz="2600">
              <a:solidFill>
                <a:schemeClr val="lt1"/>
              </a:solidFill>
            </a:endParaRPr>
          </a:p>
        </p:txBody>
      </p:sp>
      <p:sp>
        <p:nvSpPr>
          <p:cNvPr id="25" name="Google Shape;25;p2"/>
          <p:cNvSpPr txBox="1"/>
          <p:nvPr/>
        </p:nvSpPr>
        <p:spPr>
          <a:xfrm>
            <a:off x="9601200" y="821424"/>
            <a:ext cx="24688800" cy="3540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500" u="none" cap="none" strike="noStrike">
                <a:solidFill>
                  <a:schemeClr val="lt1"/>
                </a:solidFill>
                <a:latin typeface="Arial"/>
                <a:ea typeface="Arial"/>
                <a:cs typeface="Arial"/>
                <a:sym typeface="Arial"/>
              </a:rPr>
              <a:t>Knight Foundation</a:t>
            </a:r>
            <a:r>
              <a:rPr b="1" i="0" lang="en-US" sz="8500" u="none" cap="none" strike="noStrike">
                <a:solidFill>
                  <a:schemeClr val="lt1"/>
                </a:solidFill>
                <a:latin typeface="Arial"/>
                <a:ea typeface="Arial"/>
                <a:cs typeface="Arial"/>
                <a:sym typeface="Arial"/>
              </a:rPr>
              <a:t> </a:t>
            </a:r>
            <a:r>
              <a:rPr b="1" i="0" lang="en-US" sz="8500" u="none" cap="none" strike="noStrike">
                <a:solidFill>
                  <a:schemeClr val="lt1"/>
                </a:solidFill>
                <a:latin typeface="Arial"/>
                <a:ea typeface="Arial"/>
                <a:cs typeface="Arial"/>
                <a:sym typeface="Arial"/>
              </a:rPr>
              <a:t>School of Computing</a:t>
            </a:r>
            <a:r>
              <a:rPr b="1" i="0" lang="en-US" sz="8500" u="none" cap="none" strike="noStrike">
                <a:solidFill>
                  <a:schemeClr val="lt1"/>
                </a:solidFill>
                <a:latin typeface="Arial"/>
                <a:ea typeface="Arial"/>
                <a:cs typeface="Arial"/>
                <a:sym typeface="Arial"/>
              </a:rPr>
              <a:t> </a:t>
            </a:r>
            <a:r>
              <a:rPr b="1" i="0" lang="en-US" sz="8500" u="none" cap="none" strike="noStrike">
                <a:solidFill>
                  <a:schemeClr val="lt1"/>
                </a:solidFill>
                <a:latin typeface="Arial"/>
                <a:ea typeface="Arial"/>
                <a:cs typeface="Arial"/>
                <a:sym typeface="Arial"/>
              </a:rPr>
              <a:t>and Information Sciences</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2021 Senior Design Project</a:t>
            </a:r>
            <a:endParaRPr b="0" i="0" u="none" cap="none" strike="noStrike">
              <a:solidFill>
                <a:srgbClr val="000000"/>
              </a:solidFill>
              <a:latin typeface="Arial"/>
              <a:ea typeface="Arial"/>
              <a:cs typeface="Arial"/>
              <a:sym typeface="Arial"/>
            </a:endParaRPr>
          </a:p>
        </p:txBody>
      </p:sp>
      <p:sp>
        <p:nvSpPr>
          <p:cNvPr id="26" name="Google Shape;26;p2"/>
          <p:cNvSpPr txBox="1"/>
          <p:nvPr/>
        </p:nvSpPr>
        <p:spPr>
          <a:xfrm>
            <a:off x="9601200" y="4403650"/>
            <a:ext cx="25151400" cy="37689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lang="en-US" sz="10000" u="none" cap="none" strike="noStrike">
                <a:solidFill>
                  <a:srgbClr val="76FBFD"/>
                </a:solidFill>
              </a:rPr>
              <a:t>MorningBytes</a:t>
            </a:r>
            <a:endParaRPr b="1" sz="1400" u="none" cap="none" strike="noStrike">
              <a:solidFill>
                <a:srgbClr val="76FBFD"/>
              </a:solidFill>
            </a:endParaRPr>
          </a:p>
          <a:p>
            <a:pPr indent="0" lvl="0" marL="0" marR="0" rtl="0" algn="ctr">
              <a:lnSpc>
                <a:spcPct val="100000"/>
              </a:lnSpc>
              <a:spcBef>
                <a:spcPts val="0"/>
              </a:spcBef>
              <a:spcAft>
                <a:spcPts val="0"/>
              </a:spcAft>
              <a:buClr>
                <a:schemeClr val="lt1"/>
              </a:buClr>
              <a:buSzPts val="3500"/>
              <a:buFont typeface="Arial"/>
              <a:buNone/>
            </a:pPr>
            <a:r>
              <a:t/>
            </a:r>
            <a:endParaRPr b="1" sz="3500">
              <a:solidFill>
                <a:schemeClr val="lt1"/>
              </a:solidFil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lang="en-US" sz="3500">
                <a:solidFill>
                  <a:schemeClr val="lt1"/>
                </a:solidFill>
              </a:rPr>
              <a:t>Sergio Pantoja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Giri Narasimhan</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Florida International University</a:t>
            </a:r>
            <a:endParaRPr b="0" i="1" sz="1400" u="none" cap="none" strike="noStrike">
              <a:solidFill>
                <a:srgbClr val="000000"/>
              </a:solidFill>
              <a:latin typeface="Arial"/>
              <a:ea typeface="Arial"/>
              <a:cs typeface="Arial"/>
              <a:sym typeface="Arial"/>
            </a:endParaRPr>
          </a:p>
        </p:txBody>
      </p:sp>
      <p:sp>
        <p:nvSpPr>
          <p:cNvPr id="27" name="Google Shape;27;p2"/>
          <p:cNvSpPr txBox="1"/>
          <p:nvPr/>
        </p:nvSpPr>
        <p:spPr>
          <a:xfrm>
            <a:off x="6970054" y="30708597"/>
            <a:ext cx="21444300" cy="15525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lang="en-US" sz="2400">
                <a:solidFill>
                  <a:schemeClr val="lt2"/>
                </a:solidFill>
              </a:rPr>
              <a:t>The material presented in this poster is based </a:t>
            </a:r>
            <a:r>
              <a:rPr lang="en-US" sz="2400">
                <a:solidFill>
                  <a:schemeClr val="lt2"/>
                </a:solidFill>
              </a:rPr>
              <a:t>upon</a:t>
            </a:r>
            <a:r>
              <a:rPr lang="en-US" sz="2400">
                <a:solidFill>
                  <a:schemeClr val="lt2"/>
                </a:solidFill>
              </a:rPr>
              <a:t> the work supported by Dr. Giri Narasimhan. I thank Dr.Giri Narasimhan for his assistance and mentorship that I received throughout the senior design project. I want to thank my teammate Angel Saldivia for being the leader of this project, and for all his work. I thank Karanveer Sandhu for pairing with me on the Flask web application. And I thank my other teammates (William Smith, Jeffrey Cuello, Carlos Cordero, Eric Tu, Adam Samson, Simarjeet Chhabra) for the technical, conceptual, and motivational </a:t>
            </a:r>
            <a:r>
              <a:rPr lang="en-US" sz="2400">
                <a:solidFill>
                  <a:schemeClr val="lt2"/>
                </a:solidFill>
              </a:rPr>
              <a:t>contributions that they made throughout this semester!</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6970050" y="30160675"/>
            <a:ext cx="4860000" cy="548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ACKNOWLEDGEMENTS</a:t>
            </a:r>
            <a:endParaRPr b="0" i="0" sz="1400" u="none" cap="none" strike="noStrike">
              <a:solidFill>
                <a:srgbClr val="000000"/>
              </a:solidFill>
              <a:latin typeface="Arial"/>
              <a:ea typeface="Arial"/>
              <a:cs typeface="Arial"/>
              <a:sym typeface="Arial"/>
            </a:endParaRPr>
          </a:p>
        </p:txBody>
      </p:sp>
      <p:pic>
        <p:nvPicPr>
          <p:cNvPr id="29" name="Google Shape;29;p2"/>
          <p:cNvPicPr preferRelativeResize="0"/>
          <p:nvPr/>
        </p:nvPicPr>
        <p:blipFill>
          <a:blip r:embed="rId4">
            <a:alphaModFix/>
          </a:blip>
          <a:stretch>
            <a:fillRect/>
          </a:stretch>
        </p:blipFill>
        <p:spPr>
          <a:xfrm>
            <a:off x="14497990" y="8661789"/>
            <a:ext cx="14148337" cy="10797778"/>
          </a:xfrm>
          <a:prstGeom prst="rect">
            <a:avLst/>
          </a:prstGeom>
          <a:noFill/>
          <a:ln>
            <a:noFill/>
          </a:ln>
        </p:spPr>
      </p:pic>
      <p:pic>
        <p:nvPicPr>
          <p:cNvPr id="30" name="Google Shape;30;p2"/>
          <p:cNvPicPr preferRelativeResize="0"/>
          <p:nvPr/>
        </p:nvPicPr>
        <p:blipFill>
          <a:blip r:embed="rId5">
            <a:alphaModFix/>
          </a:blip>
          <a:stretch>
            <a:fillRect/>
          </a:stretch>
        </p:blipFill>
        <p:spPr>
          <a:xfrm>
            <a:off x="34752700" y="872928"/>
            <a:ext cx="8681301" cy="4972524"/>
          </a:xfrm>
          <a:prstGeom prst="rect">
            <a:avLst/>
          </a:prstGeom>
          <a:noFill/>
          <a:ln>
            <a:noFill/>
          </a:ln>
          <a:effectLst>
            <a:outerShdw blurRad="57150" rotWithShape="0" algn="bl" dist="9525">
              <a:schemeClr val="lt1">
                <a:alpha val="97650"/>
              </a:schemeClr>
            </a:outerShdw>
          </a:effectLst>
        </p:spPr>
      </p:pic>
      <p:pic>
        <p:nvPicPr>
          <p:cNvPr id="31" name="Google Shape;31;p2"/>
          <p:cNvPicPr preferRelativeResize="0"/>
          <p:nvPr/>
        </p:nvPicPr>
        <p:blipFill>
          <a:blip r:embed="rId6">
            <a:alphaModFix/>
          </a:blip>
          <a:stretch>
            <a:fillRect/>
          </a:stretch>
        </p:blipFill>
        <p:spPr>
          <a:xfrm>
            <a:off x="29531006" y="9802522"/>
            <a:ext cx="5996469" cy="4076484"/>
          </a:xfrm>
          <a:prstGeom prst="rect">
            <a:avLst/>
          </a:prstGeom>
          <a:noFill/>
          <a:ln>
            <a:noFill/>
          </a:ln>
          <a:effectLst>
            <a:outerShdw blurRad="57150" rotWithShape="0" algn="bl" dir="5400000" dist="19050">
              <a:srgbClr val="000000">
                <a:alpha val="50000"/>
              </a:srgbClr>
            </a:outerShdw>
          </a:effectLst>
        </p:spPr>
      </p:pic>
      <p:pic>
        <p:nvPicPr>
          <p:cNvPr id="32" name="Google Shape;32;p2"/>
          <p:cNvPicPr preferRelativeResize="0"/>
          <p:nvPr/>
        </p:nvPicPr>
        <p:blipFill>
          <a:blip r:embed="rId7">
            <a:alphaModFix/>
          </a:blip>
          <a:stretch>
            <a:fillRect/>
          </a:stretch>
        </p:blipFill>
        <p:spPr>
          <a:xfrm>
            <a:off x="15713430" y="16823831"/>
            <a:ext cx="11748767" cy="7778969"/>
          </a:xfrm>
          <a:prstGeom prst="rect">
            <a:avLst/>
          </a:prstGeom>
          <a:noFill/>
          <a:ln>
            <a:noFill/>
          </a:ln>
          <a:effectLst>
            <a:outerShdw blurRad="914400" rotWithShape="0" algn="bl" dir="6060000" dist="361950">
              <a:srgbClr val="000000">
                <a:alpha val="50000"/>
              </a:srgbClr>
            </a:outerShdw>
          </a:effectLst>
        </p:spPr>
      </p:pic>
      <p:pic>
        <p:nvPicPr>
          <p:cNvPr id="33" name="Google Shape;33;p2"/>
          <p:cNvPicPr preferRelativeResize="0"/>
          <p:nvPr/>
        </p:nvPicPr>
        <p:blipFill>
          <a:blip r:embed="rId8">
            <a:alphaModFix/>
          </a:blip>
          <a:stretch>
            <a:fillRect/>
          </a:stretch>
        </p:blipFill>
        <p:spPr>
          <a:xfrm>
            <a:off x="28646326" y="10950735"/>
            <a:ext cx="5996463" cy="8248591"/>
          </a:xfrm>
          <a:prstGeom prst="rect">
            <a:avLst/>
          </a:prstGeom>
          <a:noFill/>
          <a:ln>
            <a:noFill/>
          </a:ln>
          <a:effectLst>
            <a:outerShdw blurRad="957263" rotWithShape="0" algn="bl" dir="1920000" dist="400050">
              <a:srgbClr val="000000">
                <a:alpha val="50000"/>
              </a:srgbClr>
            </a:outerShdw>
          </a:effectLst>
        </p:spPr>
      </p:pic>
      <p:pic>
        <p:nvPicPr>
          <p:cNvPr id="34" name="Google Shape;34;p2"/>
          <p:cNvPicPr preferRelativeResize="0"/>
          <p:nvPr/>
        </p:nvPicPr>
        <p:blipFill>
          <a:blip r:embed="rId9">
            <a:alphaModFix/>
          </a:blip>
          <a:stretch>
            <a:fillRect/>
          </a:stretch>
        </p:blipFill>
        <p:spPr>
          <a:xfrm>
            <a:off x="647700" y="872925"/>
            <a:ext cx="5794992" cy="4972526"/>
          </a:xfrm>
          <a:prstGeom prst="rect">
            <a:avLst/>
          </a:prstGeom>
          <a:noFill/>
          <a:ln>
            <a:noFill/>
          </a:ln>
        </p:spPr>
      </p:pic>
      <p:pic>
        <p:nvPicPr>
          <p:cNvPr id="35" name="Google Shape;35;p2"/>
          <p:cNvPicPr preferRelativeResize="0"/>
          <p:nvPr/>
        </p:nvPicPr>
        <p:blipFill rotWithShape="1">
          <a:blip r:embed="rId10">
            <a:alphaModFix/>
          </a:blip>
          <a:srcRect b="7313" l="0" r="0" t="0"/>
          <a:stretch/>
        </p:blipFill>
        <p:spPr>
          <a:xfrm>
            <a:off x="3035502" y="9802525"/>
            <a:ext cx="11614900" cy="15232175"/>
          </a:xfrm>
          <a:prstGeom prst="rect">
            <a:avLst/>
          </a:prstGeom>
          <a:noFill/>
          <a:ln>
            <a:noFill/>
          </a:ln>
        </p:spPr>
      </p:pic>
      <p:pic>
        <p:nvPicPr>
          <p:cNvPr id="36" name="Google Shape;36;p2"/>
          <p:cNvPicPr preferRelativeResize="0"/>
          <p:nvPr/>
        </p:nvPicPr>
        <p:blipFill>
          <a:blip r:embed="rId11">
            <a:alphaModFix/>
          </a:blip>
          <a:stretch>
            <a:fillRect/>
          </a:stretch>
        </p:blipFill>
        <p:spPr>
          <a:xfrm>
            <a:off x="28132193" y="18094296"/>
            <a:ext cx="4740390" cy="4466028"/>
          </a:xfrm>
          <a:prstGeom prst="rect">
            <a:avLst/>
          </a:prstGeom>
          <a:noFill/>
          <a:ln>
            <a:noFill/>
          </a:ln>
        </p:spPr>
      </p:pic>
      <p:sp>
        <p:nvSpPr>
          <p:cNvPr id="37" name="Google Shape;37;p2"/>
          <p:cNvSpPr/>
          <p:nvPr/>
        </p:nvSpPr>
        <p:spPr>
          <a:xfrm>
            <a:off x="0" y="24879300"/>
            <a:ext cx="43891200" cy="307800"/>
          </a:xfrm>
          <a:prstGeom prst="rect">
            <a:avLst/>
          </a:prstGeom>
          <a:solidFill>
            <a:srgbClr val="76FBF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76FBFD"/>
              </a:highlight>
            </a:endParaRPr>
          </a:p>
        </p:txBody>
      </p:sp>
      <p:pic>
        <p:nvPicPr>
          <p:cNvPr id="38" name="Google Shape;38;p2"/>
          <p:cNvPicPr preferRelativeResize="0"/>
          <p:nvPr/>
        </p:nvPicPr>
        <p:blipFill rotWithShape="1">
          <a:blip r:embed="rId12">
            <a:alphaModFix/>
          </a:blip>
          <a:srcRect b="0" l="0" r="75210" t="0"/>
          <a:stretch/>
        </p:blipFill>
        <p:spPr>
          <a:xfrm rot="529133">
            <a:off x="33825811" y="18420713"/>
            <a:ext cx="4688977" cy="5586978"/>
          </a:xfrm>
          <a:prstGeom prst="rect">
            <a:avLst/>
          </a:prstGeom>
          <a:noFill/>
          <a:ln>
            <a:noFill/>
          </a:ln>
        </p:spPr>
      </p:pic>
      <p:sp>
        <p:nvSpPr>
          <p:cNvPr id="39" name="Google Shape;39;p2"/>
          <p:cNvSpPr/>
          <p:nvPr/>
        </p:nvSpPr>
        <p:spPr>
          <a:xfrm>
            <a:off x="6416300" y="11987121"/>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1</a:t>
            </a:r>
            <a:endParaRPr sz="9600">
              <a:solidFill>
                <a:srgbClr val="3333CC"/>
              </a:solidFill>
            </a:endParaRPr>
          </a:p>
        </p:txBody>
      </p:sp>
      <p:sp>
        <p:nvSpPr>
          <p:cNvPr id="40" name="Google Shape;40;p2"/>
          <p:cNvSpPr/>
          <p:nvPr/>
        </p:nvSpPr>
        <p:spPr>
          <a:xfrm>
            <a:off x="14193200" y="11987134"/>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2</a:t>
            </a:r>
            <a:endParaRPr sz="9600">
              <a:solidFill>
                <a:srgbClr val="3333CC"/>
              </a:solidFill>
            </a:endParaRPr>
          </a:p>
        </p:txBody>
      </p:sp>
      <p:sp>
        <p:nvSpPr>
          <p:cNvPr id="41" name="Google Shape;41;p2"/>
          <p:cNvSpPr/>
          <p:nvPr/>
        </p:nvSpPr>
        <p:spPr>
          <a:xfrm>
            <a:off x="27821600" y="11987121"/>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3</a:t>
            </a:r>
            <a:endParaRPr sz="9600">
              <a:solidFill>
                <a:srgbClr val="3333CC"/>
              </a:solidFill>
            </a:endParaRPr>
          </a:p>
        </p:txBody>
      </p:sp>
      <p:sp>
        <p:nvSpPr>
          <p:cNvPr id="42" name="Google Shape;42;p2"/>
          <p:cNvSpPr/>
          <p:nvPr/>
        </p:nvSpPr>
        <p:spPr>
          <a:xfrm>
            <a:off x="15107600" y="21015246"/>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4</a:t>
            </a:r>
            <a:endParaRPr sz="9600">
              <a:solidFill>
                <a:srgbClr val="3333CC"/>
              </a:solidFill>
            </a:endParaRPr>
          </a:p>
        </p:txBody>
      </p:sp>
      <p:sp>
        <p:nvSpPr>
          <p:cNvPr id="43" name="Google Shape;43;p2"/>
          <p:cNvSpPr/>
          <p:nvPr/>
        </p:nvSpPr>
        <p:spPr>
          <a:xfrm>
            <a:off x="33132275" y="21015246"/>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6</a:t>
            </a:r>
            <a:endParaRPr sz="9600">
              <a:solidFill>
                <a:srgbClr val="3333CC"/>
              </a:solidFill>
            </a:endParaRPr>
          </a:p>
        </p:txBody>
      </p:sp>
      <p:sp>
        <p:nvSpPr>
          <p:cNvPr id="44" name="Google Shape;44;p2"/>
          <p:cNvSpPr txBox="1"/>
          <p:nvPr/>
        </p:nvSpPr>
        <p:spPr>
          <a:xfrm>
            <a:off x="13515938" y="25478438"/>
            <a:ext cx="10520100" cy="3414900"/>
          </a:xfrm>
          <a:prstGeom prst="rect">
            <a:avLst/>
          </a:prstGeom>
          <a:noFill/>
          <a:ln>
            <a:noFill/>
          </a:ln>
        </p:spPr>
        <p:txBody>
          <a:bodyPr anchorCtr="0" anchor="t" bIns="36975" lIns="73975" spcFirstLastPara="1" rIns="73975" wrap="square" tIns="36975">
            <a:spAutoFit/>
          </a:bodyPr>
          <a:lstStyle/>
          <a:p>
            <a:pPr indent="0" lvl="0" marL="0" rtl="0" algn="just">
              <a:spcBef>
                <a:spcPts val="0"/>
              </a:spcBef>
              <a:spcAft>
                <a:spcPts val="0"/>
              </a:spcAft>
              <a:buClr>
                <a:schemeClr val="lt1"/>
              </a:buClr>
              <a:buSzPts val="3500"/>
              <a:buFont typeface="Arial"/>
              <a:buNone/>
            </a:pPr>
            <a:r>
              <a:rPr b="1" lang="en-US" sz="3500">
                <a:solidFill>
                  <a:schemeClr val="lt1"/>
                </a:solidFill>
              </a:rPr>
              <a:t>SOLUTION</a:t>
            </a:r>
            <a:endParaRPr b="1" sz="3500">
              <a:solidFill>
                <a:schemeClr val="lt1"/>
              </a:solidFill>
            </a:endParaRPr>
          </a:p>
          <a:p>
            <a:pPr indent="0" lvl="0" marL="0" rtl="0" algn="just">
              <a:spcBef>
                <a:spcPts val="0"/>
              </a:spcBef>
              <a:spcAft>
                <a:spcPts val="0"/>
              </a:spcAft>
              <a:buClr>
                <a:schemeClr val="lt1"/>
              </a:buClr>
              <a:buSzPts val="3500"/>
              <a:buFont typeface="Arial"/>
              <a:buNone/>
            </a:pPr>
            <a:r>
              <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With MorningBytes, students receive a fun daily email with 1 or 2 questions from the latest material. When students select answers, they receive detailed explanations on why it was right or wrong along with links to additional reading material. Professors can upload question banks, manage multiple classes at once, and see statistics on individual and class performance.</a:t>
            </a:r>
            <a:endParaRPr b="1" sz="2600">
              <a:solidFill>
                <a:schemeClr val="lt1"/>
              </a:solidFill>
            </a:endParaRPr>
          </a:p>
        </p:txBody>
      </p:sp>
      <p:sp>
        <p:nvSpPr>
          <p:cNvPr id="45" name="Google Shape;45;p2"/>
          <p:cNvSpPr txBox="1"/>
          <p:nvPr/>
        </p:nvSpPr>
        <p:spPr>
          <a:xfrm>
            <a:off x="24837938" y="25478438"/>
            <a:ext cx="8166300" cy="3537900"/>
          </a:xfrm>
          <a:prstGeom prst="rect">
            <a:avLst/>
          </a:prstGeom>
          <a:noFill/>
          <a:ln>
            <a:noFill/>
          </a:ln>
        </p:spPr>
        <p:txBody>
          <a:bodyPr anchorCtr="0" anchor="t" bIns="36975" lIns="73975" spcFirstLastPara="1" rIns="73975" wrap="square" tIns="36975">
            <a:spAutoFit/>
          </a:bodyPr>
          <a:lstStyle/>
          <a:p>
            <a:pPr indent="0" lvl="0" marL="0" rtl="0" algn="just">
              <a:spcBef>
                <a:spcPts val="0"/>
              </a:spcBef>
              <a:spcAft>
                <a:spcPts val="0"/>
              </a:spcAft>
              <a:buClr>
                <a:schemeClr val="lt1"/>
              </a:buClr>
              <a:buSzPts val="3500"/>
              <a:buFont typeface="Arial"/>
              <a:buNone/>
            </a:pPr>
            <a:r>
              <a:rPr b="1" lang="en-US" sz="3500">
                <a:solidFill>
                  <a:schemeClr val="lt1"/>
                </a:solidFill>
              </a:rPr>
              <a:t>CONTRIBUTIONS &amp; TECHNOLOGIES</a:t>
            </a:r>
            <a:endParaRPr b="1" sz="3500">
              <a:solidFill>
                <a:schemeClr val="lt1"/>
              </a:solidFill>
            </a:endParaRPr>
          </a:p>
          <a:p>
            <a:pPr indent="0" lvl="0" marL="0" rtl="0" algn="just">
              <a:spcBef>
                <a:spcPts val="0"/>
              </a:spcBef>
              <a:spcAft>
                <a:spcPts val="0"/>
              </a:spcAft>
              <a:buClr>
                <a:schemeClr val="lt1"/>
              </a:buClr>
              <a:buSzPts val="3500"/>
              <a:buFont typeface="Arial"/>
              <a:buNone/>
            </a:pPr>
            <a:r>
              <a:t/>
            </a:r>
            <a:endParaRPr b="1">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Designed and implemented the </a:t>
            </a:r>
            <a:r>
              <a:rPr b="1" lang="en-US" sz="2600">
                <a:solidFill>
                  <a:schemeClr val="lt1"/>
                </a:solidFill>
              </a:rPr>
              <a:t>daily</a:t>
            </a:r>
            <a:r>
              <a:rPr b="1" lang="en-US" sz="2600">
                <a:solidFill>
                  <a:schemeClr val="lt1"/>
                </a:solidFill>
              </a:rPr>
              <a:t> email</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template with mobile-friendly UI / UX.</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1000">
                <a:solidFill>
                  <a:schemeClr val="lt1"/>
                </a:solidFill>
              </a:rPr>
              <a:t> </a:t>
            </a:r>
            <a:endParaRPr b="1" sz="10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Implemented the front-page </a:t>
            </a:r>
            <a:r>
              <a:rPr b="1" lang="en-US" sz="2600">
                <a:solidFill>
                  <a:schemeClr val="lt1"/>
                </a:solidFill>
              </a:rPr>
              <a:t>design in HTML</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and CSS based on mockup from teammate.</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1000">
                <a:solidFill>
                  <a:schemeClr val="lt1"/>
                </a:solidFill>
              </a:rPr>
              <a:t> </a:t>
            </a:r>
            <a:endParaRPr b="1" sz="10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Used XML, JSON, and MongoDB to generate</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sample question banks for classes.</a:t>
            </a:r>
            <a:endParaRPr b="1" sz="2600">
              <a:solidFill>
                <a:schemeClr val="lt1"/>
              </a:solidFill>
            </a:endParaRPr>
          </a:p>
        </p:txBody>
      </p:sp>
      <p:sp>
        <p:nvSpPr>
          <p:cNvPr id="46" name="Google Shape;46;p2"/>
          <p:cNvSpPr/>
          <p:nvPr/>
        </p:nvSpPr>
        <p:spPr>
          <a:xfrm>
            <a:off x="24837938" y="262909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1</a:t>
            </a:r>
            <a:endParaRPr sz="3600">
              <a:solidFill>
                <a:srgbClr val="3333CC"/>
              </a:solidFill>
            </a:endParaRPr>
          </a:p>
        </p:txBody>
      </p:sp>
      <p:sp>
        <p:nvSpPr>
          <p:cNvPr id="47" name="Google Shape;47;p2"/>
          <p:cNvSpPr txBox="1"/>
          <p:nvPr/>
        </p:nvSpPr>
        <p:spPr>
          <a:xfrm>
            <a:off x="33478163" y="25478438"/>
            <a:ext cx="8936700" cy="3537900"/>
          </a:xfrm>
          <a:prstGeom prst="rect">
            <a:avLst/>
          </a:prstGeom>
          <a:noFill/>
          <a:ln>
            <a:noFill/>
          </a:ln>
        </p:spPr>
        <p:txBody>
          <a:bodyPr anchorCtr="0" anchor="t" bIns="36975" lIns="73975" spcFirstLastPara="1" rIns="73975" wrap="square" tIns="36975">
            <a:spAutoFit/>
          </a:bodyPr>
          <a:lstStyle/>
          <a:p>
            <a:pPr indent="0" lvl="0" marL="0" rtl="0" algn="just">
              <a:spcBef>
                <a:spcPts val="0"/>
              </a:spcBef>
              <a:spcAft>
                <a:spcPts val="0"/>
              </a:spcAft>
              <a:buClr>
                <a:schemeClr val="lt1"/>
              </a:buClr>
              <a:buSzPts val="3500"/>
              <a:buFont typeface="Arial"/>
              <a:buNone/>
            </a:pPr>
            <a:r>
              <a:t/>
            </a:r>
            <a:endParaRPr b="1" sz="3500">
              <a:solidFill>
                <a:schemeClr val="lt1"/>
              </a:solidFill>
            </a:endParaRPr>
          </a:p>
          <a:p>
            <a:pPr indent="0" lvl="0" marL="0" rtl="0" algn="just">
              <a:spcBef>
                <a:spcPts val="0"/>
              </a:spcBef>
              <a:spcAft>
                <a:spcPts val="0"/>
              </a:spcAft>
              <a:buClr>
                <a:schemeClr val="lt1"/>
              </a:buClr>
              <a:buSzPts val="3500"/>
              <a:buFont typeface="Arial"/>
              <a:buNone/>
            </a:pPr>
            <a:r>
              <a:t/>
            </a:r>
            <a:endParaRPr b="1">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Assisted with user interface improvements</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and refactoring HTML to proper structure.</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1000">
                <a:solidFill>
                  <a:schemeClr val="lt1"/>
                </a:solidFill>
              </a:rPr>
              <a:t> </a:t>
            </a:r>
            <a:endParaRPr b="1" sz="10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Used Bootstrap, a front-end CSS framework,</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to build our fast and responsive HTML pages.</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1000">
                <a:solidFill>
                  <a:schemeClr val="lt1"/>
                </a:solidFill>
              </a:rPr>
              <a:t> </a:t>
            </a:r>
            <a:endParaRPr b="1" sz="10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Used modern Python and Flask to implement</a:t>
            </a:r>
            <a:endParaRPr b="1" sz="2600">
              <a:solidFill>
                <a:schemeClr val="lt1"/>
              </a:solidFill>
            </a:endParaRPr>
          </a:p>
          <a:p>
            <a:pPr indent="0" lvl="0" marL="0" rtl="0" algn="just">
              <a:spcBef>
                <a:spcPts val="0"/>
              </a:spcBef>
              <a:spcAft>
                <a:spcPts val="0"/>
              </a:spcAft>
              <a:buClr>
                <a:schemeClr val="lt1"/>
              </a:buClr>
              <a:buSzPts val="3500"/>
              <a:buFont typeface="Arial"/>
              <a:buNone/>
            </a:pPr>
            <a:r>
              <a:rPr b="1" lang="en-US" sz="2600">
                <a:solidFill>
                  <a:schemeClr val="lt1"/>
                </a:solidFill>
              </a:rPr>
              <a:t>          the question &amp; answer functionality.</a:t>
            </a:r>
            <a:endParaRPr b="1" sz="3500">
              <a:solidFill>
                <a:schemeClr val="lt1"/>
              </a:solidFill>
            </a:endParaRPr>
          </a:p>
        </p:txBody>
      </p:sp>
      <p:sp>
        <p:nvSpPr>
          <p:cNvPr id="48" name="Google Shape;48;p2"/>
          <p:cNvSpPr/>
          <p:nvPr/>
        </p:nvSpPr>
        <p:spPr>
          <a:xfrm>
            <a:off x="24837938" y="272053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2</a:t>
            </a:r>
            <a:endParaRPr sz="3600">
              <a:solidFill>
                <a:srgbClr val="3333CC"/>
              </a:solidFill>
            </a:endParaRPr>
          </a:p>
        </p:txBody>
      </p:sp>
      <p:sp>
        <p:nvSpPr>
          <p:cNvPr id="49" name="Google Shape;49;p2"/>
          <p:cNvSpPr/>
          <p:nvPr/>
        </p:nvSpPr>
        <p:spPr>
          <a:xfrm>
            <a:off x="24837938" y="281197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3</a:t>
            </a:r>
            <a:endParaRPr sz="3600">
              <a:solidFill>
                <a:srgbClr val="3333CC"/>
              </a:solidFill>
            </a:endParaRPr>
          </a:p>
        </p:txBody>
      </p:sp>
      <p:sp>
        <p:nvSpPr>
          <p:cNvPr id="50" name="Google Shape;50;p2"/>
          <p:cNvSpPr/>
          <p:nvPr/>
        </p:nvSpPr>
        <p:spPr>
          <a:xfrm>
            <a:off x="27413900" y="21015259"/>
            <a:ext cx="1709400" cy="17094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9600">
                <a:solidFill>
                  <a:srgbClr val="3333CC"/>
                </a:solidFill>
              </a:rPr>
              <a:t>5</a:t>
            </a:r>
            <a:endParaRPr sz="9600">
              <a:solidFill>
                <a:srgbClr val="3333CC"/>
              </a:solidFill>
            </a:endParaRPr>
          </a:p>
        </p:txBody>
      </p:sp>
      <p:sp>
        <p:nvSpPr>
          <p:cNvPr id="51" name="Google Shape;51;p2"/>
          <p:cNvSpPr/>
          <p:nvPr/>
        </p:nvSpPr>
        <p:spPr>
          <a:xfrm>
            <a:off x="33478163" y="262909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4</a:t>
            </a:r>
            <a:endParaRPr sz="3600">
              <a:solidFill>
                <a:srgbClr val="3333CC"/>
              </a:solidFill>
            </a:endParaRPr>
          </a:p>
        </p:txBody>
      </p:sp>
      <p:sp>
        <p:nvSpPr>
          <p:cNvPr id="52" name="Google Shape;52;p2"/>
          <p:cNvSpPr/>
          <p:nvPr/>
        </p:nvSpPr>
        <p:spPr>
          <a:xfrm>
            <a:off x="33478163" y="272053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5</a:t>
            </a:r>
            <a:endParaRPr sz="3600">
              <a:solidFill>
                <a:srgbClr val="3333CC"/>
              </a:solidFill>
            </a:endParaRPr>
          </a:p>
        </p:txBody>
      </p:sp>
      <p:sp>
        <p:nvSpPr>
          <p:cNvPr id="53" name="Google Shape;53;p2"/>
          <p:cNvSpPr/>
          <p:nvPr/>
        </p:nvSpPr>
        <p:spPr>
          <a:xfrm>
            <a:off x="33478163" y="28119710"/>
            <a:ext cx="761700" cy="762000"/>
          </a:xfrm>
          <a:prstGeom prst="ellipse">
            <a:avLst/>
          </a:prstGeom>
          <a:solidFill>
            <a:schemeClr val="lt1"/>
          </a:solidFill>
          <a:ln cap="flat" cmpd="sng" w="9525">
            <a:solidFill>
              <a:schemeClr val="dk2"/>
            </a:solidFill>
            <a:prstDash val="solid"/>
            <a:round/>
            <a:headEnd len="sm" w="sm" type="none"/>
            <a:tailEnd len="sm" w="sm" type="none"/>
          </a:ln>
          <a:effectLst>
            <a:outerShdw blurRad="385763" rotWithShape="0" algn="bl" dir="3900000" dist="15240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rgbClr val="3333CC"/>
                </a:solidFill>
              </a:rPr>
              <a:t>6</a:t>
            </a:r>
            <a:endParaRPr sz="3600">
              <a:solidFill>
                <a:srgbClr val="3333CC"/>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