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iF2/+7sTMEI/sNkJacVpEWP4ew3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9"/>
          <p:cNvSpPr/>
          <p:nvPr/>
        </p:nvSpPr>
        <p:spPr>
          <a:xfrm>
            <a:off x="0" y="29233913"/>
            <a:ext cx="43891199"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Arial"/>
              <a:ea typeface="Arial"/>
              <a:cs typeface="Arial"/>
              <a:sym typeface="Arial"/>
            </a:endParaRPr>
          </a:p>
        </p:txBody>
      </p:sp>
      <p:sp>
        <p:nvSpPr>
          <p:cNvPr id="8" name="Google Shape;8;p9"/>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9" name="Google Shape;9;p9"/>
          <p:cNvPicPr preferRelativeResize="0"/>
          <p:nvPr/>
        </p:nvPicPr>
        <p:blipFill rotWithShape="1">
          <a:blip r:embed="rId3">
            <a:alphaModFix/>
          </a:blip>
          <a:srcRect b="0" l="0" r="0" t="0"/>
          <a:stretch/>
        </p:blipFill>
        <p:spPr>
          <a:xfrm>
            <a:off x="994221" y="30229644"/>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10" name="Shape 10"/>
        <p:cNvGrpSpPr/>
        <p:nvPr/>
      </p:nvGrpSpPr>
      <p:grpSpPr>
        <a:xfrm>
          <a:off x="0" y="0"/>
          <a:ext cx="0" cy="0"/>
          <a:chOff x="0" y="0"/>
          <a:chExt cx="0" cy="0"/>
        </a:xfrm>
      </p:grpSpPr>
      <p:pic>
        <p:nvPicPr>
          <p:cNvPr descr="A close up of a sign&#10;&#10;Description automatically generated" id="11" name="Google Shape;11;p8"/>
          <p:cNvPicPr preferRelativeResize="0"/>
          <p:nvPr/>
        </p:nvPicPr>
        <p:blipFill rotWithShape="1">
          <a:blip r:embed="rId2">
            <a:alphaModFix/>
          </a:blip>
          <a:srcRect b="0" l="0" r="0" t="0"/>
          <a:stretch/>
        </p:blipFill>
        <p:spPr>
          <a:xfrm>
            <a:off x="994221" y="30227619"/>
            <a:ext cx="2651530" cy="2276856"/>
          </a:xfrm>
          <a:prstGeom prst="rect">
            <a:avLst/>
          </a:prstGeom>
          <a:noFill/>
          <a:ln>
            <a:noFill/>
          </a:ln>
        </p:spPr>
      </p:pic>
      <p:sp>
        <p:nvSpPr>
          <p:cNvPr id="12" name="Google Shape;12;p8"/>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3" name="Google Shape;13;p8"/>
          <p:cNvSpPr/>
          <p:nvPr/>
        </p:nvSpPr>
        <p:spPr>
          <a:xfrm>
            <a:off x="0" y="29233913"/>
            <a:ext cx="43891199"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10;&#10;Description automatically generated" id="15" name="Google Shape;15;p1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6" name="Google Shape;16;p1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7" name="Shape 17"/>
        <p:cNvGrpSpPr/>
        <p:nvPr/>
      </p:nvGrpSpPr>
      <p:grpSpPr>
        <a:xfrm>
          <a:off x="0" y="0"/>
          <a:ext cx="0" cy="0"/>
          <a:chOff x="0" y="0"/>
          <a:chExt cx="0" cy="0"/>
        </a:xfrm>
      </p:grpSpPr>
      <p:pic>
        <p:nvPicPr>
          <p:cNvPr descr="A close up of a sign&#10;&#10;Description automatically generated" id="18" name="Google Shape;18;p16"/>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9" name="Google Shape;19;p16"/>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3.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jp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sp>
        <p:nvSpPr>
          <p:cNvPr id="24" name="Google Shape;24;p2"/>
          <p:cNvSpPr txBox="1"/>
          <p:nvPr/>
        </p:nvSpPr>
        <p:spPr>
          <a:xfrm>
            <a:off x="9601200" y="5"/>
            <a:ext cx="24688800" cy="3632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800"/>
              <a:buFont typeface="Arial"/>
              <a:buNone/>
            </a:pPr>
            <a:r>
              <a:rPr b="1" i="0" lang="en-US" sz="8800" u="none" cap="none" strike="noStrike">
                <a:solidFill>
                  <a:schemeClr val="lt1"/>
                </a:solidFill>
                <a:latin typeface="Arial"/>
                <a:ea typeface="Arial"/>
                <a:cs typeface="Arial"/>
                <a:sym typeface="Arial"/>
              </a:rPr>
              <a:t>Knight Foundation School of Computing and Information Sciences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5400"/>
              <a:buFont typeface="Arial"/>
              <a:buNone/>
            </a:pPr>
            <a:r>
              <a:rPr b="0" i="1" lang="en-US" sz="5400" u="none" cap="none" strike="noStrike">
                <a:solidFill>
                  <a:schemeClr val="lt1"/>
                </a:solidFill>
                <a:latin typeface="Arial"/>
                <a:ea typeface="Arial"/>
                <a:cs typeface="Arial"/>
                <a:sym typeface="Arial"/>
              </a:rPr>
              <a:t>Summer 2021 Senior Design Project</a:t>
            </a:r>
            <a:endParaRPr b="0" i="0" sz="1400" u="none" cap="none" strike="noStrike">
              <a:solidFill>
                <a:srgbClr val="000000"/>
              </a:solidFill>
              <a:latin typeface="Arial"/>
              <a:ea typeface="Arial"/>
              <a:cs typeface="Arial"/>
              <a:sym typeface="Arial"/>
            </a:endParaRPr>
          </a:p>
        </p:txBody>
      </p:sp>
      <p:sp>
        <p:nvSpPr>
          <p:cNvPr id="25" name="Google Shape;25;p2"/>
          <p:cNvSpPr txBox="1"/>
          <p:nvPr/>
        </p:nvSpPr>
        <p:spPr>
          <a:xfrm>
            <a:off x="4217625" y="3391737"/>
            <a:ext cx="35204401" cy="3230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MorningBytes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 </a:t>
            </a:r>
            <a:r>
              <a:rPr b="0" i="0" lang="en-US" sz="3500" u="none" cap="none" strike="noStrike">
                <a:solidFill>
                  <a:schemeClr val="lt1"/>
                </a:solidFill>
                <a:latin typeface="Arial"/>
                <a:ea typeface="Arial"/>
                <a:cs typeface="Arial"/>
                <a:sym typeface="Arial"/>
              </a:rPr>
              <a:t>Jeffrey Cuello</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Dr.Giri Narasimhan</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Florida International University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1" i="1" lang="en-US" sz="3500" u="none" cap="none" strike="noStrike">
                <a:solidFill>
                  <a:schemeClr val="lt1"/>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Dr. Masoud Sadjadi</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6" name="Google Shape;26;p2"/>
          <p:cNvSpPr txBox="1"/>
          <p:nvPr/>
        </p:nvSpPr>
        <p:spPr>
          <a:xfrm>
            <a:off x="7732054" y="31318197"/>
            <a:ext cx="21444300" cy="813600"/>
          </a:xfrm>
          <a:prstGeom prst="rect">
            <a:avLst/>
          </a:prstGeom>
          <a:noFill/>
          <a:ln>
            <a:noFill/>
          </a:ln>
        </p:spPr>
        <p:txBody>
          <a:bodyPr anchorCtr="0" anchor="t" bIns="36975" lIns="73975" spcFirstLastPara="1" rIns="73975" wrap="square" tIns="36975">
            <a:spAutoFit/>
          </a:bodyPr>
          <a:lstStyle/>
          <a:p>
            <a:pPr indent="0" lvl="0" marL="0" rtl="0" algn="l">
              <a:spcBef>
                <a:spcPts val="0"/>
              </a:spcBef>
              <a:spcAft>
                <a:spcPts val="0"/>
              </a:spcAft>
              <a:buClr>
                <a:srgbClr val="3333CC"/>
              </a:buClr>
              <a:buSzPts val="2400"/>
              <a:buFont typeface="Arial"/>
              <a:buNone/>
            </a:pPr>
            <a:r>
              <a:rPr lang="en-US" sz="2400">
                <a:solidFill>
                  <a:schemeClr val="lt2"/>
                </a:solidFill>
              </a:rPr>
              <a:t>The material presented in this poster is based upon the work supported by Dr.Giri Narasimhan. We thank Dr.Giri Narasimhan for his  assistance and mentorship that we received throughout the senior design project.</a:t>
            </a:r>
            <a:endParaRPr b="0" i="0" sz="1400" u="none" cap="none" strike="noStrike">
              <a:solidFill>
                <a:srgbClr val="000000"/>
              </a:solidFill>
              <a:latin typeface="Arial"/>
              <a:ea typeface="Arial"/>
              <a:cs typeface="Arial"/>
              <a:sym typeface="Arial"/>
            </a:endParaRPr>
          </a:p>
        </p:txBody>
      </p:sp>
      <p:sp>
        <p:nvSpPr>
          <p:cNvPr id="27" name="Google Shape;27;p2"/>
          <p:cNvSpPr txBox="1"/>
          <p:nvPr/>
        </p:nvSpPr>
        <p:spPr>
          <a:xfrm>
            <a:off x="7732054" y="30770278"/>
            <a:ext cx="4578237" cy="547919"/>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00FFF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28" name="Google Shape;28;p2"/>
          <p:cNvSpPr txBox="1"/>
          <p:nvPr/>
        </p:nvSpPr>
        <p:spPr>
          <a:xfrm>
            <a:off x="5891647" y="6920483"/>
            <a:ext cx="4114800" cy="8250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4875" u="none" cap="none" strike="noStrike">
                <a:solidFill>
                  <a:schemeClr val="lt2"/>
                </a:solidFill>
                <a:latin typeface="Arial"/>
                <a:ea typeface="Arial"/>
                <a:cs typeface="Arial"/>
                <a:sym typeface="Arial"/>
              </a:rPr>
              <a:t>PROBLEM</a:t>
            </a:r>
            <a:endParaRPr b="0" i="0" sz="3200" u="none" cap="none" strike="noStrike">
              <a:solidFill>
                <a:srgbClr val="000000"/>
              </a:solidFill>
              <a:latin typeface="Arial"/>
              <a:ea typeface="Arial"/>
              <a:cs typeface="Arial"/>
              <a:sym typeface="Arial"/>
            </a:endParaRPr>
          </a:p>
        </p:txBody>
      </p:sp>
      <p:sp>
        <p:nvSpPr>
          <p:cNvPr id="29" name="Google Shape;29;p2"/>
          <p:cNvSpPr txBox="1"/>
          <p:nvPr/>
        </p:nvSpPr>
        <p:spPr>
          <a:xfrm>
            <a:off x="19762428" y="6912545"/>
            <a:ext cx="4114800" cy="156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4850" u="none" cap="none" strike="noStrike">
                <a:solidFill>
                  <a:schemeClr val="lt2"/>
                </a:solidFill>
                <a:latin typeface="Arial"/>
                <a:ea typeface="Arial"/>
                <a:cs typeface="Arial"/>
                <a:sym typeface="Arial"/>
              </a:rPr>
              <a:t>CURRENT SYSTEM</a:t>
            </a:r>
            <a:endParaRPr b="0" i="0" sz="4850" u="none" cap="none" strike="noStrike">
              <a:solidFill>
                <a:srgbClr val="000000"/>
              </a:solidFill>
              <a:latin typeface="Arial"/>
              <a:ea typeface="Arial"/>
              <a:cs typeface="Arial"/>
              <a:sym typeface="Arial"/>
            </a:endParaRPr>
          </a:p>
        </p:txBody>
      </p:sp>
      <p:sp>
        <p:nvSpPr>
          <p:cNvPr id="30" name="Google Shape;30;p2"/>
          <p:cNvSpPr txBox="1"/>
          <p:nvPr/>
        </p:nvSpPr>
        <p:spPr>
          <a:xfrm>
            <a:off x="33666550" y="6959875"/>
            <a:ext cx="5180100" cy="821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4850" u="none" cap="none" strike="noStrike">
                <a:solidFill>
                  <a:schemeClr val="lt2"/>
                </a:solidFill>
                <a:latin typeface="Arial"/>
                <a:ea typeface="Arial"/>
                <a:cs typeface="Arial"/>
                <a:sym typeface="Arial"/>
              </a:rPr>
              <a:t>REQUIREMENTS</a:t>
            </a:r>
            <a:endParaRPr b="0" i="0" sz="4850" u="none" cap="none" strike="noStrike">
              <a:solidFill>
                <a:srgbClr val="000000"/>
              </a:solidFill>
              <a:latin typeface="Arial"/>
              <a:ea typeface="Arial"/>
              <a:cs typeface="Arial"/>
              <a:sym typeface="Arial"/>
            </a:endParaRPr>
          </a:p>
        </p:txBody>
      </p:sp>
      <p:sp>
        <p:nvSpPr>
          <p:cNvPr id="31" name="Google Shape;31;p2"/>
          <p:cNvSpPr txBox="1"/>
          <p:nvPr/>
        </p:nvSpPr>
        <p:spPr>
          <a:xfrm>
            <a:off x="5891647" y="14303945"/>
            <a:ext cx="4114800" cy="156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4850" u="none" cap="none" strike="noStrike">
                <a:solidFill>
                  <a:schemeClr val="lt2"/>
                </a:solidFill>
                <a:latin typeface="Arial"/>
                <a:ea typeface="Arial"/>
                <a:cs typeface="Arial"/>
                <a:sym typeface="Arial"/>
              </a:rPr>
              <a:t>SYSTEM DESIGN</a:t>
            </a:r>
            <a:endParaRPr b="0" i="0" sz="4850" u="none" cap="none" strike="noStrike">
              <a:solidFill>
                <a:srgbClr val="000000"/>
              </a:solidFill>
              <a:latin typeface="Arial"/>
              <a:ea typeface="Arial"/>
              <a:cs typeface="Arial"/>
              <a:sym typeface="Arial"/>
            </a:endParaRPr>
          </a:p>
        </p:txBody>
      </p:sp>
      <p:sp>
        <p:nvSpPr>
          <p:cNvPr id="32" name="Google Shape;32;p2"/>
          <p:cNvSpPr txBox="1"/>
          <p:nvPr/>
        </p:nvSpPr>
        <p:spPr>
          <a:xfrm>
            <a:off x="19888203" y="14325720"/>
            <a:ext cx="4114800" cy="821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t/>
            </a:r>
            <a:endParaRPr b="0" i="0" sz="4850" u="none" cap="none" strike="noStrike">
              <a:solidFill>
                <a:srgbClr val="000000"/>
              </a:solidFill>
              <a:latin typeface="Arial"/>
              <a:ea typeface="Arial"/>
              <a:cs typeface="Arial"/>
              <a:sym typeface="Arial"/>
            </a:endParaRPr>
          </a:p>
        </p:txBody>
      </p:sp>
      <p:sp>
        <p:nvSpPr>
          <p:cNvPr id="33" name="Google Shape;33;p2"/>
          <p:cNvSpPr txBox="1"/>
          <p:nvPr/>
        </p:nvSpPr>
        <p:spPr>
          <a:xfrm>
            <a:off x="33666550" y="14343350"/>
            <a:ext cx="5847000" cy="821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4850" u="none" cap="none" strike="noStrike">
                <a:solidFill>
                  <a:schemeClr val="lt2"/>
                </a:solidFill>
                <a:latin typeface="Arial"/>
                <a:ea typeface="Arial"/>
                <a:cs typeface="Arial"/>
                <a:sym typeface="Arial"/>
              </a:rPr>
              <a:t>IMPLEMENTATION</a:t>
            </a:r>
            <a:endParaRPr b="0" i="0" sz="4850" u="none" cap="none" strike="noStrike">
              <a:solidFill>
                <a:srgbClr val="000000"/>
              </a:solidFill>
              <a:latin typeface="Arial"/>
              <a:ea typeface="Arial"/>
              <a:cs typeface="Arial"/>
              <a:sym typeface="Arial"/>
            </a:endParaRPr>
          </a:p>
        </p:txBody>
      </p:sp>
      <p:sp>
        <p:nvSpPr>
          <p:cNvPr id="34" name="Google Shape;34;p2"/>
          <p:cNvSpPr txBox="1"/>
          <p:nvPr/>
        </p:nvSpPr>
        <p:spPr>
          <a:xfrm>
            <a:off x="5891650" y="23219350"/>
            <a:ext cx="4501200" cy="821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t/>
            </a:r>
            <a:endParaRPr b="0" i="0" sz="4850" u="none" cap="none" strike="noStrike">
              <a:solidFill>
                <a:srgbClr val="000000"/>
              </a:solidFill>
              <a:latin typeface="Arial"/>
              <a:ea typeface="Arial"/>
              <a:cs typeface="Arial"/>
              <a:sym typeface="Arial"/>
            </a:endParaRPr>
          </a:p>
        </p:txBody>
      </p:sp>
      <p:sp>
        <p:nvSpPr>
          <p:cNvPr id="35" name="Google Shape;35;p2"/>
          <p:cNvSpPr txBox="1"/>
          <p:nvPr/>
        </p:nvSpPr>
        <p:spPr>
          <a:xfrm>
            <a:off x="19762428" y="21847745"/>
            <a:ext cx="4114800" cy="821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4850" u="none" cap="none" strike="noStrike">
                <a:solidFill>
                  <a:schemeClr val="lt2"/>
                </a:solidFill>
                <a:latin typeface="Arial"/>
                <a:ea typeface="Arial"/>
                <a:cs typeface="Arial"/>
                <a:sym typeface="Arial"/>
              </a:rPr>
              <a:t>SUMMARY</a:t>
            </a:r>
            <a:endParaRPr b="0" i="0" sz="4850" u="none" cap="none" strike="noStrike">
              <a:solidFill>
                <a:srgbClr val="000000"/>
              </a:solidFill>
              <a:latin typeface="Arial"/>
              <a:ea typeface="Arial"/>
              <a:cs typeface="Arial"/>
              <a:sym typeface="Arial"/>
            </a:endParaRPr>
          </a:p>
        </p:txBody>
      </p:sp>
      <p:sp>
        <p:nvSpPr>
          <p:cNvPr id="36" name="Google Shape;36;p2"/>
          <p:cNvSpPr txBox="1"/>
          <p:nvPr/>
        </p:nvSpPr>
        <p:spPr>
          <a:xfrm>
            <a:off x="33666550" y="23258750"/>
            <a:ext cx="4578300" cy="821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t/>
            </a:r>
            <a:endParaRPr b="0" i="0" sz="4850" u="none" cap="none" strike="noStrike">
              <a:solidFill>
                <a:srgbClr val="000000"/>
              </a:solidFill>
              <a:latin typeface="Arial"/>
              <a:ea typeface="Arial"/>
              <a:cs typeface="Arial"/>
              <a:sym typeface="Arial"/>
            </a:endParaRPr>
          </a:p>
        </p:txBody>
      </p:sp>
      <p:sp>
        <p:nvSpPr>
          <p:cNvPr id="37" name="Google Shape;37;p2"/>
          <p:cNvSpPr txBox="1"/>
          <p:nvPr/>
        </p:nvSpPr>
        <p:spPr>
          <a:xfrm>
            <a:off x="1421102" y="27673869"/>
            <a:ext cx="420129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8" name="Google Shape;38;p2"/>
          <p:cNvPicPr preferRelativeResize="0"/>
          <p:nvPr/>
        </p:nvPicPr>
        <p:blipFill rotWithShape="1">
          <a:blip r:embed="rId4">
            <a:alphaModFix/>
          </a:blip>
          <a:srcRect b="0" l="0" r="0" t="0"/>
          <a:stretch/>
        </p:blipFill>
        <p:spPr>
          <a:xfrm>
            <a:off x="1421100" y="1006900"/>
            <a:ext cx="5482750" cy="4704583"/>
          </a:xfrm>
          <a:prstGeom prst="rect">
            <a:avLst/>
          </a:prstGeom>
          <a:noFill/>
          <a:ln>
            <a:noFill/>
          </a:ln>
          <a:effectLst>
            <a:outerShdw blurRad="57150" rotWithShape="0" algn="bl" dir="5400000" dist="19050">
              <a:schemeClr val="lt1">
                <a:alpha val="49019"/>
              </a:schemeClr>
            </a:outerShdw>
          </a:effectLst>
        </p:spPr>
      </p:pic>
      <p:pic>
        <p:nvPicPr>
          <p:cNvPr id="39" name="Google Shape;39;p2"/>
          <p:cNvPicPr preferRelativeResize="0"/>
          <p:nvPr/>
        </p:nvPicPr>
        <p:blipFill rotWithShape="1">
          <a:blip r:embed="rId5">
            <a:alphaModFix/>
          </a:blip>
          <a:srcRect b="0" l="0" r="0" t="0"/>
          <a:stretch/>
        </p:blipFill>
        <p:spPr>
          <a:xfrm>
            <a:off x="33666541" y="893776"/>
            <a:ext cx="8608510" cy="4930826"/>
          </a:xfrm>
          <a:prstGeom prst="rect">
            <a:avLst/>
          </a:prstGeom>
          <a:noFill/>
          <a:ln>
            <a:noFill/>
          </a:ln>
          <a:effectLst>
            <a:outerShdw blurRad="57150" rotWithShape="0" algn="bl" dist="9525">
              <a:schemeClr val="lt1">
                <a:alpha val="96862"/>
              </a:schemeClr>
            </a:outerShdw>
          </a:effectLst>
        </p:spPr>
      </p:pic>
      <p:sp>
        <p:nvSpPr>
          <p:cNvPr id="40" name="Google Shape;40;p2"/>
          <p:cNvSpPr txBox="1"/>
          <p:nvPr/>
        </p:nvSpPr>
        <p:spPr>
          <a:xfrm>
            <a:off x="3443375" y="7802800"/>
            <a:ext cx="8608500" cy="4356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 name="Google Shape;41;p2"/>
          <p:cNvSpPr txBox="1"/>
          <p:nvPr/>
        </p:nvSpPr>
        <p:spPr>
          <a:xfrm>
            <a:off x="2723825" y="7886350"/>
            <a:ext cx="10654200" cy="5252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300"/>
              <a:buFont typeface="Arial"/>
              <a:buNone/>
            </a:pPr>
            <a:r>
              <a:rPr b="0" i="0" lang="en-US" sz="3300" u="none" cap="none" strike="noStrike">
                <a:solidFill>
                  <a:schemeClr val="lt1"/>
                </a:solidFill>
                <a:latin typeface="Arial"/>
                <a:ea typeface="Arial"/>
                <a:cs typeface="Arial"/>
                <a:sym typeface="Arial"/>
              </a:rPr>
              <a:t>Students should have access to additional resources for the classes in which they are currently enrolled in. Students may be given homework assignments to prepare for the projects and exams, but this may not be enough for some students. Some students may need additional content to further prepare them for the projects and exams.</a:t>
            </a:r>
            <a:endParaRPr b="0" i="0" sz="3300" u="none" cap="none" strike="noStrike">
              <a:solidFill>
                <a:schemeClr val="lt1"/>
              </a:solidFill>
              <a:latin typeface="Arial"/>
              <a:ea typeface="Arial"/>
              <a:cs typeface="Arial"/>
              <a:sym typeface="Arial"/>
            </a:endParaRPr>
          </a:p>
        </p:txBody>
      </p:sp>
      <p:sp>
        <p:nvSpPr>
          <p:cNvPr id="42" name="Google Shape;42;p2"/>
          <p:cNvSpPr txBox="1"/>
          <p:nvPr/>
        </p:nvSpPr>
        <p:spPr>
          <a:xfrm>
            <a:off x="17405050" y="8455975"/>
            <a:ext cx="9438300" cy="4035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US" sz="3300" u="none" cap="none" strike="noStrike">
                <a:solidFill>
                  <a:schemeClr val="lt1"/>
                </a:solidFill>
                <a:latin typeface="Arial"/>
                <a:ea typeface="Arial"/>
                <a:cs typeface="Arial"/>
                <a:sym typeface="Arial"/>
              </a:rPr>
              <a:t>Since this is the first version of the project, a comparison that we can make is a mixture between the Canvas and Quizlet applications. Canvas is web-based learning management system. Quizlet is a website which provides learning tools for students.</a:t>
            </a:r>
            <a:endParaRPr b="0" i="0" sz="33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 name="Google Shape;43;p2"/>
          <p:cNvSpPr txBox="1"/>
          <p:nvPr/>
        </p:nvSpPr>
        <p:spPr>
          <a:xfrm>
            <a:off x="32742025" y="8397100"/>
            <a:ext cx="7372500" cy="3848100"/>
          </a:xfrm>
          <a:prstGeom prst="rect">
            <a:avLst/>
          </a:prstGeom>
          <a:noFill/>
          <a:ln>
            <a:noFill/>
          </a:ln>
        </p:spPr>
        <p:txBody>
          <a:bodyPr anchorCtr="0" anchor="t" bIns="91425" lIns="91425" spcFirstLastPara="1" rIns="91425" wrap="square" tIns="91425">
            <a:noAutofit/>
          </a:bodyPr>
          <a:lstStyle/>
          <a:p>
            <a:pPr indent="-438150" lvl="0" marL="457200" marR="0" rtl="0" algn="l">
              <a:lnSpc>
                <a:spcPct val="100000"/>
              </a:lnSpc>
              <a:spcBef>
                <a:spcPts val="0"/>
              </a:spcBef>
              <a:spcAft>
                <a:spcPts val="0"/>
              </a:spcAft>
              <a:buClr>
                <a:schemeClr val="lt1"/>
              </a:buClr>
              <a:buSzPts val="3300"/>
              <a:buFont typeface="Arial"/>
              <a:buChar char="●"/>
            </a:pPr>
            <a:r>
              <a:rPr b="0" i="0" lang="en-US" sz="3300" u="none" cap="none" strike="noStrike">
                <a:solidFill>
                  <a:schemeClr val="lt1"/>
                </a:solidFill>
                <a:latin typeface="Arial"/>
                <a:ea typeface="Arial"/>
                <a:cs typeface="Arial"/>
                <a:sym typeface="Arial"/>
              </a:rPr>
              <a:t>As a student, I want to find resources so that I am able to learn and understand future content.</a:t>
            </a:r>
            <a:endParaRPr b="0" i="0" sz="3300" u="none" cap="none" strike="noStrike">
              <a:solidFill>
                <a:schemeClr val="lt1"/>
              </a:solidFill>
              <a:latin typeface="Arial"/>
              <a:ea typeface="Arial"/>
              <a:cs typeface="Arial"/>
              <a:sym typeface="Arial"/>
            </a:endParaRPr>
          </a:p>
          <a:p>
            <a:pPr indent="-438150" lvl="0" marL="457200" marR="0" rtl="0" algn="l">
              <a:lnSpc>
                <a:spcPct val="100000"/>
              </a:lnSpc>
              <a:spcBef>
                <a:spcPts val="0"/>
              </a:spcBef>
              <a:spcAft>
                <a:spcPts val="0"/>
              </a:spcAft>
              <a:buClr>
                <a:schemeClr val="lt1"/>
              </a:buClr>
              <a:buSzPts val="3300"/>
              <a:buFont typeface="Arial"/>
              <a:buChar char="●"/>
            </a:pPr>
            <a:r>
              <a:rPr b="0" i="0" lang="en-US" sz="3300" u="none" cap="none" strike="noStrike">
                <a:solidFill>
                  <a:schemeClr val="lt1"/>
                </a:solidFill>
                <a:latin typeface="Arial"/>
                <a:ea typeface="Arial"/>
                <a:cs typeface="Arial"/>
                <a:sym typeface="Arial"/>
              </a:rPr>
              <a:t>As a student, I would like to receive email reminders about upcoming morning bytes</a:t>
            </a:r>
            <a:endParaRPr b="0" i="0" sz="33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33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300"/>
              <a:buFont typeface="Arial"/>
              <a:buNone/>
            </a:pPr>
            <a:r>
              <a:t/>
            </a:r>
            <a:endParaRPr b="0" i="0" sz="3300" u="none" cap="none" strike="noStrike">
              <a:solidFill>
                <a:schemeClr val="lt1"/>
              </a:solidFill>
              <a:latin typeface="Arial"/>
              <a:ea typeface="Arial"/>
              <a:cs typeface="Arial"/>
              <a:sym typeface="Arial"/>
            </a:endParaRPr>
          </a:p>
        </p:txBody>
      </p:sp>
      <p:sp>
        <p:nvSpPr>
          <p:cNvPr id="44" name="Google Shape;44;p2"/>
          <p:cNvSpPr txBox="1"/>
          <p:nvPr/>
        </p:nvSpPr>
        <p:spPr>
          <a:xfrm>
            <a:off x="3443375" y="16574750"/>
            <a:ext cx="8866800" cy="3166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300"/>
              <a:buFont typeface="Arial"/>
              <a:buNone/>
            </a:pPr>
            <a:r>
              <a:rPr b="0" i="0" lang="en-US" sz="3300" u="none" cap="none" strike="noStrike">
                <a:solidFill>
                  <a:schemeClr val="lt1"/>
                </a:solidFill>
                <a:latin typeface="Arial"/>
                <a:ea typeface="Arial"/>
                <a:cs typeface="Arial"/>
                <a:sym typeface="Arial"/>
              </a:rPr>
              <a:t>The way the current system works is having a timer run every 5 minutes to check the database for which students are signed up to receive morning bytes at that time interval. Emails are then sent out to these students and then they are able to log into a website to complete their short quiz.</a:t>
            </a:r>
            <a:endParaRPr b="0" i="0" sz="3300" u="none" cap="none" strike="noStrike">
              <a:solidFill>
                <a:schemeClr val="lt1"/>
              </a:solidFill>
              <a:latin typeface="Arial"/>
              <a:ea typeface="Arial"/>
              <a:cs typeface="Arial"/>
              <a:sym typeface="Arial"/>
            </a:endParaRPr>
          </a:p>
        </p:txBody>
      </p:sp>
      <p:sp>
        <p:nvSpPr>
          <p:cNvPr id="45" name="Google Shape;45;p2"/>
          <p:cNvSpPr txBox="1"/>
          <p:nvPr/>
        </p:nvSpPr>
        <p:spPr>
          <a:xfrm>
            <a:off x="32075275" y="16079450"/>
            <a:ext cx="9772800" cy="4533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300"/>
              <a:buFont typeface="Arial"/>
              <a:buNone/>
            </a:pPr>
            <a:r>
              <a:rPr b="0" i="0" lang="en-US" sz="3300" u="none" cap="none" strike="noStrike">
                <a:solidFill>
                  <a:schemeClr val="lt1"/>
                </a:solidFill>
                <a:latin typeface="Arial"/>
                <a:ea typeface="Arial"/>
                <a:cs typeface="Arial"/>
                <a:sym typeface="Arial"/>
              </a:rPr>
              <a:t>Extensive research was conducted in order to create the entire system. For example, research had to be done to create the emailing system, the website application, and the database implementation. After all of the research, we were able to implement the emailing system, the database, and the web application in that order.</a:t>
            </a:r>
            <a:endParaRPr b="0" i="0" sz="3300" u="none" cap="none" strike="noStrike">
              <a:solidFill>
                <a:schemeClr val="lt1"/>
              </a:solidFill>
              <a:latin typeface="Arial"/>
              <a:ea typeface="Arial"/>
              <a:cs typeface="Arial"/>
              <a:sym typeface="Arial"/>
            </a:endParaRPr>
          </a:p>
        </p:txBody>
      </p:sp>
      <p:sp>
        <p:nvSpPr>
          <p:cNvPr id="46" name="Google Shape;46;p2"/>
          <p:cNvSpPr txBox="1"/>
          <p:nvPr/>
        </p:nvSpPr>
        <p:spPr>
          <a:xfrm>
            <a:off x="17744475" y="24593075"/>
            <a:ext cx="792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 name="Google Shape;47;p2"/>
          <p:cNvSpPr txBox="1"/>
          <p:nvPr/>
        </p:nvSpPr>
        <p:spPr>
          <a:xfrm>
            <a:off x="18430275" y="23545325"/>
            <a:ext cx="6819900" cy="4356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300"/>
              <a:buFont typeface="Arial"/>
              <a:buNone/>
            </a:pPr>
            <a:r>
              <a:rPr b="0" i="0" lang="en-US" sz="3300" u="none" cap="none" strike="noStrike">
                <a:solidFill>
                  <a:schemeClr val="lt1"/>
                </a:solidFill>
                <a:latin typeface="Arial"/>
                <a:ea typeface="Arial"/>
                <a:cs typeface="Arial"/>
                <a:sym typeface="Arial"/>
              </a:rPr>
              <a:t>We were able to build a fully functioning application after connecting the emailing system, the database, and the web application. Students receive reminders about their morning bytes on a specific day and are able to complete their quizzes.</a:t>
            </a:r>
            <a:endParaRPr b="0" i="0" sz="3300" u="none" cap="none" strike="noStrike">
              <a:solidFill>
                <a:schemeClr val="lt1"/>
              </a:solidFill>
              <a:latin typeface="Arial"/>
              <a:ea typeface="Arial"/>
              <a:cs typeface="Arial"/>
              <a:sym typeface="Arial"/>
            </a:endParaRPr>
          </a:p>
        </p:txBody>
      </p:sp>
      <p:sp>
        <p:nvSpPr>
          <p:cNvPr id="48" name="Google Shape;48;p2"/>
          <p:cNvSpPr txBox="1"/>
          <p:nvPr/>
        </p:nvSpPr>
        <p:spPr>
          <a:xfrm>
            <a:off x="4887322" y="22537108"/>
            <a:ext cx="4114800" cy="821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t/>
            </a:r>
            <a:endParaRPr b="0" i="0" sz="4850" u="none" cap="none" strike="noStrike">
              <a:solidFill>
                <a:srgbClr val="000000"/>
              </a:solidFill>
              <a:latin typeface="Arial"/>
              <a:ea typeface="Arial"/>
              <a:cs typeface="Arial"/>
              <a:sym typeface="Arial"/>
            </a:endParaRPr>
          </a:p>
        </p:txBody>
      </p:sp>
      <p:sp>
        <p:nvSpPr>
          <p:cNvPr id="49" name="Google Shape;49;p2"/>
          <p:cNvSpPr txBox="1"/>
          <p:nvPr/>
        </p:nvSpPr>
        <p:spPr>
          <a:xfrm>
            <a:off x="18631197" y="14325733"/>
            <a:ext cx="4114800" cy="821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t/>
            </a:r>
            <a:endParaRPr b="0" i="0" sz="4850" u="none" cap="none" strike="noStrike">
              <a:solidFill>
                <a:srgbClr val="000000"/>
              </a:solidFill>
              <a:latin typeface="Arial"/>
              <a:ea typeface="Arial"/>
              <a:cs typeface="Arial"/>
              <a:sym typeface="Arial"/>
            </a:endParaRPr>
          </a:p>
        </p:txBody>
      </p:sp>
      <p:pic>
        <p:nvPicPr>
          <p:cNvPr id="50" name="Google Shape;50;p2"/>
          <p:cNvPicPr preferRelativeResize="0"/>
          <p:nvPr/>
        </p:nvPicPr>
        <p:blipFill>
          <a:blip r:embed="rId6">
            <a:alphaModFix/>
          </a:blip>
          <a:stretch>
            <a:fillRect/>
          </a:stretch>
        </p:blipFill>
        <p:spPr>
          <a:xfrm>
            <a:off x="14955857" y="12363976"/>
            <a:ext cx="11465492" cy="819043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