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2rvRThbauqRZW5m0gJdA8evtpB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
        <p:nvSpPr>
          <p:cNvPr id="8" name="Google Shape;8;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9" name="Google Shape;9;p9"/>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10" name="Shape 10"/>
        <p:cNvGrpSpPr/>
        <p:nvPr/>
      </p:nvGrpSpPr>
      <p:grpSpPr>
        <a:xfrm>
          <a:off x="0" y="0"/>
          <a:ext cx="0" cy="0"/>
          <a:chOff x="0" y="0"/>
          <a:chExt cx="0" cy="0"/>
        </a:xfrm>
      </p:grpSpPr>
      <p:pic>
        <p:nvPicPr>
          <p:cNvPr descr="A close up of a sign&#10;&#10;Description automatically generated" id="11" name="Google Shape;11;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12" name="Google Shape;12;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 name="Google Shape;13;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g"/><Relationship Id="rId4" Type="http://schemas.openxmlformats.org/officeDocument/2006/relationships/image" Target="../media/image5.png"/><Relationship Id="rId11" Type="http://schemas.openxmlformats.org/officeDocument/2006/relationships/image" Target="../media/image11.png"/><Relationship Id="rId10" Type="http://schemas.openxmlformats.org/officeDocument/2006/relationships/image" Target="../media/image13.png"/><Relationship Id="rId12" Type="http://schemas.openxmlformats.org/officeDocument/2006/relationships/image" Target="../media/image12.png"/><Relationship Id="rId9" Type="http://schemas.openxmlformats.org/officeDocument/2006/relationships/image" Target="../media/image10.png"/><Relationship Id="rId5" Type="http://schemas.openxmlformats.org/officeDocument/2006/relationships/image" Target="../media/image9.png"/><Relationship Id="rId6" Type="http://schemas.openxmlformats.org/officeDocument/2006/relationships/image" Target="../media/image6.png"/><Relationship Id="rId7" Type="http://schemas.openxmlformats.org/officeDocument/2006/relationships/image" Target="../media/image8.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2"/>
          <p:cNvSpPr txBox="1"/>
          <p:nvPr/>
        </p:nvSpPr>
        <p:spPr>
          <a:xfrm>
            <a:off x="9601200" y="5"/>
            <a:ext cx="24688800" cy="3632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800" u="none" cap="none" strike="noStrike">
                <a:solidFill>
                  <a:schemeClr val="lt1"/>
                </a:solidFill>
                <a:latin typeface="Arial"/>
                <a:ea typeface="Arial"/>
                <a:cs typeface="Arial"/>
                <a:sym typeface="Arial"/>
              </a:rPr>
              <a:t>Knight Foundation School of Computing and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b="0" i="1" lang="en-US" sz="5400" u="none" cap="none" strike="noStrike">
                <a:solidFill>
                  <a:schemeClr val="lt1"/>
                </a:solidFill>
                <a:latin typeface="Arial"/>
                <a:ea typeface="Arial"/>
                <a:cs typeface="Arial"/>
                <a:sym typeface="Arial"/>
              </a:rPr>
              <a:t>Summer 2021 Senior Design Project</a:t>
            </a:r>
            <a:endParaRPr b="0" i="0" sz="1400" u="none" cap="none" strike="noStrike">
              <a:solidFill>
                <a:srgbClr val="000000"/>
              </a:solidFill>
              <a:latin typeface="Arial"/>
              <a:ea typeface="Arial"/>
              <a:cs typeface="Arial"/>
              <a:sym typeface="Arial"/>
            </a:endParaRPr>
          </a:p>
        </p:txBody>
      </p:sp>
      <p:sp>
        <p:nvSpPr>
          <p:cNvPr id="25" name="Google Shape;25;p2"/>
          <p:cNvSpPr txBox="1"/>
          <p:nvPr/>
        </p:nvSpPr>
        <p:spPr>
          <a:xfrm>
            <a:off x="4217625" y="3391737"/>
            <a:ext cx="35204400" cy="3230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MorningBytes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lang="en-US" sz="3500">
                <a:solidFill>
                  <a:schemeClr val="lt1"/>
                </a:solidFill>
              </a:rPr>
              <a:t>Angel Saldivia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Dr.Giri Narasimhan</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Florida International University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 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6" name="Google Shape;26;p2"/>
          <p:cNvSpPr txBox="1"/>
          <p:nvPr/>
        </p:nvSpPr>
        <p:spPr>
          <a:xfrm>
            <a:off x="7732054" y="31318197"/>
            <a:ext cx="21444300" cy="8136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lang="en-US" sz="2400">
                <a:solidFill>
                  <a:schemeClr val="lt2"/>
                </a:solidFill>
              </a:rPr>
              <a:t>The material presented in this poster is based upon the work supported by Dr.Giri Narasimhan. We thank Dr.Giri Narasimhan for his assistance and mentorship that we received throughout the senior design project.</a:t>
            </a:r>
            <a:endParaRPr b="0" i="0" sz="1400" u="none" cap="none" strike="noStrike">
              <a:solidFill>
                <a:srgbClr val="000000"/>
              </a:solidFill>
              <a:latin typeface="Arial"/>
              <a:ea typeface="Arial"/>
              <a:cs typeface="Arial"/>
              <a:sym typeface="Arial"/>
            </a:endParaRPr>
          </a:p>
        </p:txBody>
      </p:sp>
      <p:sp>
        <p:nvSpPr>
          <p:cNvPr id="27" name="Google Shape;27;p2"/>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8" name="Google Shape;28;p2"/>
          <p:cNvSpPr txBox="1"/>
          <p:nvPr/>
        </p:nvSpPr>
        <p:spPr>
          <a:xfrm>
            <a:off x="20436997" y="7151958"/>
            <a:ext cx="4114800" cy="690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000" u="none" cap="none" strike="noStrike">
                <a:solidFill>
                  <a:schemeClr val="lt2"/>
                </a:solidFill>
                <a:latin typeface="Arial"/>
                <a:ea typeface="Arial"/>
                <a:cs typeface="Arial"/>
                <a:sym typeface="Arial"/>
              </a:rPr>
              <a:t>PROBLEM</a:t>
            </a:r>
            <a:endParaRPr b="0" i="0" sz="4000" u="none" cap="none" strike="noStrike">
              <a:solidFill>
                <a:srgbClr val="000000"/>
              </a:solidFill>
              <a:latin typeface="Arial"/>
              <a:ea typeface="Arial"/>
              <a:cs typeface="Arial"/>
              <a:sym typeface="Arial"/>
            </a:endParaRPr>
          </a:p>
        </p:txBody>
      </p:sp>
      <p:sp>
        <p:nvSpPr>
          <p:cNvPr id="29" name="Google Shape;29;p2"/>
          <p:cNvSpPr txBox="1"/>
          <p:nvPr/>
        </p:nvSpPr>
        <p:spPr>
          <a:xfrm>
            <a:off x="20708991" y="1436259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0" name="Google Shape;30;p2"/>
          <p:cNvSpPr txBox="1"/>
          <p:nvPr/>
        </p:nvSpPr>
        <p:spPr>
          <a:xfrm>
            <a:off x="33666550" y="6959875"/>
            <a:ext cx="4578300" cy="690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000" u="none" cap="none" strike="noStrike">
                <a:solidFill>
                  <a:schemeClr val="lt2"/>
                </a:solidFill>
                <a:latin typeface="Arial"/>
                <a:ea typeface="Arial"/>
                <a:cs typeface="Arial"/>
                <a:sym typeface="Arial"/>
              </a:rPr>
              <a:t>REQUIREMENTS</a:t>
            </a:r>
            <a:endParaRPr b="0" i="0" sz="4000" u="none" cap="none" strike="noStrike">
              <a:solidFill>
                <a:srgbClr val="000000"/>
              </a:solidFill>
              <a:latin typeface="Arial"/>
              <a:ea typeface="Arial"/>
              <a:cs typeface="Arial"/>
              <a:sym typeface="Arial"/>
            </a:endParaRPr>
          </a:p>
        </p:txBody>
      </p:sp>
      <p:sp>
        <p:nvSpPr>
          <p:cNvPr id="31" name="Google Shape;31;p2"/>
          <p:cNvSpPr txBox="1"/>
          <p:nvPr/>
        </p:nvSpPr>
        <p:spPr>
          <a:xfrm>
            <a:off x="19821225" y="20223100"/>
            <a:ext cx="5482800" cy="690300"/>
          </a:xfrm>
          <a:prstGeom prst="rect">
            <a:avLst/>
          </a:prstGeom>
          <a:noFill/>
          <a:ln>
            <a:noFill/>
          </a:ln>
        </p:spPr>
        <p:txBody>
          <a:bodyPr anchorCtr="0" anchor="t" bIns="36975" lIns="73975" spcFirstLastPara="1" rIns="73975" wrap="square" tIns="36975">
            <a:spAutoFit/>
          </a:bodyPr>
          <a:lstStyle/>
          <a:p>
            <a:pPr indent="0" lvl="0" marL="0" rtl="0" algn="ctr">
              <a:spcBef>
                <a:spcPts val="0"/>
              </a:spcBef>
              <a:spcAft>
                <a:spcPts val="0"/>
              </a:spcAft>
              <a:buClr>
                <a:schemeClr val="dk1"/>
              </a:buClr>
              <a:buSzPts val="3075"/>
              <a:buFont typeface="Arial"/>
              <a:buNone/>
            </a:pPr>
            <a:r>
              <a:rPr b="1" lang="en-US" sz="4000">
                <a:solidFill>
                  <a:schemeClr val="lt2"/>
                </a:solidFill>
              </a:rPr>
              <a:t>RESPONSIBILITIES</a:t>
            </a:r>
            <a:endParaRPr b="0" i="0" sz="4000" u="none" cap="none" strike="noStrike">
              <a:solidFill>
                <a:srgbClr val="000000"/>
              </a:solidFill>
              <a:latin typeface="Arial"/>
              <a:ea typeface="Arial"/>
              <a:cs typeface="Arial"/>
              <a:sym typeface="Arial"/>
            </a:endParaRPr>
          </a:p>
        </p:txBody>
      </p:sp>
      <p:sp>
        <p:nvSpPr>
          <p:cNvPr id="32" name="Google Shape;32;p2"/>
          <p:cNvSpPr txBox="1"/>
          <p:nvPr/>
        </p:nvSpPr>
        <p:spPr>
          <a:xfrm>
            <a:off x="33074400" y="12895550"/>
            <a:ext cx="4707000" cy="690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000" u="none" cap="none" strike="noStrike">
                <a:solidFill>
                  <a:schemeClr val="lt2"/>
                </a:solidFill>
                <a:latin typeface="Arial"/>
                <a:ea typeface="Arial"/>
                <a:cs typeface="Arial"/>
                <a:sym typeface="Arial"/>
              </a:rPr>
              <a:t>IMPLEMENTATION</a:t>
            </a:r>
            <a:endParaRPr b="0" i="0" sz="4000" u="none" cap="none" strike="noStrike">
              <a:solidFill>
                <a:srgbClr val="000000"/>
              </a:solidFill>
              <a:latin typeface="Arial"/>
              <a:ea typeface="Arial"/>
              <a:cs typeface="Arial"/>
              <a:sym typeface="Arial"/>
            </a:endParaRPr>
          </a:p>
        </p:txBody>
      </p:sp>
      <p:sp>
        <p:nvSpPr>
          <p:cNvPr id="33" name="Google Shape;33;p2"/>
          <p:cNvSpPr txBox="1"/>
          <p:nvPr/>
        </p:nvSpPr>
        <p:spPr>
          <a:xfrm>
            <a:off x="4768749" y="7260888"/>
            <a:ext cx="5835900" cy="690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4000">
                <a:solidFill>
                  <a:schemeClr val="lt2"/>
                </a:solidFill>
              </a:rPr>
              <a:t>User Case Diagram</a:t>
            </a:r>
            <a:endParaRPr b="1" i="0" sz="4000" u="none" cap="none" strike="noStrike">
              <a:solidFill>
                <a:srgbClr val="000000"/>
              </a:solidFill>
            </a:endParaRPr>
          </a:p>
        </p:txBody>
      </p:sp>
      <p:sp>
        <p:nvSpPr>
          <p:cNvPr id="34" name="Google Shape;34;p2"/>
          <p:cNvSpPr txBox="1"/>
          <p:nvPr/>
        </p:nvSpPr>
        <p:spPr>
          <a:xfrm>
            <a:off x="33666547" y="22344344"/>
            <a:ext cx="4114800" cy="690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000" u="none" cap="none" strike="noStrike">
                <a:solidFill>
                  <a:schemeClr val="lt2"/>
                </a:solidFill>
                <a:latin typeface="Arial"/>
                <a:ea typeface="Arial"/>
                <a:cs typeface="Arial"/>
                <a:sym typeface="Arial"/>
              </a:rPr>
              <a:t>REFERENCES</a:t>
            </a:r>
            <a:endParaRPr b="0" i="0" sz="4000" u="none" cap="none" strike="noStrike">
              <a:solidFill>
                <a:srgbClr val="000000"/>
              </a:solidFill>
              <a:latin typeface="Arial"/>
              <a:ea typeface="Arial"/>
              <a:cs typeface="Arial"/>
              <a:sym typeface="Arial"/>
            </a:endParaRPr>
          </a:p>
        </p:txBody>
      </p:sp>
      <p:sp>
        <p:nvSpPr>
          <p:cNvPr id="35" name="Google Shape;35;p2"/>
          <p:cNvSpPr txBox="1"/>
          <p:nvPr/>
        </p:nvSpPr>
        <p:spPr>
          <a:xfrm>
            <a:off x="1421102" y="27673869"/>
            <a:ext cx="420129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 name="Google Shape;36;p2"/>
          <p:cNvPicPr preferRelativeResize="0"/>
          <p:nvPr/>
        </p:nvPicPr>
        <p:blipFill rotWithShape="1">
          <a:blip r:embed="rId4">
            <a:alphaModFix/>
          </a:blip>
          <a:srcRect b="0" l="0" r="0" t="0"/>
          <a:stretch/>
        </p:blipFill>
        <p:spPr>
          <a:xfrm>
            <a:off x="1421100" y="1006900"/>
            <a:ext cx="5482750" cy="4704583"/>
          </a:xfrm>
          <a:prstGeom prst="rect">
            <a:avLst/>
          </a:prstGeom>
          <a:noFill/>
          <a:ln>
            <a:noFill/>
          </a:ln>
          <a:effectLst>
            <a:outerShdw blurRad="57150" rotWithShape="0" algn="bl" dir="5400000" dist="19050">
              <a:schemeClr val="lt1">
                <a:alpha val="49803"/>
              </a:schemeClr>
            </a:outerShdw>
          </a:effectLst>
        </p:spPr>
      </p:pic>
      <p:pic>
        <p:nvPicPr>
          <p:cNvPr id="37" name="Google Shape;37;p2"/>
          <p:cNvPicPr preferRelativeResize="0"/>
          <p:nvPr/>
        </p:nvPicPr>
        <p:blipFill rotWithShape="1">
          <a:blip r:embed="rId5">
            <a:alphaModFix/>
          </a:blip>
          <a:srcRect b="0" l="0" r="0" t="0"/>
          <a:stretch/>
        </p:blipFill>
        <p:spPr>
          <a:xfrm>
            <a:off x="33666541" y="893776"/>
            <a:ext cx="8608510" cy="4930826"/>
          </a:xfrm>
          <a:prstGeom prst="rect">
            <a:avLst/>
          </a:prstGeom>
          <a:noFill/>
          <a:ln>
            <a:noFill/>
          </a:ln>
          <a:effectLst>
            <a:outerShdw blurRad="57150" rotWithShape="0" algn="bl" dist="9525">
              <a:schemeClr val="lt1">
                <a:alpha val="97647"/>
              </a:schemeClr>
            </a:outerShdw>
          </a:effectLst>
        </p:spPr>
      </p:pic>
      <p:sp>
        <p:nvSpPr>
          <p:cNvPr id="38" name="Google Shape;38;p2"/>
          <p:cNvSpPr txBox="1"/>
          <p:nvPr/>
        </p:nvSpPr>
        <p:spPr>
          <a:xfrm>
            <a:off x="17737200" y="8068313"/>
            <a:ext cx="10654200" cy="5252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300"/>
              <a:buFont typeface="Arial"/>
              <a:buNone/>
            </a:pPr>
            <a:r>
              <a:rPr lang="en-US" sz="3500">
                <a:solidFill>
                  <a:srgbClr val="FFFFFF"/>
                </a:solidFill>
              </a:rPr>
              <a:t>Most students tend to fail at daily review of class topics. This causes them to have a harder time grasping and retaining said material.  Instead of relying on weekly or biweekly homework, if the students were motivated and </a:t>
            </a:r>
            <a:r>
              <a:rPr lang="en-US" sz="3500">
                <a:solidFill>
                  <a:srgbClr val="FFFFFF"/>
                </a:solidFill>
              </a:rPr>
              <a:t>encouraged</a:t>
            </a:r>
            <a:r>
              <a:rPr lang="en-US" sz="3500">
                <a:solidFill>
                  <a:srgbClr val="FFFFFF"/>
                </a:solidFill>
              </a:rPr>
              <a:t> to complete small assignments on a frequent basis, they could potentially grasp and retain information more effectively.</a:t>
            </a:r>
            <a:endParaRPr b="0" i="0" sz="3500" u="none" cap="none" strike="noStrike">
              <a:solidFill>
                <a:srgbClr val="FFFFFF"/>
              </a:solidFill>
              <a:latin typeface="Arial"/>
              <a:ea typeface="Arial"/>
              <a:cs typeface="Arial"/>
              <a:sym typeface="Arial"/>
            </a:endParaRPr>
          </a:p>
        </p:txBody>
      </p:sp>
      <p:sp>
        <p:nvSpPr>
          <p:cNvPr id="39" name="Google Shape;39;p2"/>
          <p:cNvSpPr txBox="1"/>
          <p:nvPr/>
        </p:nvSpPr>
        <p:spPr>
          <a:xfrm>
            <a:off x="17737200" y="15169799"/>
            <a:ext cx="10654200" cy="4704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300"/>
              <a:buFont typeface="Arial"/>
              <a:buNone/>
            </a:pPr>
            <a:r>
              <a:rPr lang="en-US" sz="3500">
                <a:solidFill>
                  <a:srgbClr val="FFFFFF"/>
                </a:solidFill>
              </a:rPr>
              <a:t>In order to solve this problem, we propose a way for professors to incite daily review for students with dedicated feedback and extra resources for the students to read about.</a:t>
            </a:r>
            <a:endParaRPr b="0" i="0" sz="3500" u="none" cap="none" strike="noStrike">
              <a:solidFill>
                <a:srgbClr val="FFFFFF"/>
              </a:solidFill>
              <a:latin typeface="Arial"/>
              <a:ea typeface="Arial"/>
              <a:cs typeface="Arial"/>
              <a:sym typeface="Arial"/>
            </a:endParaRPr>
          </a:p>
        </p:txBody>
      </p:sp>
      <p:sp>
        <p:nvSpPr>
          <p:cNvPr id="40" name="Google Shape;40;p2"/>
          <p:cNvSpPr txBox="1"/>
          <p:nvPr/>
        </p:nvSpPr>
        <p:spPr>
          <a:xfrm>
            <a:off x="30396850" y="7856525"/>
            <a:ext cx="10654200" cy="5252100"/>
          </a:xfrm>
          <a:prstGeom prst="rect">
            <a:avLst/>
          </a:prstGeom>
          <a:noFill/>
          <a:ln>
            <a:noFill/>
          </a:ln>
        </p:spPr>
        <p:txBody>
          <a:bodyPr anchorCtr="0" anchor="t" bIns="91425" lIns="91425" spcFirstLastPara="1" rIns="91425" wrap="square" tIns="91425">
            <a:noAutofit/>
          </a:bodyPr>
          <a:lstStyle/>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The system needs to be simple and easy to use.</a:t>
            </a:r>
            <a:endParaRPr sz="3500">
              <a:solidFill>
                <a:srgbClr val="FFFFFF"/>
              </a:solidFill>
            </a:endParaRPr>
          </a:p>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Students need to be provided with feedback and resources</a:t>
            </a:r>
            <a:endParaRPr sz="3500">
              <a:solidFill>
                <a:srgbClr val="FFFFFF"/>
              </a:solidFill>
            </a:endParaRPr>
          </a:p>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Students should be reminded via email about they daily assignments</a:t>
            </a:r>
            <a:endParaRPr sz="3500">
              <a:solidFill>
                <a:srgbClr val="FFFFFF"/>
              </a:solidFill>
            </a:endParaRPr>
          </a:p>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The professor should be able to create classes classes and upload questionbank containing the assignments</a:t>
            </a:r>
            <a:endParaRPr sz="3500">
              <a:solidFill>
                <a:srgbClr val="FFFFFF"/>
              </a:solidFill>
            </a:endParaRPr>
          </a:p>
        </p:txBody>
      </p:sp>
      <p:pic>
        <p:nvPicPr>
          <p:cNvPr id="41" name="Google Shape;41;p2"/>
          <p:cNvPicPr preferRelativeResize="0"/>
          <p:nvPr/>
        </p:nvPicPr>
        <p:blipFill>
          <a:blip r:embed="rId6">
            <a:alphaModFix/>
          </a:blip>
          <a:stretch>
            <a:fillRect/>
          </a:stretch>
        </p:blipFill>
        <p:spPr>
          <a:xfrm>
            <a:off x="40724810" y="18113098"/>
            <a:ext cx="2519471" cy="3230100"/>
          </a:xfrm>
          <a:prstGeom prst="rect">
            <a:avLst/>
          </a:prstGeom>
          <a:noFill/>
          <a:ln>
            <a:noFill/>
          </a:ln>
        </p:spPr>
      </p:pic>
      <p:pic>
        <p:nvPicPr>
          <p:cNvPr id="42" name="Google Shape;42;p2"/>
          <p:cNvPicPr preferRelativeResize="0"/>
          <p:nvPr/>
        </p:nvPicPr>
        <p:blipFill>
          <a:blip r:embed="rId7">
            <a:alphaModFix/>
          </a:blip>
          <a:stretch>
            <a:fillRect/>
          </a:stretch>
        </p:blipFill>
        <p:spPr>
          <a:xfrm>
            <a:off x="34289993" y="13872603"/>
            <a:ext cx="8608502" cy="2324464"/>
          </a:xfrm>
          <a:prstGeom prst="rect">
            <a:avLst/>
          </a:prstGeom>
          <a:noFill/>
          <a:ln>
            <a:noFill/>
          </a:ln>
        </p:spPr>
      </p:pic>
      <p:pic>
        <p:nvPicPr>
          <p:cNvPr id="43" name="Google Shape;43;p2"/>
          <p:cNvPicPr preferRelativeResize="0"/>
          <p:nvPr/>
        </p:nvPicPr>
        <p:blipFill>
          <a:blip r:embed="rId8">
            <a:alphaModFix/>
          </a:blip>
          <a:stretch>
            <a:fillRect/>
          </a:stretch>
        </p:blipFill>
        <p:spPr>
          <a:xfrm>
            <a:off x="37781388" y="16550301"/>
            <a:ext cx="5267874" cy="1562800"/>
          </a:xfrm>
          <a:prstGeom prst="rect">
            <a:avLst/>
          </a:prstGeom>
          <a:noFill/>
          <a:ln>
            <a:noFill/>
          </a:ln>
        </p:spPr>
      </p:pic>
      <p:pic>
        <p:nvPicPr>
          <p:cNvPr id="44" name="Google Shape;44;p2"/>
          <p:cNvPicPr preferRelativeResize="0"/>
          <p:nvPr/>
        </p:nvPicPr>
        <p:blipFill>
          <a:blip r:embed="rId9">
            <a:alphaModFix/>
          </a:blip>
          <a:stretch>
            <a:fillRect/>
          </a:stretch>
        </p:blipFill>
        <p:spPr>
          <a:xfrm>
            <a:off x="29744525" y="16359854"/>
            <a:ext cx="7568399" cy="2324474"/>
          </a:xfrm>
          <a:prstGeom prst="rect">
            <a:avLst/>
          </a:prstGeom>
          <a:noFill/>
          <a:ln>
            <a:noFill/>
          </a:ln>
        </p:spPr>
      </p:pic>
      <p:pic>
        <p:nvPicPr>
          <p:cNvPr id="45" name="Google Shape;45;p2"/>
          <p:cNvPicPr preferRelativeResize="0"/>
          <p:nvPr/>
        </p:nvPicPr>
        <p:blipFill rotWithShape="1">
          <a:blip r:embed="rId10">
            <a:alphaModFix/>
          </a:blip>
          <a:srcRect b="6127" l="5818" r="14689" t="11070"/>
          <a:stretch/>
        </p:blipFill>
        <p:spPr>
          <a:xfrm>
            <a:off x="530450" y="8617241"/>
            <a:ext cx="16806250" cy="19795195"/>
          </a:xfrm>
          <a:prstGeom prst="rect">
            <a:avLst/>
          </a:prstGeom>
          <a:noFill/>
          <a:ln>
            <a:noFill/>
          </a:ln>
        </p:spPr>
      </p:pic>
      <p:sp>
        <p:nvSpPr>
          <p:cNvPr id="46" name="Google Shape;46;p2"/>
          <p:cNvSpPr txBox="1"/>
          <p:nvPr/>
        </p:nvSpPr>
        <p:spPr>
          <a:xfrm>
            <a:off x="28168650" y="23259225"/>
            <a:ext cx="15327300" cy="4704600"/>
          </a:xfrm>
          <a:prstGeom prst="rect">
            <a:avLst/>
          </a:prstGeom>
          <a:noFill/>
          <a:ln>
            <a:noFill/>
          </a:ln>
        </p:spPr>
        <p:txBody>
          <a:bodyPr anchorCtr="0" anchor="t" bIns="91425" lIns="91425" spcFirstLastPara="1" rIns="91425" wrap="square" tIns="91425">
            <a:noAutofit/>
          </a:bodyPr>
          <a:lstStyle/>
          <a:p>
            <a:pPr indent="-438150" lvl="0" marL="457200" marR="0" rtl="0" algn="l">
              <a:lnSpc>
                <a:spcPct val="100000"/>
              </a:lnSpc>
              <a:spcBef>
                <a:spcPts val="0"/>
              </a:spcBef>
              <a:spcAft>
                <a:spcPts val="0"/>
              </a:spcAft>
              <a:buClr>
                <a:srgbClr val="FFFFFF"/>
              </a:buClr>
              <a:buSzPts val="3300"/>
              <a:buChar char="●"/>
            </a:pPr>
            <a:r>
              <a:rPr lang="en-US" sz="3300">
                <a:solidFill>
                  <a:srgbClr val="FFFFFF"/>
                </a:solidFill>
              </a:rPr>
              <a:t>“Welcome to the MongoDB Documentation.” Welcome to the MongoDB Documentation - MongoDB Documentation, docs.mongodb.com/.</a:t>
            </a:r>
            <a:endParaRPr sz="3300">
              <a:solidFill>
                <a:srgbClr val="FFFFFF"/>
              </a:solidFill>
            </a:endParaRPr>
          </a:p>
          <a:p>
            <a:pPr indent="-438150" lvl="0" marL="457200" marR="0" rtl="0" algn="l">
              <a:lnSpc>
                <a:spcPct val="100000"/>
              </a:lnSpc>
              <a:spcBef>
                <a:spcPts val="0"/>
              </a:spcBef>
              <a:spcAft>
                <a:spcPts val="0"/>
              </a:spcAft>
              <a:buClr>
                <a:srgbClr val="FFFFFF"/>
              </a:buClr>
              <a:buSzPts val="3300"/>
              <a:buChar char="●"/>
            </a:pPr>
            <a:r>
              <a:rPr lang="en-US" sz="3300">
                <a:solidFill>
                  <a:srgbClr val="FFFFFF"/>
                </a:solidFill>
              </a:rPr>
              <a:t>“PyMongo 3.12.0 Documentation.” PyMongo 3.12.0 Documentation - PyMongo 3.12.0 Documentation, pymongo.readthedocs.io/en/stable/.</a:t>
            </a:r>
            <a:endParaRPr sz="3300">
              <a:solidFill>
                <a:srgbClr val="FFFFFF"/>
              </a:solidFill>
            </a:endParaRPr>
          </a:p>
          <a:p>
            <a:pPr indent="-438150" lvl="0" marL="457200" marR="0" rtl="0" algn="l">
              <a:lnSpc>
                <a:spcPct val="100000"/>
              </a:lnSpc>
              <a:spcBef>
                <a:spcPts val="0"/>
              </a:spcBef>
              <a:spcAft>
                <a:spcPts val="0"/>
              </a:spcAft>
              <a:buClr>
                <a:srgbClr val="FFFFFF"/>
              </a:buClr>
              <a:buSzPts val="3300"/>
              <a:buChar char="●"/>
            </a:pPr>
            <a:r>
              <a:rPr lang="en-US" sz="3300">
                <a:solidFill>
                  <a:srgbClr val="FFFFFF"/>
                </a:solidFill>
              </a:rPr>
              <a:t>Real Python. “Sending Emails With Python.” Real Python, Real Python, 27 Feb. 2021, realpython.com/python-send-email/#option-1-setting-up-a-gmail-account-for-development.</a:t>
            </a:r>
            <a:endParaRPr sz="3300">
              <a:solidFill>
                <a:srgbClr val="FFFFFF"/>
              </a:solidFill>
            </a:endParaRPr>
          </a:p>
          <a:p>
            <a:pPr indent="-438150" lvl="0" marL="457200" marR="0" rtl="0" algn="l">
              <a:lnSpc>
                <a:spcPct val="100000"/>
              </a:lnSpc>
              <a:spcBef>
                <a:spcPts val="0"/>
              </a:spcBef>
              <a:spcAft>
                <a:spcPts val="0"/>
              </a:spcAft>
              <a:buClr>
                <a:srgbClr val="FFFFFF"/>
              </a:buClr>
              <a:buSzPts val="3300"/>
              <a:buChar char="●"/>
            </a:pPr>
            <a:r>
              <a:rPr lang="en-US" sz="3300">
                <a:solidFill>
                  <a:srgbClr val="FFFFFF"/>
                </a:solidFill>
              </a:rPr>
              <a:t>https://oscarotero.com/jquery/</a:t>
            </a:r>
            <a:endParaRPr sz="3300">
              <a:solidFill>
                <a:srgbClr val="FFFFFF"/>
              </a:solidFill>
            </a:endParaRPr>
          </a:p>
        </p:txBody>
      </p:sp>
      <p:sp>
        <p:nvSpPr>
          <p:cNvPr id="47" name="Google Shape;47;p2"/>
          <p:cNvSpPr txBox="1"/>
          <p:nvPr/>
        </p:nvSpPr>
        <p:spPr>
          <a:xfrm>
            <a:off x="17737200" y="21251405"/>
            <a:ext cx="10654200" cy="7214100"/>
          </a:xfrm>
          <a:prstGeom prst="rect">
            <a:avLst/>
          </a:prstGeom>
          <a:noFill/>
          <a:ln>
            <a:noFill/>
          </a:ln>
        </p:spPr>
        <p:txBody>
          <a:bodyPr anchorCtr="0" anchor="t" bIns="91425" lIns="91425" spcFirstLastPara="1" rIns="91425" wrap="square" tIns="91425">
            <a:noAutofit/>
          </a:bodyPr>
          <a:lstStyle/>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Lead development and assign tasks</a:t>
            </a:r>
            <a:endParaRPr sz="3500">
              <a:solidFill>
                <a:srgbClr val="FFFFFF"/>
              </a:solidFill>
            </a:endParaRPr>
          </a:p>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Created and implemented main features</a:t>
            </a:r>
            <a:endParaRPr sz="3500">
              <a:solidFill>
                <a:srgbClr val="FFFFFF"/>
              </a:solidFill>
            </a:endParaRPr>
          </a:p>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Established</a:t>
            </a:r>
            <a:r>
              <a:rPr lang="en-US" sz="3500">
                <a:solidFill>
                  <a:srgbClr val="FFFFFF"/>
                </a:solidFill>
              </a:rPr>
              <a:t> the main </a:t>
            </a:r>
            <a:r>
              <a:rPr lang="en-US" sz="3500">
                <a:solidFill>
                  <a:srgbClr val="FFFFFF"/>
                </a:solidFill>
              </a:rPr>
              <a:t>framework</a:t>
            </a:r>
            <a:r>
              <a:rPr lang="en-US" sz="3500">
                <a:solidFill>
                  <a:srgbClr val="FFFFFF"/>
                </a:solidFill>
              </a:rPr>
              <a:t> for the project</a:t>
            </a:r>
            <a:endParaRPr sz="3500">
              <a:solidFill>
                <a:srgbClr val="FFFFFF"/>
              </a:solidFill>
            </a:endParaRPr>
          </a:p>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Document and debug all versions of the main code</a:t>
            </a:r>
            <a:endParaRPr sz="3500">
              <a:solidFill>
                <a:srgbClr val="FFFFFF"/>
              </a:solidFill>
            </a:endParaRPr>
          </a:p>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Supervise and managed the Github and all merges with the main branch</a:t>
            </a:r>
            <a:endParaRPr sz="3500">
              <a:solidFill>
                <a:srgbClr val="FFFFFF"/>
              </a:solidFill>
            </a:endParaRPr>
          </a:p>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Code interactions between the database and the webapp</a:t>
            </a:r>
            <a:endParaRPr sz="3500">
              <a:solidFill>
                <a:srgbClr val="FFFFFF"/>
              </a:solidFill>
            </a:endParaRPr>
          </a:p>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Implement dynamic interaction between the frontend and backend using Jquery, Ajax and Bootstrap</a:t>
            </a:r>
            <a:endParaRPr sz="3500">
              <a:solidFill>
                <a:srgbClr val="FFFFFF"/>
              </a:solidFill>
            </a:endParaRPr>
          </a:p>
          <a:p>
            <a:pPr indent="-450850" lvl="0" marL="457200" marR="0" rtl="0" algn="l">
              <a:lnSpc>
                <a:spcPct val="100000"/>
              </a:lnSpc>
              <a:spcBef>
                <a:spcPts val="0"/>
              </a:spcBef>
              <a:spcAft>
                <a:spcPts val="0"/>
              </a:spcAft>
              <a:buClr>
                <a:srgbClr val="FFFFFF"/>
              </a:buClr>
              <a:buSzPts val="3500"/>
              <a:buChar char="●"/>
            </a:pPr>
            <a:r>
              <a:rPr lang="en-US" sz="3500">
                <a:solidFill>
                  <a:srgbClr val="FFFFFF"/>
                </a:solidFill>
              </a:rPr>
              <a:t>Conduct and schedule meetings with team members and PO</a:t>
            </a:r>
            <a:endParaRPr sz="3500">
              <a:solidFill>
                <a:srgbClr val="FFFFFF"/>
              </a:solidFill>
            </a:endParaRPr>
          </a:p>
        </p:txBody>
      </p:sp>
      <p:pic>
        <p:nvPicPr>
          <p:cNvPr id="48" name="Google Shape;48;p2"/>
          <p:cNvPicPr preferRelativeResize="0"/>
          <p:nvPr/>
        </p:nvPicPr>
        <p:blipFill>
          <a:blip r:embed="rId11">
            <a:alphaModFix/>
          </a:blip>
          <a:stretch>
            <a:fillRect/>
          </a:stretch>
        </p:blipFill>
        <p:spPr>
          <a:xfrm>
            <a:off x="29549150" y="14033979"/>
            <a:ext cx="5107325" cy="2872861"/>
          </a:xfrm>
          <a:prstGeom prst="rect">
            <a:avLst/>
          </a:prstGeom>
          <a:noFill/>
          <a:ln>
            <a:noFill/>
          </a:ln>
        </p:spPr>
      </p:pic>
      <p:pic>
        <p:nvPicPr>
          <p:cNvPr id="49" name="Google Shape;49;p2"/>
          <p:cNvPicPr preferRelativeResize="0"/>
          <p:nvPr/>
        </p:nvPicPr>
        <p:blipFill>
          <a:blip r:embed="rId12">
            <a:alphaModFix/>
          </a:blip>
          <a:stretch>
            <a:fillRect/>
          </a:stretch>
        </p:blipFill>
        <p:spPr>
          <a:xfrm>
            <a:off x="30165775" y="18920801"/>
            <a:ext cx="9505840" cy="23244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