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Lst>
  <p:notesMasterIdLst>
    <p:notesMasterId r:id="rId4"/>
  </p:notesMasterIdLst>
  <p:sldIdLst>
    <p:sldId id="256" r:id="rId5"/>
  </p:sldIdLst>
  <p:sldSz cy="32918400" cx="438912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6" roundtripDataSignature="AMtx7mgXJQJRcYeuu4CMvZvKbgr4d/ATy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5" Type="http://schemas.openxmlformats.org/officeDocument/2006/relationships/slide" Target="slides/slide1.xml"/><Relationship Id="rId6"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 name="Shape 20"/>
        <p:cNvGrpSpPr/>
        <p:nvPr/>
      </p:nvGrpSpPr>
      <p:grpSpPr>
        <a:xfrm>
          <a:off x="0" y="0"/>
          <a:ext cx="0" cy="0"/>
          <a:chOff x="0" y="0"/>
          <a:chExt cx="0" cy="0"/>
        </a:xfrm>
      </p:grpSpPr>
      <p:sp>
        <p:nvSpPr>
          <p:cNvPr id="21" name="Google Shape;21;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2" name="Google Shape;22;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 Id="rId3" Type="http://schemas.openxmlformats.org/officeDocument/2006/relationships/image" Target="../media/image1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2">
  <p:cSld name="Blank2">
    <p:bg>
      <p:bgPr>
        <a:blipFill>
          <a:blip r:embed="rId2">
            <a:alphaModFix/>
          </a:blip>
          <a:stretch>
            <a:fillRect/>
          </a:stretch>
        </a:blipFill>
      </p:bgPr>
    </p:bg>
    <p:spTree>
      <p:nvGrpSpPr>
        <p:cNvPr id="6" name="Shape 6"/>
        <p:cNvGrpSpPr/>
        <p:nvPr/>
      </p:nvGrpSpPr>
      <p:grpSpPr>
        <a:xfrm>
          <a:off x="0" y="0"/>
          <a:ext cx="0" cy="0"/>
          <a:chOff x="0" y="0"/>
          <a:chExt cx="0" cy="0"/>
        </a:xfrm>
      </p:grpSpPr>
      <p:sp>
        <p:nvSpPr>
          <p:cNvPr id="7" name="Google Shape;7;p9"/>
          <p:cNvSpPr/>
          <p:nvPr/>
        </p:nvSpPr>
        <p:spPr>
          <a:xfrm>
            <a:off x="0" y="29233913"/>
            <a:ext cx="43891199" cy="395021"/>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6480"/>
              <a:buFont typeface="Arial"/>
              <a:buNone/>
            </a:pPr>
            <a:r>
              <a:t/>
            </a:r>
            <a:endParaRPr b="0" i="0" sz="6480" u="none" cap="none" strike="noStrike">
              <a:solidFill>
                <a:schemeClr val="lt1"/>
              </a:solidFill>
              <a:latin typeface="Arial"/>
              <a:ea typeface="Arial"/>
              <a:cs typeface="Arial"/>
              <a:sym typeface="Arial"/>
            </a:endParaRPr>
          </a:p>
        </p:txBody>
      </p:sp>
      <p:sp>
        <p:nvSpPr>
          <p:cNvPr id="8" name="Google Shape;8;p9"/>
          <p:cNvSpPr txBox="1"/>
          <p:nvPr/>
        </p:nvSpPr>
        <p:spPr>
          <a:xfrm>
            <a:off x="28889372" y="31366047"/>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picture containing drawing&#10;&#10;Description automatically generated" id="9" name="Google Shape;9;p9"/>
          <p:cNvPicPr preferRelativeResize="0"/>
          <p:nvPr/>
        </p:nvPicPr>
        <p:blipFill rotWithShape="1">
          <a:blip r:embed="rId3">
            <a:alphaModFix/>
          </a:blip>
          <a:srcRect b="0" l="0" r="0" t="0"/>
          <a:stretch/>
        </p:blipFill>
        <p:spPr>
          <a:xfrm>
            <a:off x="994221" y="30229644"/>
            <a:ext cx="2646812" cy="2272806"/>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Blank4" type="blank">
  <p:cSld name="BLANK">
    <p:bg>
      <p:bgPr>
        <a:solidFill>
          <a:srgbClr val="F2F2F2"/>
        </a:solidFill>
      </p:bgPr>
    </p:bg>
    <p:spTree>
      <p:nvGrpSpPr>
        <p:cNvPr id="10" name="Shape 10"/>
        <p:cNvGrpSpPr/>
        <p:nvPr/>
      </p:nvGrpSpPr>
      <p:grpSpPr>
        <a:xfrm>
          <a:off x="0" y="0"/>
          <a:ext cx="0" cy="0"/>
          <a:chOff x="0" y="0"/>
          <a:chExt cx="0" cy="0"/>
        </a:xfrm>
      </p:grpSpPr>
      <p:pic>
        <p:nvPicPr>
          <p:cNvPr descr="A close up of a sign&#10;&#10;Description automatically generated" id="11" name="Google Shape;11;p8"/>
          <p:cNvPicPr preferRelativeResize="0"/>
          <p:nvPr/>
        </p:nvPicPr>
        <p:blipFill rotWithShape="1">
          <a:blip r:embed="rId2">
            <a:alphaModFix/>
          </a:blip>
          <a:srcRect b="0" l="0" r="0" t="0"/>
          <a:stretch/>
        </p:blipFill>
        <p:spPr>
          <a:xfrm>
            <a:off x="994221" y="30227619"/>
            <a:ext cx="2651530" cy="2276856"/>
          </a:xfrm>
          <a:prstGeom prst="rect">
            <a:avLst/>
          </a:prstGeom>
          <a:noFill/>
          <a:ln>
            <a:noFill/>
          </a:ln>
        </p:spPr>
      </p:pic>
      <p:sp>
        <p:nvSpPr>
          <p:cNvPr id="12" name="Google Shape;12;p8"/>
          <p:cNvSpPr txBox="1"/>
          <p:nvPr/>
        </p:nvSpPr>
        <p:spPr>
          <a:xfrm>
            <a:off x="28889372" y="31366047"/>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13" name="Google Shape;13;p8"/>
          <p:cNvSpPr/>
          <p:nvPr/>
        </p:nvSpPr>
        <p:spPr>
          <a:xfrm>
            <a:off x="0" y="29233913"/>
            <a:ext cx="43891199" cy="395021"/>
          </a:xfrm>
          <a:prstGeom prst="rect">
            <a:avLst/>
          </a:prstGeom>
          <a:solidFill>
            <a:srgbClr val="081E3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6480"/>
              <a:buFont typeface="Arial"/>
              <a:buNone/>
            </a:pPr>
            <a:r>
              <a:t/>
            </a:r>
            <a:endParaRPr b="0" i="0" sz="6480" u="none" cap="none" strike="noStrike">
              <a:solidFill>
                <a:schemeClr val="lt1"/>
              </a:solidFill>
              <a:latin typeface="Arial"/>
              <a:ea typeface="Arial"/>
              <a:cs typeface="Arial"/>
              <a:sym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14" name="Shape 14"/>
        <p:cNvGrpSpPr/>
        <p:nvPr/>
      </p:nvGrpSpPr>
      <p:grpSpPr>
        <a:xfrm>
          <a:off x="0" y="0"/>
          <a:ext cx="0" cy="0"/>
          <a:chOff x="0" y="0"/>
          <a:chExt cx="0" cy="0"/>
        </a:xfrm>
      </p:grpSpPr>
      <p:pic>
        <p:nvPicPr>
          <p:cNvPr descr="A picture containing drawing&#10;&#10;Description automatically generated" id="15" name="Google Shape;15;p15"/>
          <p:cNvPicPr preferRelativeResize="0"/>
          <p:nvPr/>
        </p:nvPicPr>
        <p:blipFill rotWithShape="1">
          <a:blip r:embed="rId2">
            <a:alphaModFix/>
          </a:blip>
          <a:srcRect b="0" l="0" r="0" t="0"/>
          <a:stretch/>
        </p:blipFill>
        <p:spPr>
          <a:xfrm>
            <a:off x="1196797" y="1016276"/>
            <a:ext cx="3641446" cy="3126894"/>
          </a:xfrm>
          <a:prstGeom prst="rect">
            <a:avLst/>
          </a:prstGeom>
          <a:noFill/>
          <a:ln>
            <a:noFill/>
          </a:ln>
        </p:spPr>
      </p:pic>
      <p:sp>
        <p:nvSpPr>
          <p:cNvPr id="16" name="Google Shape;16;p15"/>
          <p:cNvSpPr txBox="1"/>
          <p:nvPr/>
        </p:nvSpPr>
        <p:spPr>
          <a:xfrm>
            <a:off x="28889372" y="31366047"/>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Blank4">
  <p:cSld name="1_Blank4">
    <p:bg>
      <p:bgPr>
        <a:solidFill>
          <a:srgbClr val="F2F2F2"/>
        </a:solidFill>
      </p:bgPr>
    </p:bg>
    <p:spTree>
      <p:nvGrpSpPr>
        <p:cNvPr id="17" name="Shape 17"/>
        <p:cNvGrpSpPr/>
        <p:nvPr/>
      </p:nvGrpSpPr>
      <p:grpSpPr>
        <a:xfrm>
          <a:off x="0" y="0"/>
          <a:ext cx="0" cy="0"/>
          <a:chOff x="0" y="0"/>
          <a:chExt cx="0" cy="0"/>
        </a:xfrm>
      </p:grpSpPr>
      <p:pic>
        <p:nvPicPr>
          <p:cNvPr descr="A close up of a sign&#10;&#10;Description automatically generated" id="18" name="Google Shape;18;p16"/>
          <p:cNvPicPr preferRelativeResize="0"/>
          <p:nvPr/>
        </p:nvPicPr>
        <p:blipFill rotWithShape="1">
          <a:blip r:embed="rId2">
            <a:alphaModFix/>
          </a:blip>
          <a:srcRect b="0" l="0" r="0" t="0"/>
          <a:stretch/>
        </p:blipFill>
        <p:spPr>
          <a:xfrm>
            <a:off x="1097308" y="1089188"/>
            <a:ext cx="3641448" cy="3126894"/>
          </a:xfrm>
          <a:prstGeom prst="rect">
            <a:avLst/>
          </a:prstGeom>
          <a:noFill/>
          <a:ln>
            <a:noFill/>
          </a:ln>
        </p:spPr>
      </p:pic>
      <p:sp>
        <p:nvSpPr>
          <p:cNvPr id="19" name="Google Shape;19;p16"/>
          <p:cNvSpPr txBox="1"/>
          <p:nvPr/>
        </p:nvSpPr>
        <p:spPr>
          <a:xfrm>
            <a:off x="28889372" y="31366047"/>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5.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5" name="Shape 5"/>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6.jpg"/><Relationship Id="rId4" Type="http://schemas.openxmlformats.org/officeDocument/2006/relationships/image" Target="../media/image10.png"/><Relationship Id="rId11" Type="http://schemas.openxmlformats.org/officeDocument/2006/relationships/image" Target="../media/image9.png"/><Relationship Id="rId10" Type="http://schemas.openxmlformats.org/officeDocument/2006/relationships/image" Target="../media/image4.png"/><Relationship Id="rId12" Type="http://schemas.openxmlformats.org/officeDocument/2006/relationships/image" Target="../media/image3.png"/><Relationship Id="rId9" Type="http://schemas.openxmlformats.org/officeDocument/2006/relationships/image" Target="../media/image1.png"/><Relationship Id="rId5" Type="http://schemas.openxmlformats.org/officeDocument/2006/relationships/image" Target="../media/image2.png"/><Relationship Id="rId6" Type="http://schemas.openxmlformats.org/officeDocument/2006/relationships/image" Target="../media/image13.png"/><Relationship Id="rId7" Type="http://schemas.openxmlformats.org/officeDocument/2006/relationships/image" Target="../media/image7.png"/><Relationship Id="rId8"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23" name="Shape 23"/>
        <p:cNvGrpSpPr/>
        <p:nvPr/>
      </p:nvGrpSpPr>
      <p:grpSpPr>
        <a:xfrm>
          <a:off x="0" y="0"/>
          <a:ext cx="0" cy="0"/>
          <a:chOff x="0" y="0"/>
          <a:chExt cx="0" cy="0"/>
        </a:xfrm>
      </p:grpSpPr>
      <p:sp>
        <p:nvSpPr>
          <p:cNvPr id="24" name="Google Shape;24;p2"/>
          <p:cNvSpPr txBox="1"/>
          <p:nvPr/>
        </p:nvSpPr>
        <p:spPr>
          <a:xfrm>
            <a:off x="9601200" y="5"/>
            <a:ext cx="24688800" cy="36327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8800"/>
              <a:buFont typeface="Arial"/>
              <a:buNone/>
            </a:pPr>
            <a:r>
              <a:rPr b="1" i="0" lang="en-US" sz="8800" u="none" cap="none" strike="noStrike">
                <a:solidFill>
                  <a:schemeClr val="lt1"/>
                </a:solidFill>
                <a:latin typeface="Arial"/>
                <a:ea typeface="Arial"/>
                <a:cs typeface="Arial"/>
                <a:sym typeface="Arial"/>
              </a:rPr>
              <a:t>Knight Foundation School of Computing and Information Sciences</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5400"/>
              <a:buFont typeface="Arial"/>
              <a:buNone/>
            </a:pPr>
            <a:r>
              <a:rPr b="0" i="1" lang="en-US" sz="5400" u="none" cap="none" strike="noStrike">
                <a:solidFill>
                  <a:schemeClr val="lt1"/>
                </a:solidFill>
                <a:latin typeface="Arial"/>
                <a:ea typeface="Arial"/>
                <a:cs typeface="Arial"/>
                <a:sym typeface="Arial"/>
              </a:rPr>
              <a:t>Summer 2021 Senior Design Project</a:t>
            </a:r>
            <a:endParaRPr b="0" i="0" sz="1400" u="none" cap="none" strike="noStrike">
              <a:solidFill>
                <a:srgbClr val="000000"/>
              </a:solidFill>
              <a:latin typeface="Arial"/>
              <a:ea typeface="Arial"/>
              <a:cs typeface="Arial"/>
              <a:sym typeface="Arial"/>
            </a:endParaRPr>
          </a:p>
        </p:txBody>
      </p:sp>
      <p:sp>
        <p:nvSpPr>
          <p:cNvPr id="25" name="Google Shape;25;p2"/>
          <p:cNvSpPr txBox="1"/>
          <p:nvPr/>
        </p:nvSpPr>
        <p:spPr>
          <a:xfrm>
            <a:off x="4217625" y="3391712"/>
            <a:ext cx="35204400" cy="32301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FFFF"/>
              </a:buClr>
              <a:buSzPts val="10000"/>
              <a:buFont typeface="Arial"/>
              <a:buNone/>
            </a:pPr>
            <a:r>
              <a:rPr b="1" i="0" lang="en-US" sz="10000" u="none" cap="none" strike="noStrike">
                <a:solidFill>
                  <a:srgbClr val="00FFFF"/>
                </a:solidFill>
                <a:latin typeface="Arial"/>
                <a:ea typeface="Arial"/>
                <a:cs typeface="Arial"/>
                <a:sym typeface="Arial"/>
              </a:rPr>
              <a:t>MorningBytes</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lt1"/>
              </a:buClr>
              <a:buSzPts val="3500"/>
              <a:buFont typeface="Arial"/>
              <a:buNone/>
            </a:pPr>
            <a:r>
              <a:rPr b="1" i="0" lang="en-US" sz="3500" u="none" cap="none" strike="noStrike">
                <a:solidFill>
                  <a:schemeClr val="lt1"/>
                </a:solidFill>
                <a:latin typeface="Arial"/>
                <a:ea typeface="Arial"/>
                <a:cs typeface="Arial"/>
                <a:sym typeface="Arial"/>
              </a:rPr>
              <a:t>Students: </a:t>
            </a:r>
            <a:r>
              <a:rPr lang="en-US" sz="3500">
                <a:solidFill>
                  <a:schemeClr val="lt1"/>
                </a:solidFill>
              </a:rPr>
              <a:t>William Smith</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lt1"/>
              </a:buClr>
              <a:buSzPts val="3500"/>
              <a:buFont typeface="Arial"/>
              <a:buNone/>
            </a:pPr>
            <a:r>
              <a:rPr b="1" i="0" lang="en-US" sz="3500" u="none" cap="none" strike="noStrike">
                <a:solidFill>
                  <a:schemeClr val="lt1"/>
                </a:solidFill>
                <a:latin typeface="Arial"/>
                <a:ea typeface="Arial"/>
                <a:cs typeface="Arial"/>
                <a:sym typeface="Arial"/>
              </a:rPr>
              <a:t>Mentor:</a:t>
            </a:r>
            <a:r>
              <a:rPr b="1" i="1" lang="en-US" sz="3500" u="none" cap="none" strike="noStrike">
                <a:solidFill>
                  <a:schemeClr val="lt1"/>
                </a:solidFill>
                <a:latin typeface="Arial"/>
                <a:ea typeface="Arial"/>
                <a:cs typeface="Arial"/>
                <a:sym typeface="Arial"/>
              </a:rPr>
              <a:t> </a:t>
            </a:r>
            <a:r>
              <a:rPr b="0" i="1" lang="en-US" sz="3500" u="none" cap="none" strike="noStrike">
                <a:solidFill>
                  <a:schemeClr val="lt1"/>
                </a:solidFill>
                <a:latin typeface="Arial"/>
                <a:ea typeface="Arial"/>
                <a:cs typeface="Arial"/>
                <a:sym typeface="Arial"/>
              </a:rPr>
              <a:t>Dr.Giri Narasimhan</a:t>
            </a:r>
            <a:r>
              <a:rPr b="0" i="0" lang="en-US" sz="3500" u="none" cap="none" strike="noStrike">
                <a:solidFill>
                  <a:schemeClr val="lt1"/>
                </a:solidFill>
                <a:latin typeface="Arial"/>
                <a:ea typeface="Arial"/>
                <a:cs typeface="Arial"/>
                <a:sym typeface="Arial"/>
              </a:rPr>
              <a:t>,</a:t>
            </a:r>
            <a:r>
              <a:rPr b="0" i="1" lang="en-US" sz="3500" u="none" cap="none" strike="noStrike">
                <a:solidFill>
                  <a:schemeClr val="lt1"/>
                </a:solidFill>
                <a:latin typeface="Arial"/>
                <a:ea typeface="Arial"/>
                <a:cs typeface="Arial"/>
                <a:sym typeface="Arial"/>
              </a:rPr>
              <a:t> Florida International University</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lt1"/>
              </a:buClr>
              <a:buSzPts val="3500"/>
              <a:buFont typeface="Arial"/>
              <a:buNone/>
            </a:pPr>
            <a:r>
              <a:rPr b="1" i="0" lang="en-US" sz="3500" u="none" cap="none" strike="noStrike">
                <a:solidFill>
                  <a:schemeClr val="lt1"/>
                </a:solidFill>
                <a:latin typeface="Arial"/>
                <a:ea typeface="Arial"/>
                <a:cs typeface="Arial"/>
                <a:sym typeface="Arial"/>
              </a:rPr>
              <a:t>Instructor/Faculty:</a:t>
            </a:r>
            <a:r>
              <a:rPr b="1" i="1" lang="en-US" sz="3500" u="none" cap="none" strike="noStrike">
                <a:solidFill>
                  <a:schemeClr val="lt1"/>
                </a:solidFill>
                <a:latin typeface="Arial"/>
                <a:ea typeface="Arial"/>
                <a:cs typeface="Arial"/>
                <a:sym typeface="Arial"/>
              </a:rPr>
              <a:t> </a:t>
            </a:r>
            <a:r>
              <a:rPr b="0" i="1" lang="en-US" sz="3500" u="none" cap="none" strike="noStrike">
                <a:solidFill>
                  <a:schemeClr val="lt1"/>
                </a:solidFill>
                <a:latin typeface="Arial"/>
                <a:ea typeface="Arial"/>
                <a:cs typeface="Arial"/>
                <a:sym typeface="Arial"/>
              </a:rPr>
              <a:t>Dr. Masoud Sadjadi</a:t>
            </a:r>
            <a:r>
              <a:rPr b="0" i="0" lang="en-US" sz="3500" u="none" cap="none" strike="noStrike">
                <a:solidFill>
                  <a:schemeClr val="lt1"/>
                </a:solidFill>
                <a:latin typeface="Arial"/>
                <a:ea typeface="Arial"/>
                <a:cs typeface="Arial"/>
                <a:sym typeface="Arial"/>
              </a:rPr>
              <a:t>,</a:t>
            </a:r>
            <a:r>
              <a:rPr b="0" i="1" lang="en-US" sz="3500" u="none" cap="none" strike="noStrike">
                <a:solidFill>
                  <a:schemeClr val="lt1"/>
                </a:solidFill>
                <a:latin typeface="Arial"/>
                <a:ea typeface="Arial"/>
                <a:cs typeface="Arial"/>
                <a:sym typeface="Arial"/>
              </a:rPr>
              <a:t> </a:t>
            </a:r>
            <a:r>
              <a:rPr b="0" i="0" lang="en-US" sz="3500" u="none" cap="none" strike="noStrike">
                <a:solidFill>
                  <a:schemeClr val="lt1"/>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26" name="Google Shape;26;p2"/>
          <p:cNvSpPr txBox="1"/>
          <p:nvPr/>
        </p:nvSpPr>
        <p:spPr>
          <a:xfrm>
            <a:off x="7732054" y="31318197"/>
            <a:ext cx="21444300" cy="813600"/>
          </a:xfrm>
          <a:prstGeom prst="rect">
            <a:avLst/>
          </a:prstGeom>
          <a:noFill/>
          <a:ln>
            <a:noFill/>
          </a:ln>
        </p:spPr>
        <p:txBody>
          <a:bodyPr anchorCtr="0" anchor="t" bIns="36975" lIns="73975" spcFirstLastPara="1" rIns="73975" wrap="square" tIns="36975">
            <a:spAutoFit/>
          </a:bodyPr>
          <a:lstStyle/>
          <a:p>
            <a:pPr indent="0" lvl="0" marL="0" rtl="0" algn="l">
              <a:spcBef>
                <a:spcPts val="0"/>
              </a:spcBef>
              <a:spcAft>
                <a:spcPts val="0"/>
              </a:spcAft>
              <a:buClr>
                <a:srgbClr val="3333CC"/>
              </a:buClr>
              <a:buSzPts val="2400"/>
              <a:buFont typeface="Arial"/>
              <a:buNone/>
            </a:pPr>
            <a:r>
              <a:rPr lang="en-US" sz="2400">
                <a:solidFill>
                  <a:schemeClr val="lt2"/>
                </a:solidFill>
              </a:rPr>
              <a:t>The material presented in this poster is based upon the work supported by Dr.Giri Narasimhan. We thank Dr.Giri Narasimhan for his assistance and mentorship that we received throughout the senior design project.</a:t>
            </a:r>
            <a:endParaRPr sz="2400">
              <a:solidFill>
                <a:schemeClr val="lt2"/>
              </a:solidFill>
            </a:endParaRPr>
          </a:p>
        </p:txBody>
      </p:sp>
      <p:sp>
        <p:nvSpPr>
          <p:cNvPr id="27" name="Google Shape;27;p2"/>
          <p:cNvSpPr txBox="1"/>
          <p:nvPr/>
        </p:nvSpPr>
        <p:spPr>
          <a:xfrm>
            <a:off x="7732054" y="30770278"/>
            <a:ext cx="4578237" cy="547919"/>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rgbClr val="00FFFF"/>
                </a:solidFill>
                <a:latin typeface="Arial"/>
                <a:ea typeface="Arial"/>
                <a:cs typeface="Arial"/>
                <a:sym typeface="Arial"/>
              </a:rPr>
              <a:t>ACKNOWLEDGEMENT</a:t>
            </a:r>
            <a:endParaRPr b="0" i="0" sz="1400" u="none" cap="none" strike="noStrike">
              <a:solidFill>
                <a:srgbClr val="000000"/>
              </a:solidFill>
              <a:latin typeface="Arial"/>
              <a:ea typeface="Arial"/>
              <a:cs typeface="Arial"/>
              <a:sym typeface="Arial"/>
            </a:endParaRPr>
          </a:p>
        </p:txBody>
      </p:sp>
      <p:sp>
        <p:nvSpPr>
          <p:cNvPr id="28" name="Google Shape;28;p2"/>
          <p:cNvSpPr txBox="1"/>
          <p:nvPr/>
        </p:nvSpPr>
        <p:spPr>
          <a:xfrm>
            <a:off x="5891647" y="6920483"/>
            <a:ext cx="4114800" cy="5493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chemeClr val="lt2"/>
                </a:solidFill>
                <a:latin typeface="Arial"/>
                <a:ea typeface="Arial"/>
                <a:cs typeface="Arial"/>
                <a:sym typeface="Arial"/>
              </a:rPr>
              <a:t>PROBLEM</a:t>
            </a:r>
            <a:endParaRPr b="0" i="0" sz="1400" u="none" cap="none" strike="noStrike">
              <a:solidFill>
                <a:srgbClr val="000000"/>
              </a:solidFill>
              <a:latin typeface="Arial"/>
              <a:ea typeface="Arial"/>
              <a:cs typeface="Arial"/>
              <a:sym typeface="Arial"/>
            </a:endParaRPr>
          </a:p>
        </p:txBody>
      </p:sp>
      <p:sp>
        <p:nvSpPr>
          <p:cNvPr id="29" name="Google Shape;29;p2"/>
          <p:cNvSpPr txBox="1"/>
          <p:nvPr/>
        </p:nvSpPr>
        <p:spPr>
          <a:xfrm>
            <a:off x="19762428" y="6912545"/>
            <a:ext cx="4114800" cy="5478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chemeClr val="lt2"/>
                </a:solidFill>
                <a:latin typeface="Arial"/>
                <a:ea typeface="Arial"/>
                <a:cs typeface="Arial"/>
                <a:sym typeface="Arial"/>
              </a:rPr>
              <a:t>CURRENT SYSTEM</a:t>
            </a:r>
            <a:endParaRPr b="0" i="0" sz="1400" u="none" cap="none" strike="noStrike">
              <a:solidFill>
                <a:srgbClr val="000000"/>
              </a:solidFill>
              <a:latin typeface="Arial"/>
              <a:ea typeface="Arial"/>
              <a:cs typeface="Arial"/>
              <a:sym typeface="Arial"/>
            </a:endParaRPr>
          </a:p>
        </p:txBody>
      </p:sp>
      <p:sp>
        <p:nvSpPr>
          <p:cNvPr id="30" name="Google Shape;30;p2"/>
          <p:cNvSpPr txBox="1"/>
          <p:nvPr/>
        </p:nvSpPr>
        <p:spPr>
          <a:xfrm>
            <a:off x="33633197" y="6920481"/>
            <a:ext cx="4114800" cy="5481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chemeClr val="lt2"/>
                </a:solidFill>
                <a:latin typeface="Arial"/>
                <a:ea typeface="Arial"/>
                <a:cs typeface="Arial"/>
                <a:sym typeface="Arial"/>
              </a:rPr>
              <a:t>REQUIREMENTS</a:t>
            </a:r>
            <a:endParaRPr b="0" i="0" sz="1400" u="none" cap="none" strike="noStrike">
              <a:solidFill>
                <a:srgbClr val="000000"/>
              </a:solidFill>
              <a:latin typeface="Arial"/>
              <a:ea typeface="Arial"/>
              <a:cs typeface="Arial"/>
              <a:sym typeface="Arial"/>
            </a:endParaRPr>
          </a:p>
        </p:txBody>
      </p:sp>
      <p:sp>
        <p:nvSpPr>
          <p:cNvPr id="31" name="Google Shape;31;p2"/>
          <p:cNvSpPr txBox="1"/>
          <p:nvPr/>
        </p:nvSpPr>
        <p:spPr>
          <a:xfrm>
            <a:off x="5334251" y="14343200"/>
            <a:ext cx="5482800" cy="5481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lang="en-US" sz="3075">
                <a:solidFill>
                  <a:schemeClr val="lt2"/>
                </a:solidFill>
              </a:rPr>
              <a:t>MAIN RESPONSIBILITIES</a:t>
            </a:r>
            <a:endParaRPr b="0" i="0" sz="1400" u="none" cap="none" strike="noStrike">
              <a:solidFill>
                <a:srgbClr val="000000"/>
              </a:solidFill>
              <a:latin typeface="Arial"/>
              <a:ea typeface="Arial"/>
              <a:cs typeface="Arial"/>
              <a:sym typeface="Arial"/>
            </a:endParaRPr>
          </a:p>
        </p:txBody>
      </p:sp>
      <p:sp>
        <p:nvSpPr>
          <p:cNvPr id="32" name="Google Shape;32;p2"/>
          <p:cNvSpPr txBox="1"/>
          <p:nvPr/>
        </p:nvSpPr>
        <p:spPr>
          <a:xfrm>
            <a:off x="19762428" y="14303945"/>
            <a:ext cx="4114800" cy="5481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lang="en-US" sz="3075">
                <a:solidFill>
                  <a:schemeClr val="lt2"/>
                </a:solidFill>
              </a:rPr>
              <a:t>DATABASE</a:t>
            </a:r>
            <a:r>
              <a:rPr b="1" i="0" lang="en-US" sz="3075" u="none" cap="none" strike="noStrike">
                <a:solidFill>
                  <a:schemeClr val="lt2"/>
                </a:solidFill>
                <a:latin typeface="Arial"/>
                <a:ea typeface="Arial"/>
                <a:cs typeface="Arial"/>
                <a:sym typeface="Arial"/>
              </a:rPr>
              <a:t> DESIGN</a:t>
            </a:r>
            <a:endParaRPr b="0" i="0" sz="1400" u="none" cap="none" strike="noStrike">
              <a:solidFill>
                <a:srgbClr val="000000"/>
              </a:solidFill>
              <a:latin typeface="Arial"/>
              <a:ea typeface="Arial"/>
              <a:cs typeface="Arial"/>
              <a:sym typeface="Arial"/>
            </a:endParaRPr>
          </a:p>
        </p:txBody>
      </p:sp>
      <p:sp>
        <p:nvSpPr>
          <p:cNvPr id="33" name="Google Shape;33;p2"/>
          <p:cNvSpPr txBox="1"/>
          <p:nvPr/>
        </p:nvSpPr>
        <p:spPr>
          <a:xfrm>
            <a:off x="33666547" y="14343344"/>
            <a:ext cx="4114800" cy="5478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chemeClr val="lt2"/>
                </a:solidFill>
                <a:latin typeface="Arial"/>
                <a:ea typeface="Arial"/>
                <a:cs typeface="Arial"/>
                <a:sym typeface="Arial"/>
              </a:rPr>
              <a:t>IMPLEMENTATION</a:t>
            </a:r>
            <a:endParaRPr b="0" i="0" sz="1400" u="none" cap="none" strike="noStrike">
              <a:solidFill>
                <a:srgbClr val="000000"/>
              </a:solidFill>
              <a:latin typeface="Arial"/>
              <a:ea typeface="Arial"/>
              <a:cs typeface="Arial"/>
              <a:sym typeface="Arial"/>
            </a:endParaRPr>
          </a:p>
        </p:txBody>
      </p:sp>
      <p:sp>
        <p:nvSpPr>
          <p:cNvPr id="34" name="Google Shape;34;p2"/>
          <p:cNvSpPr txBox="1"/>
          <p:nvPr/>
        </p:nvSpPr>
        <p:spPr>
          <a:xfrm>
            <a:off x="5334247" y="19156208"/>
            <a:ext cx="4114800" cy="5481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lang="en-US" sz="3075">
                <a:solidFill>
                  <a:schemeClr val="lt2"/>
                </a:solidFill>
              </a:rPr>
              <a:t>TECHNOLOGIES</a:t>
            </a:r>
            <a:endParaRPr b="0" i="0" sz="1400" u="none" cap="none" strike="noStrike">
              <a:solidFill>
                <a:srgbClr val="000000"/>
              </a:solidFill>
              <a:latin typeface="Arial"/>
              <a:ea typeface="Arial"/>
              <a:cs typeface="Arial"/>
              <a:sym typeface="Arial"/>
            </a:endParaRPr>
          </a:p>
        </p:txBody>
      </p:sp>
      <p:sp>
        <p:nvSpPr>
          <p:cNvPr id="35" name="Google Shape;35;p2"/>
          <p:cNvSpPr txBox="1"/>
          <p:nvPr/>
        </p:nvSpPr>
        <p:spPr>
          <a:xfrm>
            <a:off x="19762428" y="23258745"/>
            <a:ext cx="4114800" cy="5481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chemeClr val="lt2"/>
                </a:solidFill>
                <a:latin typeface="Arial"/>
                <a:ea typeface="Arial"/>
                <a:cs typeface="Arial"/>
                <a:sym typeface="Arial"/>
              </a:rPr>
              <a:t>SUMMARY</a:t>
            </a:r>
            <a:endParaRPr b="0" i="0" sz="1400" u="none" cap="none" strike="noStrike">
              <a:solidFill>
                <a:srgbClr val="000000"/>
              </a:solidFill>
              <a:latin typeface="Arial"/>
              <a:ea typeface="Arial"/>
              <a:cs typeface="Arial"/>
              <a:sym typeface="Arial"/>
            </a:endParaRPr>
          </a:p>
        </p:txBody>
      </p:sp>
      <p:sp>
        <p:nvSpPr>
          <p:cNvPr id="36" name="Google Shape;36;p2"/>
          <p:cNvSpPr txBox="1"/>
          <p:nvPr/>
        </p:nvSpPr>
        <p:spPr>
          <a:xfrm>
            <a:off x="33666547" y="23258744"/>
            <a:ext cx="4114800" cy="2901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t/>
            </a:r>
            <a:endParaRPr b="0" i="0" sz="1400" u="none" cap="none" strike="noStrike">
              <a:solidFill>
                <a:srgbClr val="000000"/>
              </a:solidFill>
              <a:latin typeface="Arial"/>
              <a:ea typeface="Arial"/>
              <a:cs typeface="Arial"/>
              <a:sym typeface="Arial"/>
            </a:endParaRPr>
          </a:p>
        </p:txBody>
      </p:sp>
      <p:sp>
        <p:nvSpPr>
          <p:cNvPr id="37" name="Google Shape;37;p2"/>
          <p:cNvSpPr txBox="1"/>
          <p:nvPr/>
        </p:nvSpPr>
        <p:spPr>
          <a:xfrm>
            <a:off x="1662102" y="27673869"/>
            <a:ext cx="42012900" cy="3078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38" name="Google Shape;38;p2"/>
          <p:cNvPicPr preferRelativeResize="0"/>
          <p:nvPr/>
        </p:nvPicPr>
        <p:blipFill rotWithShape="1">
          <a:blip r:embed="rId4">
            <a:alphaModFix/>
          </a:blip>
          <a:srcRect b="0" l="0" r="0" t="0"/>
          <a:stretch/>
        </p:blipFill>
        <p:spPr>
          <a:xfrm>
            <a:off x="1421100" y="1006900"/>
            <a:ext cx="5482750" cy="4704583"/>
          </a:xfrm>
          <a:prstGeom prst="rect">
            <a:avLst/>
          </a:prstGeom>
          <a:noFill/>
          <a:ln>
            <a:noFill/>
          </a:ln>
          <a:effectLst>
            <a:outerShdw blurRad="457200" rotWithShape="0" algn="bl" dir="5400000" dist="19050">
              <a:schemeClr val="lt1">
                <a:alpha val="49803"/>
              </a:schemeClr>
            </a:outerShdw>
          </a:effectLst>
        </p:spPr>
      </p:pic>
      <p:pic>
        <p:nvPicPr>
          <p:cNvPr id="39" name="Google Shape;39;p2"/>
          <p:cNvPicPr preferRelativeResize="0"/>
          <p:nvPr/>
        </p:nvPicPr>
        <p:blipFill rotWithShape="1">
          <a:blip r:embed="rId5">
            <a:alphaModFix/>
          </a:blip>
          <a:srcRect b="0" l="0" r="0" t="0"/>
          <a:stretch/>
        </p:blipFill>
        <p:spPr>
          <a:xfrm>
            <a:off x="33666541" y="893776"/>
            <a:ext cx="8608510" cy="4930826"/>
          </a:xfrm>
          <a:prstGeom prst="rect">
            <a:avLst/>
          </a:prstGeom>
          <a:noFill/>
          <a:ln>
            <a:noFill/>
          </a:ln>
          <a:effectLst>
            <a:outerShdw blurRad="242888" rotWithShape="0" algn="bl" dir="20760000" dist="9525">
              <a:schemeClr val="lt1"/>
            </a:outerShdw>
          </a:effectLst>
        </p:spPr>
      </p:pic>
      <p:sp>
        <p:nvSpPr>
          <p:cNvPr id="40" name="Google Shape;40;p2"/>
          <p:cNvSpPr txBox="1"/>
          <p:nvPr/>
        </p:nvSpPr>
        <p:spPr>
          <a:xfrm>
            <a:off x="3451450" y="8341438"/>
            <a:ext cx="9248400" cy="28452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lang="en-US" sz="3000">
                <a:solidFill>
                  <a:schemeClr val="lt2"/>
                </a:solidFill>
              </a:rPr>
              <a:t>Students could benefit from a system that allows them to refresh and assess their knowledge of a class on a </a:t>
            </a:r>
            <a:r>
              <a:rPr lang="en-US" sz="3000">
                <a:solidFill>
                  <a:schemeClr val="lt2"/>
                </a:solidFill>
              </a:rPr>
              <a:t>daily</a:t>
            </a:r>
            <a:r>
              <a:rPr lang="en-US" sz="3000">
                <a:solidFill>
                  <a:schemeClr val="lt2"/>
                </a:solidFill>
              </a:rPr>
              <a:t> basis. MorningBytes aims to give professors a tool to quiz students and provide an environment where students can learn quick bits of information over the course of the semester.</a:t>
            </a:r>
            <a:endParaRPr i="0" sz="3000" u="none" cap="none" strike="noStrike">
              <a:solidFill>
                <a:srgbClr val="000000"/>
              </a:solidFill>
            </a:endParaRPr>
          </a:p>
        </p:txBody>
      </p:sp>
      <p:sp>
        <p:nvSpPr>
          <p:cNvPr id="41" name="Google Shape;41;p2"/>
          <p:cNvSpPr txBox="1"/>
          <p:nvPr/>
        </p:nvSpPr>
        <p:spPr>
          <a:xfrm>
            <a:off x="17195625" y="8341438"/>
            <a:ext cx="9248400" cy="42306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lang="en-US" sz="3000">
                <a:solidFill>
                  <a:schemeClr val="lt2"/>
                </a:solidFill>
              </a:rPr>
              <a:t>There is currently no system that does exactly what we set out to create. However the services that Quizlet provides could build a way that a professor could assign quizzes for students to complete but they would be self monitored and built upon another websites services. Other avenues would be professors emailing students every day with questions to complete but would have to be graded manually.</a:t>
            </a:r>
            <a:endParaRPr i="0" sz="3000" u="none" cap="none" strike="noStrike">
              <a:solidFill>
                <a:srgbClr val="000000"/>
              </a:solidFill>
            </a:endParaRPr>
          </a:p>
        </p:txBody>
      </p:sp>
      <p:sp>
        <p:nvSpPr>
          <p:cNvPr id="42" name="Google Shape;42;p2"/>
          <p:cNvSpPr txBox="1"/>
          <p:nvPr/>
        </p:nvSpPr>
        <p:spPr>
          <a:xfrm>
            <a:off x="30939800" y="8341450"/>
            <a:ext cx="9248400" cy="46923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lang="en-US" sz="3000">
                <a:solidFill>
                  <a:schemeClr val="lt2"/>
                </a:solidFill>
              </a:rPr>
              <a:t>Python 3 (Suggested </a:t>
            </a:r>
            <a:r>
              <a:rPr lang="en-US" sz="3000">
                <a:solidFill>
                  <a:schemeClr val="lt2"/>
                </a:solidFill>
              </a:rPr>
              <a:t>latest 3.9.2</a:t>
            </a:r>
            <a:r>
              <a:rPr lang="en-US" sz="3000">
                <a:solidFill>
                  <a:schemeClr val="lt2"/>
                </a:solidFill>
              </a:rPr>
              <a:t>)</a:t>
            </a:r>
            <a:endParaRPr sz="3000">
              <a:solidFill>
                <a:schemeClr val="lt2"/>
              </a:solidFill>
            </a:endParaRPr>
          </a:p>
          <a:p>
            <a:pPr indent="0" lvl="0" marL="0" marR="0" rtl="0" algn="ctr">
              <a:lnSpc>
                <a:spcPct val="100000"/>
              </a:lnSpc>
              <a:spcBef>
                <a:spcPts val="0"/>
              </a:spcBef>
              <a:spcAft>
                <a:spcPts val="0"/>
              </a:spcAft>
              <a:buClr>
                <a:srgbClr val="000000"/>
              </a:buClr>
              <a:buSzPts val="3075"/>
              <a:buFont typeface="Arial"/>
              <a:buNone/>
            </a:pPr>
            <a:r>
              <a:rPr lang="en-US" sz="3000">
                <a:solidFill>
                  <a:schemeClr val="lt2"/>
                </a:solidFill>
              </a:rPr>
              <a:t>Flask framework</a:t>
            </a:r>
            <a:endParaRPr sz="3000">
              <a:solidFill>
                <a:schemeClr val="lt2"/>
              </a:solidFill>
            </a:endParaRPr>
          </a:p>
          <a:p>
            <a:pPr indent="0" lvl="0" marL="0" marR="0" rtl="0" algn="ctr">
              <a:lnSpc>
                <a:spcPct val="100000"/>
              </a:lnSpc>
              <a:spcBef>
                <a:spcPts val="0"/>
              </a:spcBef>
              <a:spcAft>
                <a:spcPts val="0"/>
              </a:spcAft>
              <a:buClr>
                <a:srgbClr val="000000"/>
              </a:buClr>
              <a:buSzPts val="3075"/>
              <a:buFont typeface="Arial"/>
              <a:buNone/>
            </a:pPr>
            <a:r>
              <a:rPr lang="en-US" sz="3000">
                <a:solidFill>
                  <a:schemeClr val="lt2"/>
                </a:solidFill>
              </a:rPr>
              <a:t>MongoDB</a:t>
            </a:r>
            <a:endParaRPr sz="3000">
              <a:solidFill>
                <a:schemeClr val="lt2"/>
              </a:solidFill>
            </a:endParaRPr>
          </a:p>
          <a:p>
            <a:pPr indent="0" lvl="0" marL="0" marR="0" rtl="0" algn="ctr">
              <a:lnSpc>
                <a:spcPct val="100000"/>
              </a:lnSpc>
              <a:spcBef>
                <a:spcPts val="0"/>
              </a:spcBef>
              <a:spcAft>
                <a:spcPts val="0"/>
              </a:spcAft>
              <a:buClr>
                <a:srgbClr val="000000"/>
              </a:buClr>
              <a:buSzPts val="3075"/>
              <a:buFont typeface="Arial"/>
              <a:buNone/>
            </a:pPr>
            <a:r>
              <a:rPr lang="en-US" sz="3000">
                <a:solidFill>
                  <a:schemeClr val="lt2"/>
                </a:solidFill>
              </a:rPr>
              <a:t>Bootstrap 5 (Web elements framework)</a:t>
            </a:r>
            <a:endParaRPr sz="3000">
              <a:solidFill>
                <a:schemeClr val="lt2"/>
              </a:solidFill>
            </a:endParaRPr>
          </a:p>
          <a:p>
            <a:pPr indent="0" lvl="0" marL="0" marR="0" rtl="0" algn="ctr">
              <a:lnSpc>
                <a:spcPct val="100000"/>
              </a:lnSpc>
              <a:spcBef>
                <a:spcPts val="0"/>
              </a:spcBef>
              <a:spcAft>
                <a:spcPts val="0"/>
              </a:spcAft>
              <a:buClr>
                <a:srgbClr val="000000"/>
              </a:buClr>
              <a:buSzPts val="3075"/>
              <a:buFont typeface="Arial"/>
              <a:buNone/>
            </a:pPr>
            <a:r>
              <a:t/>
            </a:r>
            <a:endParaRPr sz="3000">
              <a:solidFill>
                <a:schemeClr val="lt2"/>
              </a:solidFill>
            </a:endParaRPr>
          </a:p>
          <a:p>
            <a:pPr indent="0" lvl="0" marL="0" marR="0" rtl="0" algn="ctr">
              <a:lnSpc>
                <a:spcPct val="100000"/>
              </a:lnSpc>
              <a:spcBef>
                <a:spcPts val="0"/>
              </a:spcBef>
              <a:spcAft>
                <a:spcPts val="0"/>
              </a:spcAft>
              <a:buClr>
                <a:srgbClr val="000000"/>
              </a:buClr>
              <a:buSzPts val="3075"/>
              <a:buFont typeface="Arial"/>
              <a:buNone/>
            </a:pPr>
            <a:r>
              <a:rPr lang="en-US" sz="3000">
                <a:solidFill>
                  <a:schemeClr val="lt2"/>
                </a:solidFill>
              </a:rPr>
              <a:t>Python libraries (requirements.txt) examples:</a:t>
            </a:r>
            <a:endParaRPr sz="3000">
              <a:solidFill>
                <a:schemeClr val="lt2"/>
              </a:solidFill>
            </a:endParaRPr>
          </a:p>
          <a:p>
            <a:pPr indent="0" lvl="0" marL="0" marR="0" rtl="0" algn="ctr">
              <a:lnSpc>
                <a:spcPct val="100000"/>
              </a:lnSpc>
              <a:spcBef>
                <a:spcPts val="0"/>
              </a:spcBef>
              <a:spcAft>
                <a:spcPts val="0"/>
              </a:spcAft>
              <a:buClr>
                <a:srgbClr val="000000"/>
              </a:buClr>
              <a:buSzPts val="3075"/>
              <a:buFont typeface="Arial"/>
              <a:buNone/>
            </a:pPr>
            <a:r>
              <a:rPr lang="en-US" sz="3000">
                <a:solidFill>
                  <a:schemeClr val="lt2"/>
                </a:solidFill>
              </a:rPr>
              <a:t>  -pymongo (3.11.4)</a:t>
            </a:r>
            <a:endParaRPr sz="3000">
              <a:solidFill>
                <a:schemeClr val="lt2"/>
              </a:solidFill>
            </a:endParaRPr>
          </a:p>
          <a:p>
            <a:pPr indent="0" lvl="0" marL="0" marR="0" rtl="0" algn="ctr">
              <a:lnSpc>
                <a:spcPct val="100000"/>
              </a:lnSpc>
              <a:spcBef>
                <a:spcPts val="0"/>
              </a:spcBef>
              <a:spcAft>
                <a:spcPts val="0"/>
              </a:spcAft>
              <a:buClr>
                <a:srgbClr val="000000"/>
              </a:buClr>
              <a:buSzPts val="3075"/>
              <a:buFont typeface="Arial"/>
              <a:buNone/>
            </a:pPr>
            <a:r>
              <a:rPr lang="en-US" sz="3000">
                <a:solidFill>
                  <a:schemeClr val="lt2"/>
                </a:solidFill>
              </a:rPr>
              <a:t>-schedule (1.1.0)</a:t>
            </a:r>
            <a:endParaRPr sz="3000">
              <a:solidFill>
                <a:schemeClr val="lt2"/>
              </a:solidFill>
            </a:endParaRPr>
          </a:p>
          <a:p>
            <a:pPr indent="0" lvl="0" marL="2743200" marR="0" rtl="0" algn="l">
              <a:lnSpc>
                <a:spcPct val="100000"/>
              </a:lnSpc>
              <a:spcBef>
                <a:spcPts val="0"/>
              </a:spcBef>
              <a:spcAft>
                <a:spcPts val="0"/>
              </a:spcAft>
              <a:buClr>
                <a:srgbClr val="000000"/>
              </a:buClr>
              <a:buSzPts val="3075"/>
              <a:buFont typeface="Arial"/>
              <a:buNone/>
            </a:pPr>
            <a:r>
              <a:rPr lang="en-US" sz="3000">
                <a:solidFill>
                  <a:schemeClr val="lt2"/>
                </a:solidFill>
              </a:rPr>
              <a:t>    -</a:t>
            </a:r>
            <a:r>
              <a:rPr lang="en-US" sz="3000">
                <a:solidFill>
                  <a:schemeClr val="lt2"/>
                </a:solidFill>
              </a:rPr>
              <a:t>Jinja2 (3.0.1)</a:t>
            </a:r>
            <a:endParaRPr sz="3000">
              <a:solidFill>
                <a:schemeClr val="lt2"/>
              </a:solidFill>
            </a:endParaRPr>
          </a:p>
          <a:p>
            <a:pPr indent="0" lvl="0" marL="0" marR="0" rtl="0" algn="ctr">
              <a:lnSpc>
                <a:spcPct val="100000"/>
              </a:lnSpc>
              <a:spcBef>
                <a:spcPts val="0"/>
              </a:spcBef>
              <a:spcAft>
                <a:spcPts val="0"/>
              </a:spcAft>
              <a:buClr>
                <a:srgbClr val="000000"/>
              </a:buClr>
              <a:buSzPts val="3075"/>
              <a:buFont typeface="Arial"/>
              <a:buNone/>
            </a:pPr>
            <a:r>
              <a:rPr lang="en-US" sz="3000">
                <a:solidFill>
                  <a:schemeClr val="lt2"/>
                </a:solidFill>
              </a:rPr>
              <a:t>  -dnspython (2.1.0)</a:t>
            </a:r>
            <a:endParaRPr sz="3000">
              <a:solidFill>
                <a:schemeClr val="lt2"/>
              </a:solidFill>
            </a:endParaRPr>
          </a:p>
        </p:txBody>
      </p:sp>
      <p:pic>
        <p:nvPicPr>
          <p:cNvPr id="43" name="Google Shape;43;p2"/>
          <p:cNvPicPr preferRelativeResize="0"/>
          <p:nvPr/>
        </p:nvPicPr>
        <p:blipFill>
          <a:blip r:embed="rId6">
            <a:alphaModFix/>
          </a:blip>
          <a:stretch>
            <a:fillRect/>
          </a:stretch>
        </p:blipFill>
        <p:spPr>
          <a:xfrm>
            <a:off x="15039338" y="14981662"/>
            <a:ext cx="13812529" cy="7592475"/>
          </a:xfrm>
          <a:prstGeom prst="rect">
            <a:avLst/>
          </a:prstGeom>
          <a:noFill/>
          <a:ln>
            <a:noFill/>
          </a:ln>
          <a:effectLst>
            <a:outerShdw blurRad="457200" rotWithShape="0" algn="bl" dir="1320000" dist="85725">
              <a:srgbClr val="F2F2F2">
                <a:alpha val="33000"/>
              </a:srgbClr>
            </a:outerShdw>
          </a:effectLst>
        </p:spPr>
      </p:pic>
      <p:sp>
        <p:nvSpPr>
          <p:cNvPr id="44" name="Google Shape;44;p2"/>
          <p:cNvSpPr txBox="1"/>
          <p:nvPr/>
        </p:nvSpPr>
        <p:spPr>
          <a:xfrm>
            <a:off x="30575800" y="23033425"/>
            <a:ext cx="10296300" cy="3768900"/>
          </a:xfrm>
          <a:prstGeom prst="rect">
            <a:avLst/>
          </a:prstGeom>
          <a:noFill/>
          <a:ln>
            <a:noFill/>
          </a:ln>
        </p:spPr>
        <p:txBody>
          <a:bodyPr anchorCtr="0" anchor="t" bIns="36975" lIns="73975" spcFirstLastPara="1" rIns="73975" wrap="square" tIns="36975">
            <a:spAutoFit/>
          </a:bodyPr>
          <a:lstStyle/>
          <a:p>
            <a:pPr indent="-419100" lvl="0" marL="457200" marR="0" rtl="0" algn="l">
              <a:lnSpc>
                <a:spcPct val="100000"/>
              </a:lnSpc>
              <a:spcBef>
                <a:spcPts val="0"/>
              </a:spcBef>
              <a:spcAft>
                <a:spcPts val="0"/>
              </a:spcAft>
              <a:buClr>
                <a:schemeClr val="lt2"/>
              </a:buClr>
              <a:buSzPts val="3000"/>
              <a:buChar char="●"/>
            </a:pPr>
            <a:r>
              <a:rPr lang="en-US" sz="3000">
                <a:solidFill>
                  <a:schemeClr val="lt2"/>
                </a:solidFill>
              </a:rPr>
              <a:t>Add a </a:t>
            </a:r>
            <a:r>
              <a:rPr lang="en-US" sz="3000">
                <a:solidFill>
                  <a:schemeClr val="lt2"/>
                </a:solidFill>
              </a:rPr>
              <a:t>custom xml viewer and editor in the website</a:t>
            </a:r>
            <a:endParaRPr sz="3000">
              <a:solidFill>
                <a:schemeClr val="lt2"/>
              </a:solidFill>
            </a:endParaRPr>
          </a:p>
          <a:p>
            <a:pPr indent="-419100" lvl="0" marL="457200" marR="0" rtl="0" algn="l">
              <a:lnSpc>
                <a:spcPct val="100000"/>
              </a:lnSpc>
              <a:spcBef>
                <a:spcPts val="0"/>
              </a:spcBef>
              <a:spcAft>
                <a:spcPts val="0"/>
              </a:spcAft>
              <a:buClr>
                <a:schemeClr val="lt2"/>
              </a:buClr>
              <a:buSzPts val="3000"/>
              <a:buChar char="●"/>
            </a:pPr>
            <a:r>
              <a:rPr lang="en-US" sz="3000">
                <a:solidFill>
                  <a:schemeClr val="lt2"/>
                </a:solidFill>
              </a:rPr>
              <a:t>Update the email sending html for better presentation</a:t>
            </a:r>
            <a:endParaRPr sz="3000">
              <a:solidFill>
                <a:schemeClr val="lt2"/>
              </a:solidFill>
            </a:endParaRPr>
          </a:p>
          <a:p>
            <a:pPr indent="-419100" lvl="0" marL="457200" marR="0" rtl="0" algn="l">
              <a:lnSpc>
                <a:spcPct val="100000"/>
              </a:lnSpc>
              <a:spcBef>
                <a:spcPts val="0"/>
              </a:spcBef>
              <a:spcAft>
                <a:spcPts val="0"/>
              </a:spcAft>
              <a:buClr>
                <a:schemeClr val="lt2"/>
              </a:buClr>
              <a:buSzPts val="3000"/>
              <a:buChar char="●"/>
            </a:pPr>
            <a:r>
              <a:rPr lang="en-US" sz="3000">
                <a:solidFill>
                  <a:schemeClr val="lt2"/>
                </a:solidFill>
              </a:rPr>
              <a:t>Add more features for professors such as seeing statistics on their students using bar graphs and pie charts</a:t>
            </a:r>
            <a:endParaRPr sz="3000">
              <a:solidFill>
                <a:schemeClr val="lt2"/>
              </a:solidFill>
            </a:endParaRPr>
          </a:p>
          <a:p>
            <a:pPr indent="-419100" lvl="0" marL="457200" marR="0" rtl="0" algn="l">
              <a:lnSpc>
                <a:spcPct val="100000"/>
              </a:lnSpc>
              <a:spcBef>
                <a:spcPts val="0"/>
              </a:spcBef>
              <a:spcAft>
                <a:spcPts val="0"/>
              </a:spcAft>
              <a:buClr>
                <a:schemeClr val="lt2"/>
              </a:buClr>
              <a:buSzPts val="3000"/>
              <a:buChar char="●"/>
            </a:pPr>
            <a:r>
              <a:rPr lang="en-US" sz="3000">
                <a:solidFill>
                  <a:schemeClr val="lt2"/>
                </a:solidFill>
              </a:rPr>
              <a:t>Create small competitions for students to be more engaged on the website</a:t>
            </a:r>
            <a:endParaRPr sz="3000">
              <a:solidFill>
                <a:schemeClr val="lt2"/>
              </a:solidFill>
            </a:endParaRPr>
          </a:p>
          <a:p>
            <a:pPr indent="0" lvl="0" marL="0" marR="0" rtl="0" algn="l">
              <a:lnSpc>
                <a:spcPct val="100000"/>
              </a:lnSpc>
              <a:spcBef>
                <a:spcPts val="0"/>
              </a:spcBef>
              <a:spcAft>
                <a:spcPts val="0"/>
              </a:spcAft>
              <a:buNone/>
            </a:pPr>
            <a:r>
              <a:rPr lang="en-US" sz="3000">
                <a:solidFill>
                  <a:schemeClr val="lt2"/>
                </a:solidFill>
              </a:rPr>
              <a:t> </a:t>
            </a:r>
            <a:endParaRPr i="0" sz="3000" u="none" cap="none" strike="noStrike">
              <a:solidFill>
                <a:srgbClr val="000000"/>
              </a:solidFill>
            </a:endParaRPr>
          </a:p>
        </p:txBody>
      </p:sp>
      <p:sp>
        <p:nvSpPr>
          <p:cNvPr id="45" name="Google Shape;45;p2"/>
          <p:cNvSpPr txBox="1"/>
          <p:nvPr/>
        </p:nvSpPr>
        <p:spPr>
          <a:xfrm>
            <a:off x="2243500" y="15370150"/>
            <a:ext cx="10296300" cy="33072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lang="en-US" sz="3000">
                <a:solidFill>
                  <a:schemeClr val="lt2"/>
                </a:solidFill>
              </a:rPr>
              <a:t>My main personal responsibilities first started out with getting the auto emailing script set up which included querying the database, setting the library needed to </a:t>
            </a:r>
            <a:r>
              <a:rPr lang="en-US" sz="3000">
                <a:solidFill>
                  <a:schemeClr val="lt2"/>
                </a:solidFill>
              </a:rPr>
              <a:t>perform</a:t>
            </a:r>
            <a:r>
              <a:rPr lang="en-US" sz="3000">
                <a:solidFill>
                  <a:schemeClr val="lt2"/>
                </a:solidFill>
              </a:rPr>
              <a:t> the email sending and logging into the gmail for students to get automated emails. Other responsibilities included changes to the front end in terms of features like modal and several models for the backend functionality.</a:t>
            </a:r>
            <a:endParaRPr i="0" sz="3000" u="none" cap="none" strike="noStrike">
              <a:solidFill>
                <a:srgbClr val="000000"/>
              </a:solidFill>
            </a:endParaRPr>
          </a:p>
        </p:txBody>
      </p:sp>
      <p:pic>
        <p:nvPicPr>
          <p:cNvPr id="46" name="Google Shape;46;p2"/>
          <p:cNvPicPr preferRelativeResize="0"/>
          <p:nvPr/>
        </p:nvPicPr>
        <p:blipFill>
          <a:blip r:embed="rId7">
            <a:alphaModFix/>
          </a:blip>
          <a:stretch>
            <a:fillRect/>
          </a:stretch>
        </p:blipFill>
        <p:spPr>
          <a:xfrm>
            <a:off x="735675" y="22610501"/>
            <a:ext cx="4930825" cy="3281225"/>
          </a:xfrm>
          <a:prstGeom prst="rect">
            <a:avLst/>
          </a:prstGeom>
          <a:noFill/>
          <a:ln>
            <a:noFill/>
          </a:ln>
        </p:spPr>
      </p:pic>
      <p:pic>
        <p:nvPicPr>
          <p:cNvPr id="47" name="Google Shape;47;p2"/>
          <p:cNvPicPr preferRelativeResize="0"/>
          <p:nvPr/>
        </p:nvPicPr>
        <p:blipFill>
          <a:blip r:embed="rId8">
            <a:alphaModFix/>
          </a:blip>
          <a:stretch>
            <a:fillRect/>
          </a:stretch>
        </p:blipFill>
        <p:spPr>
          <a:xfrm>
            <a:off x="735675" y="26053074"/>
            <a:ext cx="4930826" cy="2758110"/>
          </a:xfrm>
          <a:prstGeom prst="rect">
            <a:avLst/>
          </a:prstGeom>
          <a:noFill/>
          <a:ln>
            <a:noFill/>
          </a:ln>
        </p:spPr>
      </p:pic>
      <p:pic>
        <p:nvPicPr>
          <p:cNvPr id="48" name="Google Shape;48;p2"/>
          <p:cNvPicPr preferRelativeResize="0"/>
          <p:nvPr/>
        </p:nvPicPr>
        <p:blipFill rotWithShape="1">
          <a:blip r:embed="rId9">
            <a:alphaModFix/>
          </a:blip>
          <a:srcRect b="0" l="27166" r="29901" t="0"/>
          <a:stretch/>
        </p:blipFill>
        <p:spPr>
          <a:xfrm>
            <a:off x="10484800" y="20685463"/>
            <a:ext cx="3353199" cy="4162425"/>
          </a:xfrm>
          <a:prstGeom prst="rect">
            <a:avLst/>
          </a:prstGeom>
          <a:noFill/>
          <a:ln>
            <a:noFill/>
          </a:ln>
        </p:spPr>
      </p:pic>
      <p:pic>
        <p:nvPicPr>
          <p:cNvPr id="49" name="Google Shape;49;p2"/>
          <p:cNvPicPr preferRelativeResize="0"/>
          <p:nvPr/>
        </p:nvPicPr>
        <p:blipFill rotWithShape="1">
          <a:blip r:embed="rId10">
            <a:alphaModFix/>
          </a:blip>
          <a:srcRect b="0" l="8308" r="55007" t="0"/>
          <a:stretch/>
        </p:blipFill>
        <p:spPr>
          <a:xfrm>
            <a:off x="11463000" y="25048363"/>
            <a:ext cx="3713100" cy="3795586"/>
          </a:xfrm>
          <a:prstGeom prst="rect">
            <a:avLst/>
          </a:prstGeom>
          <a:noFill/>
          <a:ln>
            <a:noFill/>
          </a:ln>
        </p:spPr>
      </p:pic>
      <p:pic>
        <p:nvPicPr>
          <p:cNvPr id="50" name="Google Shape;50;p2"/>
          <p:cNvPicPr preferRelativeResize="0"/>
          <p:nvPr/>
        </p:nvPicPr>
        <p:blipFill>
          <a:blip r:embed="rId11">
            <a:alphaModFix/>
          </a:blip>
          <a:stretch>
            <a:fillRect/>
          </a:stretch>
        </p:blipFill>
        <p:spPr>
          <a:xfrm>
            <a:off x="5891650" y="26327369"/>
            <a:ext cx="5346192" cy="2483809"/>
          </a:xfrm>
          <a:prstGeom prst="rect">
            <a:avLst/>
          </a:prstGeom>
          <a:noFill/>
          <a:ln>
            <a:noFill/>
          </a:ln>
        </p:spPr>
      </p:pic>
      <p:pic>
        <p:nvPicPr>
          <p:cNvPr id="51" name="Google Shape;51;p2"/>
          <p:cNvPicPr preferRelativeResize="0"/>
          <p:nvPr/>
        </p:nvPicPr>
        <p:blipFill rotWithShape="1">
          <a:blip r:embed="rId12">
            <a:alphaModFix/>
          </a:blip>
          <a:srcRect b="0" l="3369" r="65229" t="0"/>
          <a:stretch/>
        </p:blipFill>
        <p:spPr>
          <a:xfrm>
            <a:off x="5803350" y="19877004"/>
            <a:ext cx="4544599" cy="6277659"/>
          </a:xfrm>
          <a:prstGeom prst="rect">
            <a:avLst/>
          </a:prstGeom>
          <a:noFill/>
          <a:ln>
            <a:noFill/>
          </a:ln>
        </p:spPr>
      </p:pic>
      <p:sp>
        <p:nvSpPr>
          <p:cNvPr id="52" name="Google Shape;52;p2"/>
          <p:cNvSpPr txBox="1"/>
          <p:nvPr/>
        </p:nvSpPr>
        <p:spPr>
          <a:xfrm>
            <a:off x="33543278" y="22026020"/>
            <a:ext cx="4114800" cy="5481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lang="en-US" sz="3075">
                <a:solidFill>
                  <a:schemeClr val="lt2"/>
                </a:solidFill>
              </a:rPr>
              <a:t>Wish List</a:t>
            </a:r>
            <a:endParaRPr b="0" i="0" sz="1400" u="none" cap="none" strike="noStrike">
              <a:solidFill>
                <a:srgbClr val="000000"/>
              </a:solidFill>
              <a:latin typeface="Arial"/>
              <a:ea typeface="Arial"/>
              <a:cs typeface="Arial"/>
              <a:sym typeface="Arial"/>
            </a:endParaRPr>
          </a:p>
        </p:txBody>
      </p:sp>
      <p:sp>
        <p:nvSpPr>
          <p:cNvPr id="53" name="Google Shape;53;p2"/>
          <p:cNvSpPr txBox="1"/>
          <p:nvPr/>
        </p:nvSpPr>
        <p:spPr>
          <a:xfrm>
            <a:off x="30694850" y="15522550"/>
            <a:ext cx="10296300" cy="51543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lang="en-US" sz="3000">
                <a:solidFill>
                  <a:schemeClr val="lt2"/>
                </a:solidFill>
              </a:rPr>
              <a:t>The implementation of the project takes place in two aspects. The first being the website that the users(Students and Professors) can access with their respective dashboard and interact with their forms. Students can interact with the website by submitting their answers and joining new classes. Professors can upload Questionbanks that are written in XML and then assign them to the classes they create. The second part of the implementation is from the python script that checks the times the students want to be notified and sends them an automated message with their list of classes needed to be completed for that day. </a:t>
            </a:r>
            <a:endParaRPr i="0" sz="3000" u="none" cap="none" strike="noStrike">
              <a:solidFill>
                <a:srgbClr val="000000"/>
              </a:solidFill>
            </a:endParaRPr>
          </a:p>
        </p:txBody>
      </p:sp>
      <p:sp>
        <p:nvSpPr>
          <p:cNvPr id="54" name="Google Shape;54;p2"/>
          <p:cNvSpPr txBox="1"/>
          <p:nvPr/>
        </p:nvSpPr>
        <p:spPr>
          <a:xfrm>
            <a:off x="16671675" y="23940700"/>
            <a:ext cx="10296300" cy="33072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lang="en-US" sz="3000">
                <a:solidFill>
                  <a:schemeClr val="lt2"/>
                </a:solidFill>
              </a:rPr>
              <a:t>This project taught me and my team members that differences in technologies could mean to a harder or easier experience creating a website. Also I’ve learned that MorningBytes as a project is an opportunity for students to start getting engaged in their classes on a day to day basis rather than huge chunks. Also that it isn’t a substitute for testing but rather a compliment to the learning experience.</a:t>
            </a:r>
            <a:endParaRPr i="0" sz="3000" u="none" cap="none" strike="noStrike">
              <a:solidFill>
                <a:srgbClr val="000000"/>
              </a:solidFill>
            </a:endParaRPr>
          </a:p>
        </p:txBody>
      </p:sp>
    </p:spTree>
  </p:cSld>
  <p:clrMapOvr>
    <a:masterClrMapping/>
  </p:clrMapOvr>
</p:sld>
</file>

<file path=ppt/theme/theme1.xml><?xml version="1.0" encoding="utf-8"?>
<a:theme xmlns:a="http://schemas.openxmlformats.org/drawingml/2006/main" xmlns:r="http://schemas.openxmlformats.org/officeDocument/2006/relationships" name="1_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2019-06-25T19:12:02Z</dcterms:created>
  <dc:creator>Oscar Negret</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