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1" roundtripDataSignature="AMtx7mhEt3CcDtC2jcdTLxKPqwjv1vEQQ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21" Type="http://customschemas.google.com/relationships/presentationmetadata" Target="meta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e4770636a2_0_5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ge4770636a2_0_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e4770636a2_1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ge4770636a2_1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e4770636a2_1_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e4770636a2_1_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ge4770636a2_1_1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e4770636a2_1_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e4770636a2_1_3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ge4770636a2_1_3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e4770636a2_1_6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e4770636a2_1_6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ge4770636a2_1_6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e4770636a2_1_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e4770636a2_1_7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ge4770636a2_1_7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e4770636a2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e4770636a2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ge4770636a2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e4770636a2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ge4770636a2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e4770636a2_0_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ge4770636a2_0_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e4770636a2_0_5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ge4770636a2_0_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e4770636a2_0_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ge4770636a2_0_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e4770636a2_0_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ge4770636a2_0_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4770636a2_0_7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ge4770636a2_0_7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e4770636a2_0_4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ge4770636a2_0_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7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9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g"/><Relationship Id="rId3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3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5" name="Google Shape;15;p13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92" name="Google Shape;92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2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2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95" name="Google Shape;9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97" name="Google Shape;97;p22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6"/>
          </a:xfrm>
        </p:grpSpPr>
        <p:sp>
          <p:nvSpPr>
            <p:cNvPr id="98" name="Google Shape;98;p2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2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0" name="Google Shape;100;p22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101" name="Google Shape;101;p2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22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3" name="Google Shape;103;p22"/>
          <p:cNvGrpSpPr/>
          <p:nvPr/>
        </p:nvGrpSpPr>
        <p:grpSpPr>
          <a:xfrm>
            <a:off x="11086608" y="745237"/>
            <a:ext cx="522582" cy="530386"/>
            <a:chOff x="11140977" y="745237"/>
            <a:chExt cx="522582" cy="530386"/>
          </a:xfrm>
        </p:grpSpPr>
        <p:sp>
          <p:nvSpPr>
            <p:cNvPr id="104" name="Google Shape;104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6" name="Google Shape;106;p22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6"/>
          </a:xfrm>
        </p:grpSpPr>
        <p:sp>
          <p:nvSpPr>
            <p:cNvPr id="107" name="Google Shape;107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9" name="Google Shape;109;p2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10" name="Google Shape;110;p2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blue sky&#10;&#10;Description automatically generated" id="113" name="Google Shape;113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14" name="Google Shape;11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3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17" name="Google Shape;117;p23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118" name="Google Shape;118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0" name="Google Shape;120;p23"/>
          <p:cNvGrpSpPr/>
          <p:nvPr/>
        </p:nvGrpSpPr>
        <p:grpSpPr>
          <a:xfrm flipH="1" rot="10800000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121" name="Google Shape;121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3" name="Google Shape;123;p23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124" name="Google Shape;124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6" name="Google Shape;126;p23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127" name="Google Shape;127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9" name="Google Shape;129;p23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0" name="Google Shape;130;p23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31" name="Google Shape;131;p23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34" name="Google Shape;134;p24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 txBox="1"/>
          <p:nvPr>
            <p:ph idx="1" type="body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137" name="Google Shape;137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5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5"/>
          <p:cNvSpPr txBox="1"/>
          <p:nvPr>
            <p:ph idx="2" type="body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25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41" name="Google Shape;141;p2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"/>
          <p:cNvSpPr/>
          <p:nvPr>
            <p:ph idx="2" type="pic"/>
          </p:nvPr>
        </p:nvSpPr>
        <p:spPr>
          <a:xfrm>
            <a:off x="3843957" y="696340"/>
            <a:ext cx="7622001" cy="5015143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A close up of a sign&#10;&#10;Description automatically generated" id="144" name="Google Shape;144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6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6" name="Google Shape;146;p26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47" name="Google Shape;147;p26"/>
          <p:cNvGrpSpPr/>
          <p:nvPr/>
        </p:nvGrpSpPr>
        <p:grpSpPr>
          <a:xfrm>
            <a:off x="3843957" y="582803"/>
            <a:ext cx="7628352" cy="1197932"/>
            <a:chOff x="3840781" y="580943"/>
            <a:chExt cx="7628352" cy="1197932"/>
          </a:xfrm>
        </p:grpSpPr>
        <p:sp>
          <p:nvSpPr>
            <p:cNvPr id="148" name="Google Shape;148;p26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26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26"/>
            <p:cNvSpPr/>
            <p:nvPr/>
          </p:nvSpPr>
          <p:spPr>
            <a:xfrm flipH="1" rot="5400000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1" name="Google Shape;151;p2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52" name="Google Shape;152;p26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154" name="Google Shape;154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7"/>
          <p:cNvSpPr/>
          <p:nvPr>
            <p:ph idx="2" type="pic"/>
          </p:nvPr>
        </p:nvSpPr>
        <p:spPr>
          <a:xfrm>
            <a:off x="3887648" y="546137"/>
            <a:ext cx="7578309" cy="5618863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A close up of a sign&#10;&#10;Description automatically generated" id="156" name="Google Shape;156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7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58" name="Google Shape;158;p27"/>
          <p:cNvGrpSpPr/>
          <p:nvPr/>
        </p:nvGrpSpPr>
        <p:grpSpPr>
          <a:xfrm>
            <a:off x="3887648" y="438917"/>
            <a:ext cx="7578437" cy="1195570"/>
            <a:chOff x="3884346" y="453875"/>
            <a:chExt cx="7578437" cy="1195570"/>
          </a:xfrm>
        </p:grpSpPr>
        <p:sp>
          <p:nvSpPr>
            <p:cNvPr id="159" name="Google Shape;159;p27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27"/>
            <p:cNvSpPr/>
            <p:nvPr/>
          </p:nvSpPr>
          <p:spPr>
            <a:xfrm flipH="1" rot="5400000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27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2" name="Google Shape;162;p27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7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64" name="Google Shape;164;p27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28"/>
          <p:cNvSpPr/>
          <p:nvPr>
            <p:ph idx="2" type="pic"/>
          </p:nvPr>
        </p:nvSpPr>
        <p:spPr>
          <a:xfrm>
            <a:off x="3893905" y="537158"/>
            <a:ext cx="7570949" cy="5799726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A close up of a sign&#10;&#10;Description automatically generated" id="168" name="Google Shape;168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8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8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71" name="Google Shape;171;p28"/>
          <p:cNvGrpSpPr/>
          <p:nvPr/>
        </p:nvGrpSpPr>
        <p:grpSpPr>
          <a:xfrm>
            <a:off x="3893905" y="434340"/>
            <a:ext cx="7570948" cy="1059565"/>
            <a:chOff x="3893905" y="434339"/>
            <a:chExt cx="7570948" cy="1059565"/>
          </a:xfrm>
        </p:grpSpPr>
        <p:sp>
          <p:nvSpPr>
            <p:cNvPr id="172" name="Google Shape;172;p28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28"/>
            <p:cNvSpPr/>
            <p:nvPr/>
          </p:nvSpPr>
          <p:spPr>
            <a:xfrm flipH="1" rot="5400000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28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5" name="Google Shape;175;p28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178" name="Google Shape;178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9"/>
          <p:cNvSpPr txBox="1"/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29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81" name="Google Shape;181;p29"/>
          <p:cNvSpPr/>
          <p:nvPr>
            <p:ph idx="2" type="pic"/>
          </p:nvPr>
        </p:nvSpPr>
        <p:spPr>
          <a:xfrm flipH="1">
            <a:off x="3632198" y="743802"/>
            <a:ext cx="7976031" cy="5370396"/>
          </a:xfrm>
          <a:prstGeom prst="corner">
            <a:avLst>
              <a:gd fmla="val 57567" name="adj1"/>
              <a:gd fmla="val 95877" name="adj2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grpSp>
        <p:nvGrpSpPr>
          <p:cNvPr id="182" name="Google Shape;182;p29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83" name="Google Shape;183;p29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29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29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6" name="Google Shape;186;p29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188" name="Google Shape;188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0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30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30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93" name="Google Shape;193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1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31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6" name="Google Shape;196;p31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97" name="Google Shape;197;p31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4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4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19" name="Google Shape;19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4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1" name="Google Shape;21;p14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0" name="Google Shape;200;p32"/>
          <p:cNvGrpSpPr/>
          <p:nvPr/>
        </p:nvGrpSpPr>
        <p:grpSpPr>
          <a:xfrm>
            <a:off x="5539549" y="745237"/>
            <a:ext cx="522582" cy="530386"/>
            <a:chOff x="5537620" y="745237"/>
            <a:chExt cx="522582" cy="530386"/>
          </a:xfrm>
        </p:grpSpPr>
        <p:sp>
          <p:nvSpPr>
            <p:cNvPr id="201" name="Google Shape;201;p3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32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6"/>
          </a:xfrm>
        </p:grpSpPr>
        <p:sp>
          <p:nvSpPr>
            <p:cNvPr id="204" name="Google Shape;204;p3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6" name="Google Shape;206;p32"/>
          <p:cNvGrpSpPr/>
          <p:nvPr/>
        </p:nvGrpSpPr>
        <p:grpSpPr>
          <a:xfrm>
            <a:off x="11086608" y="745237"/>
            <a:ext cx="522582" cy="530386"/>
            <a:chOff x="11140977" y="745237"/>
            <a:chExt cx="522582" cy="530386"/>
          </a:xfrm>
        </p:grpSpPr>
        <p:sp>
          <p:nvSpPr>
            <p:cNvPr id="207" name="Google Shape;20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9" name="Google Shape;209;p32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6"/>
          </a:xfrm>
        </p:grpSpPr>
        <p:sp>
          <p:nvSpPr>
            <p:cNvPr id="210" name="Google Shape;210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2" name="Google Shape;212;p32"/>
          <p:cNvSpPr txBox="1"/>
          <p:nvPr>
            <p:ph idx="1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213" name="Google Shape;213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14" name="Google Shape;214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2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3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3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218" name="Google Shape;218;p3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5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4" name="Google Shape;24;p1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5" name="Google Shape;25;p15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6"/>
          <p:cNvSpPr/>
          <p:nvPr>
            <p:ph idx="2" type="pic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fmla="val 57242" name="adj1"/>
              <a:gd fmla="val 95740" name="adj2"/>
            </a:avLst>
          </a:prstGeom>
          <a:blipFill rotWithShape="0">
            <a:blip r:embed="rId2">
              <a:alphaModFix amt="0"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Google Shape;28;p16"/>
          <p:cNvSpPr txBox="1"/>
          <p:nvPr>
            <p:ph idx="1" type="body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6"/>
          <p:cNvSpPr txBox="1"/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30" name="Google Shape;3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" name="Google Shape;31;p16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32" name="Google Shape;32;p16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16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6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16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6" name="Google Shape;36;p1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" name="Google Shape;39;p17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40" name="Google Shape;40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" name="Google Shape;42;p17"/>
          <p:cNvGrpSpPr/>
          <p:nvPr/>
        </p:nvGrpSpPr>
        <p:grpSpPr>
          <a:xfrm flipH="1" rot="10800000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43" name="Google Shape;43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5" name="Google Shape;45;p17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46" name="Google Shape;46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47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8" name="Google Shape;48;p17"/>
          <p:cNvSpPr txBox="1"/>
          <p:nvPr>
            <p:ph idx="1" type="body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50" name="Google Shape;50;p17"/>
          <p:cNvGrpSpPr/>
          <p:nvPr/>
        </p:nvGrpSpPr>
        <p:grpSpPr>
          <a:xfrm flipH="1" rot="-5400000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51" name="Google Shape;51;p17"/>
            <p:cNvSpPr/>
            <p:nvPr/>
          </p:nvSpPr>
          <p:spPr>
            <a:xfrm flipH="1" rot="-5400000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17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3" name="Google Shape;53;p17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4" name="Google Shape;54;p17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56" name="Google Shape;56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8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8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62" name="Google Shape;62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9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19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9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66" name="Google Shape;66;p19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9" name="Google Shape;69;p20"/>
          <p:cNvGrpSpPr/>
          <p:nvPr/>
        </p:nvGrpSpPr>
        <p:grpSpPr>
          <a:xfrm flipH="1" rot="10800000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70" name="Google Shape;70;p20"/>
            <p:cNvSpPr/>
            <p:nvPr/>
          </p:nvSpPr>
          <p:spPr>
            <a:xfrm flipH="1" rot="5400000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20"/>
            <p:cNvSpPr/>
            <p:nvPr/>
          </p:nvSpPr>
          <p:spPr>
            <a:xfrm flipH="1" rot="10800000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2" name="Google Shape;72;p20"/>
          <p:cNvSpPr txBox="1"/>
          <p:nvPr>
            <p:ph idx="1" type="body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3" name="Google Shape;73;p20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0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75" name="Google Shape;75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76" name="Google Shape;7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20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21"/>
          <p:cNvSpPr txBox="1"/>
          <p:nvPr>
            <p:ph idx="1" type="body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1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82" name="Google Shape;82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83" name="Google Shape;8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" name="Google Shape;84;p21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85" name="Google Shape;85;p21"/>
            <p:cNvSpPr/>
            <p:nvPr/>
          </p:nvSpPr>
          <p:spPr>
            <a:xfrm flipH="1" rot="-5400000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21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21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21"/>
            <p:cNvSpPr/>
            <p:nvPr/>
          </p:nvSpPr>
          <p:spPr>
            <a:xfrm flipH="1" rot="-5400000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9" name="Google Shape;89;p21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A blue sky&#10;&#10;Description automatically generated" id="12" name="Google Shape;12;p12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png"/><Relationship Id="rId4" Type="http://schemas.openxmlformats.org/officeDocument/2006/relationships/image" Target="../media/image2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5.png"/><Relationship Id="rId4" Type="http://schemas.openxmlformats.org/officeDocument/2006/relationships/image" Target="../media/image3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Relationship Id="rId4" Type="http://schemas.openxmlformats.org/officeDocument/2006/relationships/image" Target="../media/image11.png"/><Relationship Id="rId5" Type="http://schemas.openxmlformats.org/officeDocument/2006/relationships/image" Target="../media/image18.png"/><Relationship Id="rId6" Type="http://schemas.openxmlformats.org/officeDocument/2006/relationships/image" Target="../media/image13.png"/><Relationship Id="rId7" Type="http://schemas.openxmlformats.org/officeDocument/2006/relationships/image" Target="../media/image21.png"/><Relationship Id="rId8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MorningBytes</a:t>
            </a:r>
            <a:endParaRPr/>
          </a:p>
        </p:txBody>
      </p:sp>
      <p:pic>
        <p:nvPicPr>
          <p:cNvPr descr="A picture containing drawing&#10;&#10;Description automatically generated" id="224" name="Google Shape;22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66603" y="2240270"/>
            <a:ext cx="4658794" cy="895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e4770636a2_0_50"/>
          <p:cNvSpPr txBox="1"/>
          <p:nvPr>
            <p:ph type="title"/>
          </p:nvPr>
        </p:nvSpPr>
        <p:spPr>
          <a:xfrm>
            <a:off x="2663578" y="324373"/>
            <a:ext cx="79296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/>
              <a:t>Professor</a:t>
            </a:r>
            <a:r>
              <a:rPr lang="en-US"/>
              <a:t> Dashboard</a:t>
            </a:r>
            <a:endParaRPr/>
          </a:p>
        </p:txBody>
      </p:sp>
      <p:pic>
        <p:nvPicPr>
          <p:cNvPr id="301" name="Google Shape;301;ge4770636a2_0_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83975" y="1195325"/>
            <a:ext cx="9077798" cy="43876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e4770636a2_1_0"/>
          <p:cNvSpPr txBox="1"/>
          <p:nvPr>
            <p:ph idx="1" type="body"/>
          </p:nvPr>
        </p:nvSpPr>
        <p:spPr>
          <a:xfrm>
            <a:off x="2994074" y="2799440"/>
            <a:ext cx="6204000" cy="125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Shortcomings / Wishlist</a:t>
            </a:r>
            <a:endParaRPr/>
          </a:p>
        </p:txBody>
      </p:sp>
      <p:grpSp>
        <p:nvGrpSpPr>
          <p:cNvPr id="307" name="Google Shape;307;ge4770636a2_1_0"/>
          <p:cNvGrpSpPr/>
          <p:nvPr/>
        </p:nvGrpSpPr>
        <p:grpSpPr>
          <a:xfrm>
            <a:off x="2555242" y="2291923"/>
            <a:ext cx="487801" cy="2279992"/>
            <a:chOff x="1974984" y="2011680"/>
            <a:chExt cx="487801" cy="2779800"/>
          </a:xfrm>
        </p:grpSpPr>
        <p:sp>
          <p:nvSpPr>
            <p:cNvPr id="308" name="Google Shape;308;ge4770636a2_1_0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ge4770636a2_1_0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ge4770636a2_1_0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1" name="Google Shape;311;ge4770636a2_1_0"/>
          <p:cNvGrpSpPr/>
          <p:nvPr/>
        </p:nvGrpSpPr>
        <p:grpSpPr>
          <a:xfrm rot="10800000">
            <a:off x="9148955" y="2291738"/>
            <a:ext cx="487801" cy="2279992"/>
            <a:chOff x="1974984" y="2011680"/>
            <a:chExt cx="487801" cy="2779800"/>
          </a:xfrm>
        </p:grpSpPr>
        <p:sp>
          <p:nvSpPr>
            <p:cNvPr id="312" name="Google Shape;312;ge4770636a2_1_0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ge4770636a2_1_0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ge4770636a2_1_0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e4770636a2_1_12"/>
          <p:cNvSpPr txBox="1"/>
          <p:nvPr>
            <p:ph idx="1" type="body"/>
          </p:nvPr>
        </p:nvSpPr>
        <p:spPr>
          <a:xfrm>
            <a:off x="545290" y="2233474"/>
            <a:ext cx="3802800" cy="3280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We have a sign-up page</a:t>
            </a:r>
            <a:br>
              <a:rPr lang="en-US"/>
            </a:b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It only creates student accounts</a:t>
            </a:r>
            <a:br>
              <a:rPr lang="en-US"/>
            </a:b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</a:t>
            </a:r>
            <a:r>
              <a:rPr lang="en-US"/>
              <a:t>ign-up logic hardcodes “isProfessor” to false, which means we have to go directly into the MongoDB database and edit that attribute</a:t>
            </a:r>
            <a:br>
              <a:rPr lang="en-US"/>
            </a:b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Wishlist: a way to do this within the web application itself</a:t>
            </a:r>
            <a:endParaRPr b="1"/>
          </a:p>
        </p:txBody>
      </p:sp>
      <p:sp>
        <p:nvSpPr>
          <p:cNvPr id="321" name="Google Shape;321;ge4770636a2_1_12"/>
          <p:cNvSpPr txBox="1"/>
          <p:nvPr>
            <p:ph type="title"/>
          </p:nvPr>
        </p:nvSpPr>
        <p:spPr>
          <a:xfrm>
            <a:off x="545300" y="1304729"/>
            <a:ext cx="3802800" cy="831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 Way to Create</a:t>
            </a:r>
            <a:r>
              <a:rPr lang="en-US"/>
              <a:t> </a:t>
            </a:r>
            <a:r>
              <a:rPr lang="en-US"/>
              <a:t>Professor Accounts</a:t>
            </a:r>
            <a:endParaRPr/>
          </a:p>
        </p:txBody>
      </p:sp>
      <p:pic>
        <p:nvPicPr>
          <p:cNvPr id="322" name="Google Shape;322;ge4770636a2_1_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84400" y="1152324"/>
            <a:ext cx="3685400" cy="4047199"/>
          </a:xfrm>
          <a:prstGeom prst="rect">
            <a:avLst/>
          </a:prstGeom>
          <a:noFill/>
          <a:ln>
            <a:noFill/>
          </a:ln>
          <a:effectLst>
            <a:outerShdw blurRad="528638" rotWithShape="0" algn="bl" dir="5400000" dist="133350">
              <a:srgbClr val="000000">
                <a:alpha val="50000"/>
              </a:srgbClr>
            </a:outerShdw>
          </a:effectLst>
        </p:spPr>
      </p:pic>
      <p:sp>
        <p:nvSpPr>
          <p:cNvPr id="323" name="Google Shape;323;ge4770636a2_1_12"/>
          <p:cNvSpPr txBox="1"/>
          <p:nvPr/>
        </p:nvSpPr>
        <p:spPr>
          <a:xfrm>
            <a:off x="0" y="685800"/>
            <a:ext cx="49905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rgbClr val="7F7F7F"/>
                </a:solidFill>
              </a:rPr>
              <a:t>SHORTCOMINGS / WISHLIST #1</a:t>
            </a:r>
            <a:endParaRPr b="1" sz="1700">
              <a:solidFill>
                <a:srgbClr val="7F7F7F"/>
              </a:solidFill>
            </a:endParaRPr>
          </a:p>
        </p:txBody>
      </p:sp>
      <p:pic>
        <p:nvPicPr>
          <p:cNvPr id="324" name="Google Shape;324;ge4770636a2_1_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6150" y="4298225"/>
            <a:ext cx="3326401" cy="1392618"/>
          </a:xfrm>
          <a:prstGeom prst="rect">
            <a:avLst/>
          </a:prstGeom>
          <a:noFill/>
          <a:ln>
            <a:noFill/>
          </a:ln>
          <a:effectLst>
            <a:outerShdw blurRad="442913" rotWithShape="0" algn="bl" dir="3180000" dist="66675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e4770636a2_1_38"/>
          <p:cNvSpPr txBox="1"/>
          <p:nvPr>
            <p:ph idx="1" type="body"/>
          </p:nvPr>
        </p:nvSpPr>
        <p:spPr>
          <a:xfrm>
            <a:off x="545300" y="2157275"/>
            <a:ext cx="3802800" cy="3520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No way of seeing statistics</a:t>
            </a:r>
            <a:br>
              <a:rPr lang="en-US"/>
            </a:b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No way of seeing detailed feedback on questions answered incorrectly</a:t>
            </a:r>
            <a:br>
              <a:rPr lang="en-US"/>
            </a:b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</a:t>
            </a:r>
            <a:r>
              <a:rPr lang="en-US"/>
              <a:t>tudent answer history is already being saved in the database</a:t>
            </a:r>
            <a:br>
              <a:rPr lang="en-US"/>
            </a:b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Wishlist: </a:t>
            </a:r>
            <a:r>
              <a:rPr b="1" lang="en-US"/>
              <a:t>data needs to be displayed somewhere in the UI</a:t>
            </a:r>
            <a:endParaRPr b="1"/>
          </a:p>
        </p:txBody>
      </p:sp>
      <p:sp>
        <p:nvSpPr>
          <p:cNvPr id="331" name="Google Shape;331;ge4770636a2_1_38"/>
          <p:cNvSpPr txBox="1"/>
          <p:nvPr>
            <p:ph type="title"/>
          </p:nvPr>
        </p:nvSpPr>
        <p:spPr>
          <a:xfrm>
            <a:off x="545300" y="1344005"/>
            <a:ext cx="3802800" cy="813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Students Can’t View Past Questions</a:t>
            </a:r>
            <a:endParaRPr/>
          </a:p>
        </p:txBody>
      </p:sp>
      <p:sp>
        <p:nvSpPr>
          <p:cNvPr id="332" name="Google Shape;332;ge4770636a2_1_38"/>
          <p:cNvSpPr txBox="1"/>
          <p:nvPr/>
        </p:nvSpPr>
        <p:spPr>
          <a:xfrm>
            <a:off x="0" y="685800"/>
            <a:ext cx="49905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rgbClr val="7F7F7F"/>
                </a:solidFill>
              </a:rPr>
              <a:t>SHORTCOMINGS / WISHLIST #2</a:t>
            </a:r>
            <a:endParaRPr b="1" sz="1700">
              <a:solidFill>
                <a:srgbClr val="7F7F7F"/>
              </a:solidFill>
            </a:endParaRPr>
          </a:p>
        </p:txBody>
      </p:sp>
      <p:pic>
        <p:nvPicPr>
          <p:cNvPr id="333" name="Google Shape;333;ge4770636a2_1_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1675" y="1152325"/>
            <a:ext cx="3884575" cy="3406599"/>
          </a:xfrm>
          <a:prstGeom prst="rect">
            <a:avLst/>
          </a:prstGeom>
          <a:noFill/>
          <a:ln>
            <a:noFill/>
          </a:ln>
          <a:effectLst>
            <a:outerShdw blurRad="528638" rotWithShape="0" algn="bl" dir="5400000" dist="133350">
              <a:srgbClr val="000000">
                <a:alpha val="50000"/>
              </a:srgbClr>
            </a:outerShdw>
          </a:effectLst>
        </p:spPr>
      </p:pic>
      <p:pic>
        <p:nvPicPr>
          <p:cNvPr id="334" name="Google Shape;334;ge4770636a2_1_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26823" y="2503530"/>
            <a:ext cx="2977227" cy="3280799"/>
          </a:xfrm>
          <a:prstGeom prst="rect">
            <a:avLst/>
          </a:prstGeom>
          <a:noFill/>
          <a:ln>
            <a:noFill/>
          </a:ln>
          <a:effectLst>
            <a:outerShdw blurRad="600075" rotWithShape="0" algn="bl" dir="3600000" dist="7620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e4770636a2_1_65"/>
          <p:cNvSpPr txBox="1"/>
          <p:nvPr>
            <p:ph idx="1" type="body"/>
          </p:nvPr>
        </p:nvSpPr>
        <p:spPr>
          <a:xfrm>
            <a:off x="545290" y="2081074"/>
            <a:ext cx="3802800" cy="3280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W</a:t>
            </a:r>
            <a:r>
              <a:rPr lang="en-US"/>
              <a:t>e don’t have a way for professors to delete question banks</a:t>
            </a:r>
            <a:br>
              <a:rPr lang="en-US"/>
            </a:b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The backend code is there already</a:t>
            </a:r>
            <a:br>
              <a:rPr lang="en-US"/>
            </a:b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Wishlist: create a front-end user interface to make it happen</a:t>
            </a:r>
            <a:endParaRPr b="1"/>
          </a:p>
        </p:txBody>
      </p:sp>
      <p:sp>
        <p:nvSpPr>
          <p:cNvPr id="341" name="Google Shape;341;ge4770636a2_1_65"/>
          <p:cNvSpPr txBox="1"/>
          <p:nvPr>
            <p:ph type="title"/>
          </p:nvPr>
        </p:nvSpPr>
        <p:spPr>
          <a:xfrm>
            <a:off x="545300" y="1304729"/>
            <a:ext cx="3802800" cy="831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Professors Can’t Delete QuestionBanks</a:t>
            </a:r>
            <a:endParaRPr/>
          </a:p>
        </p:txBody>
      </p:sp>
      <p:sp>
        <p:nvSpPr>
          <p:cNvPr id="342" name="Google Shape;342;ge4770636a2_1_65"/>
          <p:cNvSpPr txBox="1"/>
          <p:nvPr/>
        </p:nvSpPr>
        <p:spPr>
          <a:xfrm>
            <a:off x="0" y="685800"/>
            <a:ext cx="49905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rgbClr val="7F7F7F"/>
                </a:solidFill>
              </a:rPr>
              <a:t>SHORTCOMINGS / WISHLIST #3</a:t>
            </a:r>
            <a:endParaRPr b="1" sz="1700">
              <a:solidFill>
                <a:srgbClr val="7F7F7F"/>
              </a:solidFill>
            </a:endParaRPr>
          </a:p>
        </p:txBody>
      </p:sp>
      <p:pic>
        <p:nvPicPr>
          <p:cNvPr id="343" name="Google Shape;343;ge4770636a2_1_65"/>
          <p:cNvPicPr preferRelativeResize="0"/>
          <p:nvPr/>
        </p:nvPicPr>
        <p:blipFill rotWithShape="1">
          <a:blip r:embed="rId3">
            <a:alphaModFix/>
          </a:blip>
          <a:srcRect b="0" l="0" r="41479" t="0"/>
          <a:stretch/>
        </p:blipFill>
        <p:spPr>
          <a:xfrm>
            <a:off x="6378375" y="1271853"/>
            <a:ext cx="4389949" cy="1211572"/>
          </a:xfrm>
          <a:prstGeom prst="rect">
            <a:avLst/>
          </a:prstGeom>
          <a:noFill/>
          <a:ln>
            <a:noFill/>
          </a:ln>
          <a:effectLst>
            <a:outerShdw blurRad="428625" rotWithShape="0" algn="bl" dir="1380000" dist="57150">
              <a:srgbClr val="000000">
                <a:alpha val="50000"/>
              </a:srgbClr>
            </a:outerShdw>
          </a:effectLst>
        </p:spPr>
      </p:pic>
      <p:pic>
        <p:nvPicPr>
          <p:cNvPr id="344" name="Google Shape;344;ge4770636a2_1_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78375" y="2605950"/>
            <a:ext cx="4389950" cy="3076102"/>
          </a:xfrm>
          <a:prstGeom prst="rect">
            <a:avLst/>
          </a:prstGeom>
          <a:noFill/>
          <a:ln>
            <a:noFill/>
          </a:ln>
          <a:effectLst>
            <a:outerShdw blurRad="914400" rotWithShape="0" algn="bl" dir="3360000" dist="7620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e4770636a2_1_74"/>
          <p:cNvSpPr txBox="1"/>
          <p:nvPr>
            <p:ph idx="1" type="body"/>
          </p:nvPr>
        </p:nvSpPr>
        <p:spPr>
          <a:xfrm>
            <a:off x="545300" y="2157275"/>
            <a:ext cx="3802800" cy="3520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Time zones can be tough</a:t>
            </a:r>
            <a:br>
              <a:rPr lang="en-US"/>
            </a:b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T</a:t>
            </a:r>
            <a:r>
              <a:rPr lang="en-US"/>
              <a:t>here’s a discrepancy in MorningBytes with time zones</a:t>
            </a:r>
            <a:br>
              <a:rPr lang="en-US"/>
            </a:b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Most likely because server and database are located in different places</a:t>
            </a:r>
            <a:br>
              <a:rPr lang="en-US"/>
            </a:b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Wishlist: all times converted to UTC in backend, and then only converted to a user’s local time in front-end</a:t>
            </a:r>
            <a:endParaRPr b="1"/>
          </a:p>
        </p:txBody>
      </p:sp>
      <p:sp>
        <p:nvSpPr>
          <p:cNvPr id="351" name="Google Shape;351;ge4770636a2_1_74"/>
          <p:cNvSpPr txBox="1"/>
          <p:nvPr>
            <p:ph type="title"/>
          </p:nvPr>
        </p:nvSpPr>
        <p:spPr>
          <a:xfrm>
            <a:off x="545300" y="1344005"/>
            <a:ext cx="3802800" cy="813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Time Zone Consistency</a:t>
            </a:r>
            <a:endParaRPr/>
          </a:p>
        </p:txBody>
      </p:sp>
      <p:sp>
        <p:nvSpPr>
          <p:cNvPr id="352" name="Google Shape;352;ge4770636a2_1_74"/>
          <p:cNvSpPr txBox="1"/>
          <p:nvPr/>
        </p:nvSpPr>
        <p:spPr>
          <a:xfrm>
            <a:off x="0" y="685800"/>
            <a:ext cx="49905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rgbClr val="7F7F7F"/>
                </a:solidFill>
              </a:rPr>
              <a:t>SHORTCOMINGS / WISHLIST #4</a:t>
            </a:r>
            <a:endParaRPr b="1" sz="1700">
              <a:solidFill>
                <a:srgbClr val="7F7F7F"/>
              </a:solidFill>
            </a:endParaRPr>
          </a:p>
        </p:txBody>
      </p:sp>
      <p:pic>
        <p:nvPicPr>
          <p:cNvPr id="353" name="Google Shape;353;ge4770636a2_1_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12500" y="1316325"/>
            <a:ext cx="4601927" cy="4225351"/>
          </a:xfrm>
          <a:prstGeom prst="rect">
            <a:avLst/>
          </a:prstGeom>
          <a:noFill/>
          <a:ln>
            <a:noFill/>
          </a:ln>
          <a:effectLst>
            <a:outerShdw blurRad="814388" rotWithShape="0" algn="bl" dir="2340000" dist="38100">
              <a:srgbClr val="000000">
                <a:alpha val="50000"/>
              </a:srgbClr>
            </a:outerShdw>
          </a:effectLst>
        </p:spPr>
      </p:pic>
      <p:pic>
        <p:nvPicPr>
          <p:cNvPr id="354" name="Google Shape;354;ge4770636a2_1_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218710">
            <a:off x="6858478" y="4640037"/>
            <a:ext cx="4302988" cy="1185946"/>
          </a:xfrm>
          <a:prstGeom prst="rect">
            <a:avLst/>
          </a:prstGeom>
          <a:noFill/>
          <a:ln>
            <a:noFill/>
          </a:ln>
          <a:effectLst>
            <a:outerShdw blurRad="228600" rotWithShape="0" algn="bl" dir="3900000" dist="7620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e4770636a2_0_0"/>
          <p:cNvSpPr txBox="1"/>
          <p:nvPr>
            <p:ph idx="1" type="body"/>
          </p:nvPr>
        </p:nvSpPr>
        <p:spPr>
          <a:xfrm>
            <a:off x="2229200" y="2737950"/>
            <a:ext cx="8147400" cy="378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MorningBytes is an application that serves to complement students learning their subjects of matter in classes.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The iteration of MorningBytes we have worked on is the foundation for an application that could see many features in the future.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We hope to see the future of MorningBytes used by students and professors as a way to have learning be a daily occurrence.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ge4770636a2_0_0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Conclusion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"/>
          <p:cNvSpPr txBox="1"/>
          <p:nvPr>
            <p:ph idx="1" type="body"/>
          </p:nvPr>
        </p:nvSpPr>
        <p:spPr>
          <a:xfrm>
            <a:off x="1656775" y="2319475"/>
            <a:ext cx="2872200" cy="38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 </a:t>
            </a:r>
            <a:r>
              <a:rPr b="1" lang="en-US"/>
              <a:t>Senior Project</a:t>
            </a:r>
            <a:endParaRPr b="1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Jeffrey Cuello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/>
              <a:t>Sergio Pantoja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b="1" lang="en-US"/>
              <a:t>Capstone II</a:t>
            </a:r>
            <a:endParaRPr b="1"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Angel Saldivia</a:t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William Smith</a:t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r>
              <a:rPr b="1" lang="en-US"/>
              <a:t>Capstone I</a:t>
            </a:r>
            <a:endParaRPr b="1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	</a:t>
            </a:r>
            <a:r>
              <a:rPr lang="en-US"/>
              <a:t>Simarjeet Chhabra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	Carlos Cordero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	Adam Samson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	Karanveer Sandhu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	Eric Tu</a:t>
            </a:r>
            <a:endParaRPr/>
          </a:p>
        </p:txBody>
      </p:sp>
      <p:sp>
        <p:nvSpPr>
          <p:cNvPr id="230" name="Google Shape;230;p7"/>
          <p:cNvSpPr txBox="1"/>
          <p:nvPr>
            <p:ph type="title"/>
          </p:nvPr>
        </p:nvSpPr>
        <p:spPr>
          <a:xfrm>
            <a:off x="3187214" y="936140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/>
              <a:t>Team Members</a:t>
            </a:r>
            <a:endParaRPr/>
          </a:p>
        </p:txBody>
      </p:sp>
      <p:sp>
        <p:nvSpPr>
          <p:cNvPr id="231" name="Google Shape;231;p7"/>
          <p:cNvSpPr txBox="1"/>
          <p:nvPr>
            <p:ph idx="1" type="body"/>
          </p:nvPr>
        </p:nvSpPr>
        <p:spPr>
          <a:xfrm>
            <a:off x="5764900" y="3122125"/>
            <a:ext cx="5605500" cy="38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Product Owner</a:t>
            </a:r>
            <a:endParaRPr b="1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	</a:t>
            </a:r>
            <a:r>
              <a:rPr lang="en-US"/>
              <a:t>Dr. Giri Narasimhan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Instructor</a:t>
            </a:r>
            <a:endParaRPr b="1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	</a:t>
            </a:r>
            <a:r>
              <a:rPr lang="en-US"/>
              <a:t>Dr. Masoud Sadjadi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e4770636a2_0_7"/>
          <p:cNvSpPr txBox="1"/>
          <p:nvPr>
            <p:ph idx="1" type="body"/>
          </p:nvPr>
        </p:nvSpPr>
        <p:spPr>
          <a:xfrm>
            <a:off x="1656775" y="2319475"/>
            <a:ext cx="7974600" cy="38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/>
              <a:t> </a:t>
            </a:r>
            <a:r>
              <a:rPr b="1" lang="en-US"/>
              <a:t>Engaging Students for daily learning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Students on average spend their time cramming for tests the week before in a learn and forget basis.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Students also sometimes forget the finer details of a lecture or class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Solution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Provide students a way to have small bites of information every day in order to complement their learning experience.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Provide professors a way to set up daily questions of varying types and varying between topics for their students engagement.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Provide explanations and resources based on the question given to further encourage students to research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ge4770636a2_0_7"/>
          <p:cNvSpPr txBox="1"/>
          <p:nvPr>
            <p:ph type="title"/>
          </p:nvPr>
        </p:nvSpPr>
        <p:spPr>
          <a:xfrm>
            <a:off x="3187214" y="936140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/>
              <a:t>Problem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e4770636a2_0_13"/>
          <p:cNvSpPr txBox="1"/>
          <p:nvPr>
            <p:ph idx="1" type="body"/>
          </p:nvPr>
        </p:nvSpPr>
        <p:spPr>
          <a:xfrm>
            <a:off x="1656775" y="2319475"/>
            <a:ext cx="7974600" cy="38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/>
              <a:t>Create from the ground up an interactive website for students and professors</a:t>
            </a:r>
            <a:endParaRPr u="sng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Frontend: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	Students:</a:t>
            </a:r>
            <a:endParaRPr b="1"/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Answer questions for different classes</a:t>
            </a:r>
            <a:endParaRPr/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Join multiple classes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	</a:t>
            </a:r>
            <a:r>
              <a:rPr b="1" lang="en-US"/>
              <a:t>Professors:</a:t>
            </a:r>
            <a:endParaRPr b="1"/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Create classes pertaining to their lectures</a:t>
            </a:r>
            <a:endParaRPr/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Submit questions for their students to answer</a:t>
            </a:r>
            <a:endParaRPr/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Allow multiple classes to be managed at the same time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Backend/Autonomous: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	</a:t>
            </a:r>
            <a:r>
              <a:rPr lang="en-US"/>
              <a:t>Automate emailing reminders for students daily questions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	Create seamless connections between front end and database</a:t>
            </a:r>
            <a:endParaRPr/>
          </a:p>
        </p:txBody>
      </p:sp>
      <p:sp>
        <p:nvSpPr>
          <p:cNvPr id="243" name="Google Shape;243;ge4770636a2_0_13"/>
          <p:cNvSpPr txBox="1"/>
          <p:nvPr>
            <p:ph type="title"/>
          </p:nvPr>
        </p:nvSpPr>
        <p:spPr>
          <a:xfrm>
            <a:off x="3187214" y="936140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/>
              <a:t>Goals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e4770636a2_0_58"/>
          <p:cNvSpPr txBox="1"/>
          <p:nvPr>
            <p:ph idx="1" type="body"/>
          </p:nvPr>
        </p:nvSpPr>
        <p:spPr>
          <a:xfrm>
            <a:off x="2994074" y="2799440"/>
            <a:ext cx="6204000" cy="125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Systems</a:t>
            </a:r>
            <a:endParaRPr/>
          </a:p>
        </p:txBody>
      </p:sp>
      <p:grpSp>
        <p:nvGrpSpPr>
          <p:cNvPr id="249" name="Google Shape;249;ge4770636a2_0_58"/>
          <p:cNvGrpSpPr/>
          <p:nvPr/>
        </p:nvGrpSpPr>
        <p:grpSpPr>
          <a:xfrm>
            <a:off x="2555242" y="2291923"/>
            <a:ext cx="487801" cy="2279992"/>
            <a:chOff x="1974984" y="2011680"/>
            <a:chExt cx="487801" cy="2779800"/>
          </a:xfrm>
        </p:grpSpPr>
        <p:sp>
          <p:nvSpPr>
            <p:cNvPr id="250" name="Google Shape;250;ge4770636a2_0_58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ge4770636a2_0_58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ge4770636a2_0_58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3" name="Google Shape;253;ge4770636a2_0_58"/>
          <p:cNvGrpSpPr/>
          <p:nvPr/>
        </p:nvGrpSpPr>
        <p:grpSpPr>
          <a:xfrm rot="10800000">
            <a:off x="9148955" y="2291738"/>
            <a:ext cx="487801" cy="2279992"/>
            <a:chOff x="1974984" y="2011680"/>
            <a:chExt cx="487801" cy="2779800"/>
          </a:xfrm>
        </p:grpSpPr>
        <p:sp>
          <p:nvSpPr>
            <p:cNvPr id="254" name="Google Shape;254;ge4770636a2_0_58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ge4770636a2_0_58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ge4770636a2_0_58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e4770636a2_0_23"/>
          <p:cNvSpPr txBox="1"/>
          <p:nvPr>
            <p:ph idx="1" type="body"/>
          </p:nvPr>
        </p:nvSpPr>
        <p:spPr>
          <a:xfrm>
            <a:off x="545300" y="1716900"/>
            <a:ext cx="3802800" cy="37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b="1" lang="en-US"/>
              <a:t>Front End:</a:t>
            </a:r>
            <a:endParaRPr b="1"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BootStrap 5</a:t>
            </a:r>
            <a:r>
              <a:rPr b="1" lang="en-US"/>
              <a:t> (Web components)</a:t>
            </a:r>
            <a:endParaRPr b="1"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HTML</a:t>
            </a:r>
            <a:endParaRPr b="1"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Ajax</a:t>
            </a:r>
            <a:endParaRPr b="1"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Javascript</a:t>
            </a:r>
            <a:endParaRPr b="1"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Jquery</a:t>
            </a:r>
            <a:endParaRPr b="1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Back End:</a:t>
            </a:r>
            <a:endParaRPr b="1"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Python</a:t>
            </a:r>
            <a:endParaRPr b="1"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Flask</a:t>
            </a:r>
            <a:endParaRPr b="1"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Pymongo (DB connection)</a:t>
            </a:r>
            <a:endParaRPr b="1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Database:</a:t>
            </a:r>
            <a:endParaRPr b="1"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MongoDB</a:t>
            </a:r>
            <a:endParaRPr b="1"/>
          </a:p>
        </p:txBody>
      </p:sp>
      <p:sp>
        <p:nvSpPr>
          <p:cNvPr id="262" name="Google Shape;262;ge4770636a2_0_23"/>
          <p:cNvSpPr txBox="1"/>
          <p:nvPr>
            <p:ph type="title"/>
          </p:nvPr>
        </p:nvSpPr>
        <p:spPr>
          <a:xfrm>
            <a:off x="545290" y="1039190"/>
            <a:ext cx="38028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/>
              <a:t>Tech Stack</a:t>
            </a:r>
            <a:endParaRPr/>
          </a:p>
        </p:txBody>
      </p:sp>
      <p:pic>
        <p:nvPicPr>
          <p:cNvPr id="263" name="Google Shape;263;ge4770636a2_0_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34327" y="1039200"/>
            <a:ext cx="2051250" cy="164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e4770636a2_0_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09749" y="993702"/>
            <a:ext cx="3493625" cy="151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ge4770636a2_0_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34325" y="4282751"/>
            <a:ext cx="3167625" cy="158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ge4770636a2_0_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34325" y="2911338"/>
            <a:ext cx="4070625" cy="107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ge4770636a2_0_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352125" y="4415308"/>
            <a:ext cx="2051250" cy="1451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ge4770636a2_0_23"/>
          <p:cNvPicPr preferRelativeResize="0"/>
          <p:nvPr/>
        </p:nvPicPr>
        <p:blipFill rotWithShape="1">
          <a:blip r:embed="rId8">
            <a:alphaModFix/>
          </a:blip>
          <a:srcRect b="0" l="0" r="49418" t="0"/>
          <a:stretch/>
        </p:blipFill>
        <p:spPr>
          <a:xfrm>
            <a:off x="10144206" y="2736550"/>
            <a:ext cx="1139549" cy="145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oogle Shape;273;ge4770636a2_0_36"/>
          <p:cNvPicPr preferRelativeResize="0"/>
          <p:nvPr/>
        </p:nvPicPr>
        <p:blipFill rotWithShape="1">
          <a:blip r:embed="rId3">
            <a:alphaModFix/>
          </a:blip>
          <a:srcRect b="0" l="0" r="0" t="9535"/>
          <a:stretch/>
        </p:blipFill>
        <p:spPr>
          <a:xfrm>
            <a:off x="3835375" y="942400"/>
            <a:ext cx="6312075" cy="55909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74" name="Google Shape;274;ge4770636a2_0_36"/>
          <p:cNvSpPr txBox="1"/>
          <p:nvPr>
            <p:ph type="title"/>
          </p:nvPr>
        </p:nvSpPr>
        <p:spPr>
          <a:xfrm>
            <a:off x="2663578" y="324373"/>
            <a:ext cx="79296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/>
              <a:t>System Design Overview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e4770636a2_0_70"/>
          <p:cNvSpPr txBox="1"/>
          <p:nvPr>
            <p:ph idx="1" type="body"/>
          </p:nvPr>
        </p:nvSpPr>
        <p:spPr>
          <a:xfrm>
            <a:off x="2994074" y="2799440"/>
            <a:ext cx="6204000" cy="125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Designs</a:t>
            </a:r>
            <a:endParaRPr/>
          </a:p>
        </p:txBody>
      </p:sp>
      <p:grpSp>
        <p:nvGrpSpPr>
          <p:cNvPr id="280" name="Google Shape;280;ge4770636a2_0_70"/>
          <p:cNvGrpSpPr/>
          <p:nvPr/>
        </p:nvGrpSpPr>
        <p:grpSpPr>
          <a:xfrm>
            <a:off x="2555242" y="2291923"/>
            <a:ext cx="487801" cy="2279992"/>
            <a:chOff x="1974984" y="2011680"/>
            <a:chExt cx="487801" cy="2779800"/>
          </a:xfrm>
        </p:grpSpPr>
        <p:sp>
          <p:nvSpPr>
            <p:cNvPr id="281" name="Google Shape;281;ge4770636a2_0_70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ge4770636a2_0_70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ge4770636a2_0_70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4" name="Google Shape;284;ge4770636a2_0_70"/>
          <p:cNvGrpSpPr/>
          <p:nvPr/>
        </p:nvGrpSpPr>
        <p:grpSpPr>
          <a:xfrm rot="10800000">
            <a:off x="9148955" y="2291738"/>
            <a:ext cx="487801" cy="2279992"/>
            <a:chOff x="1974984" y="2011680"/>
            <a:chExt cx="487801" cy="2779800"/>
          </a:xfrm>
        </p:grpSpPr>
        <p:sp>
          <p:nvSpPr>
            <p:cNvPr id="285" name="Google Shape;285;ge4770636a2_0_70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ge4770636a2_0_70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ge4770636a2_0_70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e4770636a2_0_41"/>
          <p:cNvSpPr txBox="1"/>
          <p:nvPr>
            <p:ph type="title"/>
          </p:nvPr>
        </p:nvSpPr>
        <p:spPr>
          <a:xfrm>
            <a:off x="2663578" y="324373"/>
            <a:ext cx="79296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/>
              <a:t>Student Dashboard</a:t>
            </a:r>
            <a:endParaRPr/>
          </a:p>
        </p:txBody>
      </p:sp>
      <p:pic>
        <p:nvPicPr>
          <p:cNvPr id="293" name="Google Shape;293;ge4770636a2_0_41"/>
          <p:cNvPicPr preferRelativeResize="0"/>
          <p:nvPr/>
        </p:nvPicPr>
        <p:blipFill rotWithShape="1">
          <a:blip r:embed="rId3">
            <a:alphaModFix/>
          </a:blip>
          <a:srcRect b="0" l="0" r="3044" t="0"/>
          <a:stretch/>
        </p:blipFill>
        <p:spPr>
          <a:xfrm>
            <a:off x="3072250" y="883100"/>
            <a:ext cx="8560426" cy="426750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94" name="Google Shape;294;ge4770636a2_0_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46100" y="3935698"/>
            <a:ext cx="2737549" cy="2400702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95" name="Google Shape;295;ge4770636a2_0_41"/>
          <p:cNvSpPr txBox="1"/>
          <p:nvPr/>
        </p:nvSpPr>
        <p:spPr>
          <a:xfrm>
            <a:off x="6459275" y="5472425"/>
            <a:ext cx="2262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Popup Question Box</a:t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2020-08-12T18:54:24Z</dcterms:created>
  <dc:creator>Andrea Plasencia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