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GtOR2wri9+sD7zbKZ+UQJvaTv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Arial"/>
              <a:ea typeface="Arial"/>
              <a:cs typeface="Arial"/>
              <a:sym typeface="Arial"/>
            </a:endParaRPr>
          </a:p>
        </p:txBody>
      </p:sp>
      <p:pic>
        <p:nvPicPr>
          <p:cNvPr descr="A close up of a sign&#10;&#10;Description automatically generated" id="9" name="Google Shape;9;p3"/>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Arial"/>
              <a:ea typeface="Arial"/>
              <a:cs typeface="Arial"/>
              <a:sym typeface="Arial"/>
            </a:endParaRPr>
          </a:p>
        </p:txBody>
      </p:sp>
      <p:pic>
        <p:nvPicPr>
          <p:cNvPr descr="A picture containing drawing&#10;&#10;Description automatically generated" id="19" name="Google Shape;19;p6"/>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jpg"/><Relationship Id="rId6" Type="http://schemas.openxmlformats.org/officeDocument/2006/relationships/image" Target="../media/image5.jpg"/><Relationship Id="rId7" Type="http://schemas.openxmlformats.org/officeDocument/2006/relationships/image" Target="../media/image8.png"/><Relationship Id="rId8"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669833" y="41169369"/>
            <a:ext cx="25233384" cy="979364"/>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rgbClr val="3F3F3F"/>
                </a:solidFill>
                <a:latin typeface="Arial"/>
                <a:ea typeface="Arial"/>
                <a:cs typeface="Arial"/>
                <a:sym typeface="Arial"/>
              </a:rPr>
              <a:t>I thank Professor Masoud Sadjadi and Professor Alejandro Arrieta for their assistance and mentorship that I received throughout the senior design project.</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3272729"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2970083" y="615634"/>
            <a:ext cx="25687200" cy="255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Helvetica Neue"/>
                <a:ea typeface="Helvetica Neue"/>
                <a:cs typeface="Helvetica Neue"/>
                <a:sym typeface="Helvetica Neue"/>
              </a:rPr>
              <a:t>School of Computing and Information Sciences</a:t>
            </a:r>
            <a:endParaRPr b="0" i="0" sz="14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7200"/>
              <a:buFont typeface="Arial"/>
              <a:buNone/>
            </a:pPr>
            <a:r>
              <a:rPr i="1" lang="en-US" sz="7200">
                <a:solidFill>
                  <a:srgbClr val="3F3F3F"/>
                </a:solidFill>
                <a:latin typeface="Helvetica Neue"/>
                <a:ea typeface="Helvetica Neue"/>
                <a:cs typeface="Helvetica Neue"/>
                <a:sym typeface="Helvetica Neue"/>
              </a:rPr>
              <a:t>Summer</a:t>
            </a:r>
            <a:r>
              <a:rPr b="0" i="1" lang="en-US" sz="7200" u="none" cap="none" strike="noStrike">
                <a:solidFill>
                  <a:srgbClr val="3F3F3F"/>
                </a:solidFill>
                <a:latin typeface="Helvetica Neue"/>
                <a:ea typeface="Helvetica Neue"/>
                <a:cs typeface="Helvetica Neue"/>
                <a:sym typeface="Helvetica Neue"/>
              </a:rPr>
              <a:t> 2021 Capstone 2 Project</a:t>
            </a:r>
            <a:endParaRPr b="0" i="0" sz="1400" u="none" cap="none" strike="noStrike">
              <a:solidFill>
                <a:srgbClr val="000000"/>
              </a:solidFill>
              <a:latin typeface="Helvetica Neue"/>
              <a:ea typeface="Helvetica Neue"/>
              <a:cs typeface="Helvetica Neue"/>
              <a:sym typeface="Helvetica Neue"/>
            </a:endParaRPr>
          </a:p>
        </p:txBody>
      </p:sp>
      <p:sp>
        <p:nvSpPr>
          <p:cNvPr id="27" name="Google Shape;27;p1"/>
          <p:cNvSpPr txBox="1"/>
          <p:nvPr/>
        </p:nvSpPr>
        <p:spPr>
          <a:xfrm>
            <a:off x="2501535" y="3170736"/>
            <a:ext cx="27570000" cy="30267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81E3F"/>
              </a:buClr>
              <a:buSzPts val="8800"/>
              <a:buFont typeface="Arial"/>
              <a:buNone/>
            </a:pPr>
            <a:r>
              <a:rPr b="1" lang="en-US" sz="8800">
                <a:solidFill>
                  <a:srgbClr val="081E3F"/>
                </a:solidFill>
                <a:latin typeface="Helvetica Neue"/>
                <a:ea typeface="Helvetica Neue"/>
                <a:cs typeface="Helvetica Neue"/>
                <a:sym typeface="Helvetica Neue"/>
              </a:rPr>
              <a:t>NFT Marketplace Ver. 1.0</a:t>
            </a:r>
            <a:endParaRPr b="0" i="0" sz="14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Author: </a:t>
            </a:r>
            <a:r>
              <a:rPr b="1" lang="en-US" sz="3500">
                <a:solidFill>
                  <a:srgbClr val="3F3F3F"/>
                </a:solidFill>
                <a:latin typeface="Helvetica Neue"/>
                <a:ea typeface="Helvetica Neue"/>
                <a:cs typeface="Helvetica Neue"/>
                <a:sym typeface="Helvetica Neue"/>
              </a:rPr>
              <a:t>Enrique Aylagas</a:t>
            </a:r>
            <a:r>
              <a:rPr b="1" i="0" lang="en-US" sz="3500" u="none" cap="none" strike="noStrike">
                <a:solidFill>
                  <a:srgbClr val="3F3F3F"/>
                </a:solidFill>
                <a:latin typeface="Helvetica Neue"/>
                <a:ea typeface="Helvetica Neue"/>
                <a:cs typeface="Helvetica Neue"/>
                <a:sym typeface="Helvetica Neue"/>
              </a:rPr>
              <a:t> </a:t>
            </a:r>
            <a:endParaRPr b="1" i="0" sz="50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Product Owner:</a:t>
            </a:r>
            <a:r>
              <a:rPr b="1" i="1" lang="en-US" sz="3500">
                <a:solidFill>
                  <a:srgbClr val="3F3F3F"/>
                </a:solidFill>
                <a:latin typeface="Helvetica Neue"/>
                <a:ea typeface="Helvetica Neue"/>
                <a:cs typeface="Helvetica Neue"/>
                <a:sym typeface="Helvetica Neue"/>
              </a:rPr>
              <a:t> </a:t>
            </a:r>
            <a:r>
              <a:rPr i="1" lang="en-US" sz="3500">
                <a:solidFill>
                  <a:srgbClr val="3F3F3F"/>
                </a:solidFill>
                <a:latin typeface="Helvetica Neue"/>
                <a:ea typeface="Helvetica Neue"/>
                <a:cs typeface="Helvetica Neue"/>
                <a:sym typeface="Helvetica Neue"/>
              </a:rPr>
              <a:t>Eddie Garcia</a:t>
            </a:r>
            <a:r>
              <a:rPr b="0" i="1" lang="en-US" sz="3500" u="none" cap="none" strike="noStrike">
                <a:solidFill>
                  <a:srgbClr val="3F3F3F"/>
                </a:solidFill>
                <a:latin typeface="Helvetica Neue"/>
                <a:ea typeface="Helvetica Neue"/>
                <a:cs typeface="Helvetica Neue"/>
                <a:sym typeface="Helvetica Neue"/>
              </a:rPr>
              <a:t>, Product Owner</a:t>
            </a:r>
            <a:endParaRPr b="0" i="0" sz="3500" u="none" cap="none" strike="noStrike">
              <a:solidFill>
                <a:srgbClr val="3F3F3F"/>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Instructor:</a:t>
            </a:r>
            <a:r>
              <a:rPr b="1" i="1" lang="en-US" sz="3500" u="none" cap="none" strike="noStrike">
                <a:solidFill>
                  <a:srgbClr val="3F3F3F"/>
                </a:solidFill>
                <a:latin typeface="Helvetica Neue"/>
                <a:ea typeface="Helvetica Neue"/>
                <a:cs typeface="Helvetica Neue"/>
                <a:sym typeface="Helvetica Neue"/>
              </a:rPr>
              <a:t> </a:t>
            </a:r>
            <a:r>
              <a:rPr b="0" i="1" lang="en-US" sz="3500" u="none" cap="none" strike="noStrike">
                <a:solidFill>
                  <a:srgbClr val="3F3F3F"/>
                </a:solidFill>
                <a:latin typeface="Helvetica Neue"/>
                <a:ea typeface="Helvetica Neue"/>
                <a:cs typeface="Helvetica Neue"/>
                <a:sym typeface="Helvetica Neue"/>
              </a:rPr>
              <a:t>Dr. Masoud Sadjadi, </a:t>
            </a:r>
            <a:r>
              <a:rPr b="0" i="0" lang="en-US" sz="3500" u="none" cap="none" strike="noStrike">
                <a:solidFill>
                  <a:srgbClr val="3F3F3F"/>
                </a:solidFill>
                <a:latin typeface="Helvetica Neue"/>
                <a:ea typeface="Helvetica Neue"/>
                <a:cs typeface="Helvetica Neue"/>
                <a:sym typeface="Helvetica Neue"/>
              </a:rPr>
              <a:t>Florida International University</a:t>
            </a:r>
            <a:endParaRPr b="0" i="0" sz="1400" u="none" cap="none" strike="noStrike">
              <a:solidFill>
                <a:srgbClr val="000000"/>
              </a:solidFill>
              <a:latin typeface="Helvetica Neue"/>
              <a:ea typeface="Helvetica Neue"/>
              <a:cs typeface="Helvetica Neue"/>
              <a:sym typeface="Helvetica Neue"/>
            </a:endParaRPr>
          </a:p>
        </p:txBody>
      </p:sp>
      <p:sp>
        <p:nvSpPr>
          <p:cNvPr id="28" name="Google Shape;28;p1"/>
          <p:cNvSpPr txBox="1"/>
          <p:nvPr/>
        </p:nvSpPr>
        <p:spPr>
          <a:xfrm>
            <a:off x="3623638" y="7476340"/>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PROBLEM</a:t>
            </a:r>
            <a:endParaRPr b="0" i="0" sz="1400" u="none" cap="none" strike="noStrike">
              <a:solidFill>
                <a:srgbClr val="000000"/>
              </a:solidFill>
              <a:latin typeface="Helvetica Neue"/>
              <a:ea typeface="Helvetica Neue"/>
              <a:cs typeface="Helvetica Neue"/>
              <a:sym typeface="Helvetica Neue"/>
            </a:endParaRPr>
          </a:p>
        </p:txBody>
      </p:sp>
      <p:sp>
        <p:nvSpPr>
          <p:cNvPr id="29" name="Google Shape;29;p1"/>
          <p:cNvSpPr txBox="1"/>
          <p:nvPr/>
        </p:nvSpPr>
        <p:spPr>
          <a:xfrm>
            <a:off x="14051798" y="7470411"/>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CURRENT SYSTEM</a:t>
            </a:r>
            <a:endParaRPr b="0" i="0" sz="1400" u="none" cap="none" strike="noStrike">
              <a:solidFill>
                <a:srgbClr val="000000"/>
              </a:solidFill>
              <a:latin typeface="Helvetica Neue"/>
              <a:ea typeface="Helvetica Neue"/>
              <a:cs typeface="Helvetica Neue"/>
              <a:sym typeface="Helvetica Neue"/>
            </a:endParaRPr>
          </a:p>
        </p:txBody>
      </p:sp>
      <p:sp>
        <p:nvSpPr>
          <p:cNvPr id="30" name="Google Shape;30;p1"/>
          <p:cNvSpPr txBox="1"/>
          <p:nvPr/>
        </p:nvSpPr>
        <p:spPr>
          <a:xfrm>
            <a:off x="24479888" y="750591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REQUIREMENTS</a:t>
            </a:r>
            <a:endParaRPr b="0" i="0" sz="1400" u="none" cap="none" strike="noStrike">
              <a:solidFill>
                <a:srgbClr val="000000"/>
              </a:solidFill>
              <a:latin typeface="Helvetica Neue"/>
              <a:ea typeface="Helvetica Neue"/>
              <a:cs typeface="Helvetica Neue"/>
              <a:sym typeface="Helvetica Neue"/>
            </a:endParaRPr>
          </a:p>
        </p:txBody>
      </p:sp>
      <p:sp>
        <p:nvSpPr>
          <p:cNvPr id="31" name="Google Shape;31;p1"/>
          <p:cNvSpPr txBox="1"/>
          <p:nvPr/>
        </p:nvSpPr>
        <p:spPr>
          <a:xfrm>
            <a:off x="3067113" y="21914639"/>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SYSTEM DESIGN</a:t>
            </a:r>
            <a:endParaRPr b="0" i="0" sz="1400" u="none" cap="none" strike="noStrike">
              <a:solidFill>
                <a:srgbClr val="000000"/>
              </a:solidFill>
              <a:latin typeface="Helvetica Neue"/>
              <a:ea typeface="Helvetica Neue"/>
              <a:cs typeface="Helvetica Neue"/>
              <a:sym typeface="Helvetica Neue"/>
            </a:endParaRPr>
          </a:p>
        </p:txBody>
      </p:sp>
      <p:sp>
        <p:nvSpPr>
          <p:cNvPr id="32" name="Google Shape;32;p1"/>
          <p:cNvSpPr txBox="1"/>
          <p:nvPr/>
        </p:nvSpPr>
        <p:spPr>
          <a:xfrm>
            <a:off x="13583223" y="15323350"/>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OBJECT DESIGN</a:t>
            </a:r>
            <a:endParaRPr b="0" i="0" sz="1400" u="none" cap="none" strike="noStrike">
              <a:solidFill>
                <a:srgbClr val="000000"/>
              </a:solidFill>
              <a:latin typeface="Helvetica Neue"/>
              <a:ea typeface="Helvetica Neue"/>
              <a:cs typeface="Helvetica Neue"/>
              <a:sym typeface="Helvetica Neue"/>
            </a:endParaRPr>
          </a:p>
        </p:txBody>
      </p:sp>
      <p:sp>
        <p:nvSpPr>
          <p:cNvPr id="33" name="Google Shape;33;p1"/>
          <p:cNvSpPr txBox="1"/>
          <p:nvPr/>
        </p:nvSpPr>
        <p:spPr>
          <a:xfrm>
            <a:off x="24479888" y="17768798"/>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IMPLEMENTATION</a:t>
            </a:r>
            <a:endParaRPr b="0" i="0" sz="1400" u="none" cap="none" strike="noStrike">
              <a:solidFill>
                <a:srgbClr val="000000"/>
              </a:solidFill>
              <a:latin typeface="Helvetica Neue"/>
              <a:ea typeface="Helvetica Neue"/>
              <a:cs typeface="Helvetica Neue"/>
              <a:sym typeface="Helvetica Neue"/>
            </a:endParaRPr>
          </a:p>
        </p:txBody>
      </p:sp>
      <p:sp>
        <p:nvSpPr>
          <p:cNvPr id="34" name="Google Shape;34;p1"/>
          <p:cNvSpPr txBox="1"/>
          <p:nvPr/>
        </p:nvSpPr>
        <p:spPr>
          <a:xfrm>
            <a:off x="2501513" y="32507003"/>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VERIFICATION</a:t>
            </a:r>
            <a:endParaRPr b="0" i="0" sz="1400" u="none" cap="none" strike="noStrike">
              <a:solidFill>
                <a:srgbClr val="000000"/>
              </a:solidFill>
              <a:latin typeface="Helvetica Neue"/>
              <a:ea typeface="Helvetica Neue"/>
              <a:cs typeface="Helvetica Neue"/>
              <a:sym typeface="Helvetica Neue"/>
            </a:endParaRPr>
          </a:p>
        </p:txBody>
      </p:sp>
      <p:sp>
        <p:nvSpPr>
          <p:cNvPr id="35" name="Google Shape;35;p1"/>
          <p:cNvSpPr txBox="1"/>
          <p:nvPr/>
        </p:nvSpPr>
        <p:spPr>
          <a:xfrm>
            <a:off x="24479898" y="30027169"/>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13568936" y="24319866"/>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SCREENSHOTS</a:t>
            </a:r>
            <a:endParaRPr b="0" i="0" sz="1400" u="none" cap="none" strike="noStrike">
              <a:solidFill>
                <a:srgbClr val="000000"/>
              </a:solidFill>
              <a:latin typeface="Helvetica Neue"/>
              <a:ea typeface="Helvetica Neue"/>
              <a:cs typeface="Helvetica Neue"/>
              <a:sym typeface="Helvetica Neue"/>
            </a:endParaRPr>
          </a:p>
        </p:txBody>
      </p:sp>
      <p:pic>
        <p:nvPicPr>
          <p:cNvPr id="37" name="Google Shape;37;p1"/>
          <p:cNvPicPr preferRelativeResize="0"/>
          <p:nvPr/>
        </p:nvPicPr>
        <p:blipFill rotWithShape="1">
          <a:blip r:embed="rId3">
            <a:alphaModFix/>
          </a:blip>
          <a:srcRect b="0" l="0" r="0" t="0"/>
          <a:stretch/>
        </p:blipFill>
        <p:spPr>
          <a:xfrm>
            <a:off x="232729" y="899004"/>
            <a:ext cx="2737341" cy="2712955"/>
          </a:xfrm>
          <a:prstGeom prst="rect">
            <a:avLst/>
          </a:prstGeom>
          <a:noFill/>
          <a:ln>
            <a:noFill/>
          </a:ln>
        </p:spPr>
      </p:pic>
      <p:sp>
        <p:nvSpPr>
          <p:cNvPr id="38" name="Google Shape;38;p1"/>
          <p:cNvSpPr txBox="1"/>
          <p:nvPr/>
        </p:nvSpPr>
        <p:spPr>
          <a:xfrm>
            <a:off x="1840639" y="8343288"/>
            <a:ext cx="8427300" cy="1339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NFT’s ( Non Fungible Token</a:t>
            </a:r>
            <a:r>
              <a:rPr lang="en-US" sz="3600">
                <a:solidFill>
                  <a:schemeClr val="dk1"/>
                </a:solidFill>
                <a:highlight>
                  <a:schemeClr val="lt2"/>
                </a:highlight>
                <a:latin typeface="Helvetica Neue"/>
                <a:ea typeface="Helvetica Neue"/>
                <a:cs typeface="Helvetica Neue"/>
                <a:sym typeface="Helvetica Neue"/>
              </a:rPr>
              <a:t>) </a:t>
            </a:r>
            <a:r>
              <a:rPr lang="en-US" sz="3600">
                <a:solidFill>
                  <a:srgbClr val="202122"/>
                </a:solidFill>
                <a:highlight>
                  <a:srgbClr val="F2F2F2"/>
                </a:highlight>
              </a:rPr>
              <a:t>is a unit of data stored on a digital ledger, called a blockchain, that certifies a digital asset to be unique and therefore not interchangeable. For the most part, NFT’s are made with the Ethereum blockchain. NFT’s hold additional data that makes them different from an Ethereum coin. Artists can create NFT’s out of their digital art and sell it without having to give almost 50% of their earnings to a gallery. Since NFT’s have been on the rise, NFT marketplaces have been popping up all over the internet. but they are all very complicated to use and very expensive to create an NFT out of an artwork, giving artists no other choice than to overcharge for the artwork. Our project is to make an NFT Marketplace that makes it easy to create, buy, and sell NFT’s while keeping the price of the NFT creation low by using another blockchain.</a:t>
            </a:r>
            <a:endParaRPr i="0" sz="3600" u="none" cap="none" strike="noStrike">
              <a:solidFill>
                <a:srgbClr val="000000"/>
              </a:solidFill>
              <a:highlight>
                <a:srgbClr val="F2F2F2"/>
              </a:highlight>
              <a:latin typeface="Helvetica Neue"/>
              <a:ea typeface="Helvetica Neue"/>
              <a:cs typeface="Helvetica Neue"/>
              <a:sym typeface="Helvetica Neue"/>
            </a:endParaRPr>
          </a:p>
        </p:txBody>
      </p:sp>
      <p:sp>
        <p:nvSpPr>
          <p:cNvPr id="39" name="Google Shape;39;p1"/>
          <p:cNvSpPr txBox="1"/>
          <p:nvPr/>
        </p:nvSpPr>
        <p:spPr>
          <a:xfrm>
            <a:off x="12326238" y="8434250"/>
            <a:ext cx="9054600" cy="5633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A website with user authentication, account verification, password reset that logs you into different pages that show NFT’s that you can buy</a:t>
            </a:r>
            <a:endParaRPr b="0"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dk1"/>
                </a:solidFill>
                <a:latin typeface="Helvetica Neue"/>
                <a:ea typeface="Helvetica Neue"/>
                <a:cs typeface="Helvetica Neue"/>
                <a:sym typeface="Helvetica Neue"/>
              </a:rPr>
              <a:t>I worked </a:t>
            </a:r>
            <a:r>
              <a:rPr lang="en-US" sz="3600">
                <a:solidFill>
                  <a:schemeClr val="dk1"/>
                </a:solidFill>
                <a:latin typeface="Helvetica Neue"/>
                <a:ea typeface="Helvetica Neue"/>
                <a:cs typeface="Helvetica Neue"/>
                <a:sym typeface="Helvetica Neue"/>
              </a:rPr>
              <a:t>on the Object and System design of the website </a:t>
            </a:r>
            <a:r>
              <a:rPr lang="en-US" sz="3600">
                <a:solidFill>
                  <a:schemeClr val="dk1"/>
                </a:solidFill>
                <a:latin typeface="Helvetica Neue"/>
                <a:ea typeface="Helvetica Neue"/>
                <a:cs typeface="Helvetica Neue"/>
                <a:sym typeface="Helvetica Neue"/>
              </a:rPr>
              <a:t>as well</a:t>
            </a:r>
            <a:r>
              <a:rPr lang="en-US" sz="3600">
                <a:solidFill>
                  <a:schemeClr val="dk1"/>
                </a:solidFill>
                <a:latin typeface="Helvetica Neue"/>
                <a:ea typeface="Helvetica Neue"/>
                <a:cs typeface="Helvetica Neue"/>
                <a:sym typeface="Helvetica Neue"/>
              </a:rPr>
              <a:t> as </a:t>
            </a:r>
            <a:r>
              <a:rPr lang="en-US" sz="3600">
                <a:solidFill>
                  <a:schemeClr val="dk1"/>
                </a:solidFill>
                <a:latin typeface="Helvetica Neue"/>
                <a:ea typeface="Helvetica Neue"/>
                <a:cs typeface="Helvetica Neue"/>
                <a:sym typeface="Helvetica Neue"/>
              </a:rPr>
              <a:t>the</a:t>
            </a:r>
            <a:r>
              <a:rPr lang="en-US" sz="3600">
                <a:solidFill>
                  <a:schemeClr val="dk1"/>
                </a:solidFill>
                <a:latin typeface="Helvetica Neue"/>
                <a:ea typeface="Helvetica Neue"/>
                <a:cs typeface="Helvetica Neue"/>
                <a:sym typeface="Helvetica Neue"/>
              </a:rPr>
              <a:t> development of the user authentication system and the integration between database, backend API, and frontend from scratch. </a:t>
            </a:r>
            <a:endParaRPr b="0" i="0" sz="1400" u="none" cap="none" strike="noStrike">
              <a:solidFill>
                <a:srgbClr val="000000"/>
              </a:solidFill>
              <a:latin typeface="Helvetica Neue"/>
              <a:ea typeface="Helvetica Neue"/>
              <a:cs typeface="Helvetica Neue"/>
              <a:sym typeface="Helvetica Neue"/>
            </a:endParaRPr>
          </a:p>
        </p:txBody>
      </p:sp>
      <p:sp>
        <p:nvSpPr>
          <p:cNvPr id="40" name="Google Shape;40;p1"/>
          <p:cNvSpPr txBox="1"/>
          <p:nvPr/>
        </p:nvSpPr>
        <p:spPr>
          <a:xfrm>
            <a:off x="23601770" y="8157372"/>
            <a:ext cx="7162800" cy="7034400"/>
          </a:xfrm>
          <a:prstGeom prst="rect">
            <a:avLst/>
          </a:prstGeom>
          <a:noFill/>
          <a:ln>
            <a:noFill/>
          </a:ln>
        </p:spPr>
        <p:txBody>
          <a:bodyPr anchorCtr="0" anchor="t" bIns="45700" lIns="91425" spcFirstLastPara="1" rIns="91425" wrap="square" tIns="45700">
            <a:spAutoFit/>
          </a:bodyPr>
          <a:lstStyle/>
          <a:p>
            <a:pPr indent="-565150" lvl="0" marL="571500" marR="0" rtl="0" algn="l">
              <a:lnSpc>
                <a:spcPct val="100000"/>
              </a:lnSpc>
              <a:spcBef>
                <a:spcPts val="0"/>
              </a:spcBef>
              <a:spcAft>
                <a:spcPts val="0"/>
              </a:spcAft>
              <a:buClr>
                <a:schemeClr val="dk1"/>
              </a:buClr>
              <a:buSzPts val="3500"/>
              <a:buFont typeface="Helvetica Neue"/>
              <a:buChar char="-"/>
            </a:pPr>
            <a:r>
              <a:rPr b="0" i="0" lang="en-US" sz="3500" u="sng" cap="none" strike="noStrike">
                <a:solidFill>
                  <a:schemeClr val="dk1"/>
                </a:solidFill>
                <a:latin typeface="Helvetica Neue"/>
                <a:ea typeface="Helvetica Neue"/>
                <a:cs typeface="Helvetica Neue"/>
                <a:sym typeface="Helvetica Neue"/>
              </a:rPr>
              <a:t>What was worked on:</a:t>
            </a:r>
            <a:endParaRPr b="0" i="0" sz="3500" u="sng" cap="none" strike="noStrike">
              <a:solidFill>
                <a:schemeClr val="dk1"/>
              </a:solidFill>
              <a:latin typeface="Helvetica Neue"/>
              <a:ea typeface="Helvetica Neue"/>
              <a:cs typeface="Helvetica Neue"/>
              <a:sym typeface="Helvetica Neue"/>
            </a:endParaRPr>
          </a:p>
          <a:p>
            <a:pPr indent="-431800" lvl="1" marL="914400" marR="0" rtl="0" algn="l">
              <a:lnSpc>
                <a:spcPct val="100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Designing the </a:t>
            </a:r>
            <a:r>
              <a:rPr lang="en-US" sz="3200">
                <a:solidFill>
                  <a:schemeClr val="dk1"/>
                </a:solidFill>
                <a:latin typeface="Helvetica Neue"/>
                <a:ea typeface="Helvetica Neue"/>
                <a:cs typeface="Helvetica Neue"/>
                <a:sym typeface="Helvetica Neue"/>
              </a:rPr>
              <a:t>architecture</a:t>
            </a:r>
            <a:r>
              <a:rPr lang="en-US" sz="3200">
                <a:solidFill>
                  <a:schemeClr val="dk1"/>
                </a:solidFill>
                <a:latin typeface="Helvetica Neue"/>
                <a:ea typeface="Helvetica Neue"/>
                <a:cs typeface="Helvetica Neue"/>
                <a:sym typeface="Helvetica Neue"/>
              </a:rPr>
              <a:t> of the project based on the PO’s indications.</a:t>
            </a:r>
            <a:endParaRPr b="0" i="0" sz="3200" u="none" cap="none" strike="noStrike">
              <a:solidFill>
                <a:schemeClr val="dk1"/>
              </a:solidFill>
              <a:latin typeface="Helvetica Neue"/>
              <a:ea typeface="Helvetica Neue"/>
              <a:cs typeface="Helvetica Neue"/>
              <a:sym typeface="Helvetica Neue"/>
            </a:endParaRPr>
          </a:p>
          <a:p>
            <a:pPr indent="-431800" lvl="1" marL="914400" marR="0" rtl="0" algn="l">
              <a:lnSpc>
                <a:spcPct val="100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Developed an API to communicate with database so users and images could be stored and managed.</a:t>
            </a:r>
            <a:endParaRPr sz="3200">
              <a:solidFill>
                <a:schemeClr val="dk1"/>
              </a:solidFill>
              <a:latin typeface="Helvetica Neue"/>
              <a:ea typeface="Helvetica Neue"/>
              <a:cs typeface="Helvetica Neue"/>
              <a:sym typeface="Helvetica Neue"/>
            </a:endParaRPr>
          </a:p>
          <a:p>
            <a:pPr indent="-431800" lvl="1" marL="914400" marR="0" rtl="0" algn="l">
              <a:lnSpc>
                <a:spcPct val="100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Worked on frontend development to show the marketplace’s gallery,about, sign in, sign up and account verification.</a:t>
            </a:r>
            <a:endParaRPr sz="3200">
              <a:solidFill>
                <a:schemeClr val="dk1"/>
              </a:solidFill>
              <a:latin typeface="Helvetica Neue"/>
              <a:ea typeface="Helvetica Neue"/>
              <a:cs typeface="Helvetica Neue"/>
              <a:sym typeface="Helvetica Neue"/>
            </a:endParaRPr>
          </a:p>
          <a:p>
            <a:pPr indent="0" lvl="0" marL="914400" marR="0" rtl="0" algn="l">
              <a:lnSpc>
                <a:spcPct val="100000"/>
              </a:lnSpc>
              <a:spcBef>
                <a:spcPts val="0"/>
              </a:spcBef>
              <a:spcAft>
                <a:spcPts val="0"/>
              </a:spcAft>
              <a:buNone/>
            </a:pPr>
            <a:r>
              <a:t/>
            </a:r>
            <a:endParaRPr b="0" i="0" sz="3200" u="none" cap="none" strike="noStrike">
              <a:solidFill>
                <a:schemeClr val="dk1"/>
              </a:solidFill>
              <a:latin typeface="Helvetica Neue"/>
              <a:ea typeface="Helvetica Neue"/>
              <a:cs typeface="Helvetica Neue"/>
              <a:sym typeface="Helvetica Neue"/>
            </a:endParaRPr>
          </a:p>
        </p:txBody>
      </p:sp>
      <p:sp>
        <p:nvSpPr>
          <p:cNvPr id="41" name="Google Shape;41;p1"/>
          <p:cNvSpPr txBox="1"/>
          <p:nvPr/>
        </p:nvSpPr>
        <p:spPr>
          <a:xfrm>
            <a:off x="22383975" y="19094875"/>
            <a:ext cx="10241700" cy="7850100"/>
          </a:xfrm>
          <a:prstGeom prst="rect">
            <a:avLst/>
          </a:prstGeom>
          <a:noFill/>
          <a:ln>
            <a:noFill/>
          </a:ln>
        </p:spPr>
        <p:txBody>
          <a:bodyPr anchorCtr="0" anchor="t" bIns="45700" lIns="91425" spcFirstLastPara="1" rIns="91425" wrap="square" tIns="45700">
            <a:spAutoFit/>
          </a:bodyPr>
          <a:lstStyle/>
          <a:p>
            <a:pPr indent="-387350" lvl="0" marL="914400" marR="0" rtl="0" algn="l">
              <a:lnSpc>
                <a:spcPct val="100000"/>
              </a:lnSpc>
              <a:spcBef>
                <a:spcPts val="0"/>
              </a:spcBef>
              <a:spcAft>
                <a:spcPts val="0"/>
              </a:spcAft>
              <a:buClr>
                <a:schemeClr val="dk1"/>
              </a:buClr>
              <a:buSzPts val="2500"/>
              <a:buFont typeface="Helvetica Neue"/>
              <a:buChar char="-"/>
            </a:pPr>
            <a:r>
              <a:rPr b="0" i="0" lang="en-US" sz="2800" u="none" cap="none" strike="noStrike">
                <a:solidFill>
                  <a:srgbClr val="3F3F3F"/>
                </a:solidFill>
                <a:latin typeface="Helvetica Neue"/>
                <a:ea typeface="Helvetica Neue"/>
                <a:cs typeface="Helvetica Neue"/>
                <a:sym typeface="Helvetica Neue"/>
              </a:rPr>
              <a:t>Backed was implemented as a </a:t>
            </a:r>
            <a:r>
              <a:rPr lang="en-US" sz="2800">
                <a:solidFill>
                  <a:srgbClr val="3F3F3F"/>
                </a:solidFill>
                <a:latin typeface="Helvetica Neue"/>
                <a:ea typeface="Helvetica Neue"/>
                <a:cs typeface="Helvetica Neue"/>
                <a:sym typeface="Helvetica Neue"/>
              </a:rPr>
              <a:t>Django</a:t>
            </a:r>
            <a:r>
              <a:rPr b="0" i="0" lang="en-US" sz="2800" u="none" cap="none" strike="noStrike">
                <a:solidFill>
                  <a:srgbClr val="3F3F3F"/>
                </a:solidFill>
                <a:latin typeface="Helvetica Neue"/>
                <a:ea typeface="Helvetica Neue"/>
                <a:cs typeface="Helvetica Neue"/>
                <a:sym typeface="Helvetica Neue"/>
              </a:rPr>
              <a:t> w/ </a:t>
            </a:r>
            <a:r>
              <a:rPr lang="en-US" sz="2800">
                <a:solidFill>
                  <a:srgbClr val="3F3F3F"/>
                </a:solidFill>
                <a:latin typeface="Helvetica Neue"/>
                <a:ea typeface="Helvetica Neue"/>
                <a:cs typeface="Helvetica Neue"/>
                <a:sym typeface="Helvetica Neue"/>
              </a:rPr>
              <a:t>Django-Rest framework and Djoser</a:t>
            </a:r>
            <a:r>
              <a:rPr b="0" i="0" lang="en-US" sz="2800" u="none" cap="none" strike="noStrike">
                <a:solidFill>
                  <a:srgbClr val="3F3F3F"/>
                </a:solidFill>
                <a:latin typeface="Helvetica Neue"/>
                <a:ea typeface="Helvetica Neue"/>
                <a:cs typeface="Helvetica Neue"/>
                <a:sym typeface="Helvetica Neue"/>
              </a:rPr>
              <a:t> app, which was utilized to connect to the Database for </a:t>
            </a:r>
            <a:r>
              <a:rPr lang="en-US" sz="2800">
                <a:solidFill>
                  <a:srgbClr val="3F3F3F"/>
                </a:solidFill>
                <a:latin typeface="Helvetica Neue"/>
                <a:ea typeface="Helvetica Neue"/>
                <a:cs typeface="Helvetica Neue"/>
                <a:sym typeface="Helvetica Neue"/>
              </a:rPr>
              <a:t>user authentication and management.</a:t>
            </a:r>
            <a:endParaRPr b="0" i="0" sz="1400" u="none" cap="none" strike="noStrike">
              <a:solidFill>
                <a:srgbClr val="000000"/>
              </a:solidFill>
              <a:latin typeface="Helvetica Neue"/>
              <a:ea typeface="Helvetica Neue"/>
              <a:cs typeface="Helvetica Neue"/>
              <a:sym typeface="Helvetica Neue"/>
            </a:endParaRPr>
          </a:p>
          <a:p>
            <a:pPr indent="0" lvl="0" marL="91440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3F3F3F"/>
              </a:solidFill>
              <a:latin typeface="Helvetica Neue"/>
              <a:ea typeface="Helvetica Neue"/>
              <a:cs typeface="Helvetica Neue"/>
              <a:sym typeface="Helvetica Neue"/>
            </a:endParaRPr>
          </a:p>
          <a:p>
            <a:pPr indent="-387350" lvl="0" marL="914400" marR="0" rtl="0" algn="l">
              <a:lnSpc>
                <a:spcPct val="100000"/>
              </a:lnSpc>
              <a:spcBef>
                <a:spcPts val="0"/>
              </a:spcBef>
              <a:spcAft>
                <a:spcPts val="0"/>
              </a:spcAft>
              <a:buClr>
                <a:schemeClr val="dk1"/>
              </a:buClr>
              <a:buSzPts val="2500"/>
              <a:buFont typeface="Helvetica Neue"/>
              <a:buChar char="-"/>
            </a:pPr>
            <a:r>
              <a:rPr b="0" i="0" lang="en-US" sz="2800" u="none" cap="none" strike="noStrike">
                <a:solidFill>
                  <a:srgbClr val="3F3F3F"/>
                </a:solidFill>
                <a:latin typeface="Helvetica Neue"/>
                <a:ea typeface="Helvetica Neue"/>
                <a:cs typeface="Helvetica Neue"/>
                <a:sym typeface="Helvetica Neue"/>
              </a:rPr>
              <a:t>Database was implemented using</a:t>
            </a:r>
            <a:r>
              <a:rPr lang="en-US" sz="2800">
                <a:solidFill>
                  <a:srgbClr val="3F3F3F"/>
                </a:solidFill>
                <a:latin typeface="Helvetica Neue"/>
                <a:ea typeface="Helvetica Neue"/>
                <a:cs typeface="Helvetica Neue"/>
                <a:sym typeface="Helvetica Neue"/>
              </a:rPr>
              <a:t> PostgreSQL</a:t>
            </a:r>
            <a:r>
              <a:rPr b="0" i="0" lang="en-US" sz="2800" u="none" cap="none" strike="noStrike">
                <a:solidFill>
                  <a:srgbClr val="3F3F3F"/>
                </a:solidFill>
                <a:latin typeface="Helvetica Neue"/>
                <a:ea typeface="Helvetica Neue"/>
                <a:cs typeface="Helvetica Neue"/>
                <a:sym typeface="Helvetica Neue"/>
              </a:rPr>
              <a:t>. Accessed and modified tables efficiently using </a:t>
            </a:r>
            <a:r>
              <a:rPr lang="en-US" sz="2800">
                <a:solidFill>
                  <a:srgbClr val="3F3F3F"/>
                </a:solidFill>
                <a:latin typeface="Helvetica Neue"/>
                <a:ea typeface="Helvetica Neue"/>
                <a:cs typeface="Helvetica Neue"/>
                <a:sym typeface="Helvetica Neue"/>
              </a:rPr>
              <a:t>PSQL terminal</a:t>
            </a:r>
            <a:endParaRPr b="0" i="0" sz="1400" u="none" cap="none" strike="noStrike">
              <a:solidFill>
                <a:srgbClr val="000000"/>
              </a:solidFill>
              <a:latin typeface="Helvetica Neue"/>
              <a:ea typeface="Helvetica Neue"/>
              <a:cs typeface="Helvetica Neue"/>
              <a:sym typeface="Helvetica Neue"/>
            </a:endParaRPr>
          </a:p>
          <a:p>
            <a:pPr indent="0" lvl="0" marL="91440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3F3F3F"/>
              </a:solidFill>
              <a:latin typeface="Helvetica Neue"/>
              <a:ea typeface="Helvetica Neue"/>
              <a:cs typeface="Helvetica Neue"/>
              <a:sym typeface="Helvetica Neue"/>
            </a:endParaRPr>
          </a:p>
          <a:p>
            <a:pPr indent="-387350" lvl="0" marL="914400" marR="0" rtl="0" algn="l">
              <a:lnSpc>
                <a:spcPct val="100000"/>
              </a:lnSpc>
              <a:spcBef>
                <a:spcPts val="0"/>
              </a:spcBef>
              <a:spcAft>
                <a:spcPts val="0"/>
              </a:spcAft>
              <a:buClr>
                <a:schemeClr val="dk1"/>
              </a:buClr>
              <a:buSzPts val="2500"/>
              <a:buFont typeface="Helvetica Neue"/>
              <a:buChar char="-"/>
            </a:pPr>
            <a:r>
              <a:rPr b="0" i="0" lang="en-US" sz="2800" u="none" cap="none" strike="noStrike">
                <a:solidFill>
                  <a:srgbClr val="3F3F3F"/>
                </a:solidFill>
                <a:latin typeface="Helvetica Neue"/>
                <a:ea typeface="Helvetica Neue"/>
                <a:cs typeface="Helvetica Neue"/>
                <a:sym typeface="Helvetica Neue"/>
              </a:rPr>
              <a:t>The Front-End was implemented using the</a:t>
            </a:r>
            <a:r>
              <a:rPr lang="en-US" sz="2800">
                <a:solidFill>
                  <a:srgbClr val="3F3F3F"/>
                </a:solidFill>
                <a:latin typeface="Helvetica Neue"/>
                <a:ea typeface="Helvetica Neue"/>
                <a:cs typeface="Helvetica Neue"/>
                <a:sym typeface="Helvetica Neue"/>
              </a:rPr>
              <a:t> React.JS and Bootstrap.</a:t>
            </a:r>
            <a:endParaRPr sz="28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t/>
            </a:r>
            <a:endParaRPr sz="2800">
              <a:solidFill>
                <a:srgbClr val="3F3F3F"/>
              </a:solidFill>
              <a:latin typeface="Helvetica Neue"/>
              <a:ea typeface="Helvetica Neue"/>
              <a:cs typeface="Helvetica Neue"/>
              <a:sym typeface="Helvetica Neue"/>
            </a:endParaRPr>
          </a:p>
          <a:p>
            <a:pPr indent="-387350" lvl="0" marL="914400" marR="0" rtl="0" algn="l">
              <a:lnSpc>
                <a:spcPct val="100000"/>
              </a:lnSpc>
              <a:spcBef>
                <a:spcPts val="0"/>
              </a:spcBef>
              <a:spcAft>
                <a:spcPts val="0"/>
              </a:spcAft>
              <a:buClr>
                <a:schemeClr val="dk1"/>
              </a:buClr>
              <a:buSzPts val="2500"/>
              <a:buFont typeface="Helvetica Neue"/>
              <a:buChar char="-"/>
            </a:pPr>
            <a:r>
              <a:rPr b="0" i="0" lang="en-US" sz="2800" u="none" cap="none" strike="noStrike">
                <a:solidFill>
                  <a:srgbClr val="3F3F3F"/>
                </a:solidFill>
                <a:latin typeface="Helvetica Neue"/>
                <a:ea typeface="Helvetica Neue"/>
                <a:cs typeface="Helvetica Neue"/>
                <a:sym typeface="Helvetica Neue"/>
              </a:rPr>
              <a:t>The DevOps used were Heroku, Github </a:t>
            </a:r>
            <a:endParaRPr b="0" i="0" sz="2800" u="none" cap="none" strike="noStrike">
              <a:solidFill>
                <a:srgbClr val="3F3F3F"/>
              </a:solidFill>
              <a:latin typeface="Helvetica Neue"/>
              <a:ea typeface="Helvetica Neue"/>
              <a:cs typeface="Helvetica Neue"/>
              <a:sym typeface="Helvetica Neue"/>
            </a:endParaRPr>
          </a:p>
          <a:p>
            <a:pPr indent="-387350" lvl="2" marL="1371600" marR="0" rtl="0" algn="l">
              <a:lnSpc>
                <a:spcPct val="100000"/>
              </a:lnSpc>
              <a:spcBef>
                <a:spcPts val="0"/>
              </a:spcBef>
              <a:spcAft>
                <a:spcPts val="0"/>
              </a:spcAft>
              <a:buClr>
                <a:schemeClr val="dk1"/>
              </a:buClr>
              <a:buSzPts val="2500"/>
              <a:buFont typeface="Helvetica Neue"/>
              <a:buChar char="■"/>
            </a:pPr>
            <a:r>
              <a:rPr b="0" i="0" lang="en-US" sz="2800" u="none" cap="none" strike="noStrike">
                <a:solidFill>
                  <a:srgbClr val="3F3F3F"/>
                </a:solidFill>
                <a:latin typeface="Helvetica Neue"/>
                <a:ea typeface="Helvetica Neue"/>
                <a:cs typeface="Helvetica Neue"/>
                <a:sym typeface="Helvetica Neue"/>
              </a:rPr>
              <a:t>Heroku is a free PaaS used to deploy the code to run using heroku web servers and create a </a:t>
            </a:r>
            <a:r>
              <a:rPr lang="en-US" sz="2800">
                <a:solidFill>
                  <a:srgbClr val="3F3F3F"/>
                </a:solidFill>
                <a:latin typeface="Helvetica Neue"/>
                <a:ea typeface="Helvetica Neue"/>
                <a:cs typeface="Helvetica Neue"/>
                <a:sym typeface="Helvetica Neue"/>
              </a:rPr>
              <a:t>PostgreSQL </a:t>
            </a:r>
            <a:r>
              <a:rPr b="0" i="0" lang="en-US" sz="2800" u="none" cap="none" strike="noStrike">
                <a:solidFill>
                  <a:srgbClr val="3F3F3F"/>
                </a:solidFill>
                <a:latin typeface="Helvetica Neue"/>
                <a:ea typeface="Helvetica Neue"/>
                <a:cs typeface="Helvetica Neue"/>
                <a:sym typeface="Helvetica Neue"/>
              </a:rPr>
              <a:t>Server DB to connect to our app. We linked our Github repositories with Heroku to continuously deploy the application.</a:t>
            </a:r>
            <a:endParaRPr b="0" i="0" sz="2800" u="none" cap="none" strike="noStrike">
              <a:solidFill>
                <a:srgbClr val="3F3F3F"/>
              </a:solidFill>
              <a:latin typeface="Helvetica Neue"/>
              <a:ea typeface="Helvetica Neue"/>
              <a:cs typeface="Helvetica Neue"/>
              <a:sym typeface="Helvetica Neue"/>
            </a:endParaRPr>
          </a:p>
          <a:p>
            <a:pPr indent="-406400" lvl="2" marL="1371600" marR="0" rtl="0" algn="l">
              <a:lnSpc>
                <a:spcPct val="100000"/>
              </a:lnSpc>
              <a:spcBef>
                <a:spcPts val="0"/>
              </a:spcBef>
              <a:spcAft>
                <a:spcPts val="0"/>
              </a:spcAft>
              <a:buClr>
                <a:srgbClr val="3F3F3F"/>
              </a:buClr>
              <a:buSzPts val="2800"/>
              <a:buFont typeface="Helvetica Neue"/>
              <a:buChar char="■"/>
            </a:pPr>
            <a:r>
              <a:rPr lang="en-US" sz="2800">
                <a:solidFill>
                  <a:srgbClr val="3F3F3F"/>
                </a:solidFill>
                <a:latin typeface="Helvetica Neue"/>
                <a:ea typeface="Helvetica Neue"/>
                <a:cs typeface="Helvetica Neue"/>
                <a:sym typeface="Helvetica Neue"/>
              </a:rPr>
              <a:t>Github was used for version control</a:t>
            </a:r>
            <a:endParaRPr sz="28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Helvetica Neue"/>
              <a:ea typeface="Helvetica Neue"/>
              <a:cs typeface="Helvetica Neue"/>
              <a:sym typeface="Helvetica Neue"/>
            </a:endParaRPr>
          </a:p>
        </p:txBody>
      </p:sp>
      <p:sp>
        <p:nvSpPr>
          <p:cNvPr id="42" name="Google Shape;42;p1"/>
          <p:cNvSpPr txBox="1"/>
          <p:nvPr/>
        </p:nvSpPr>
        <p:spPr>
          <a:xfrm>
            <a:off x="2051812" y="33194009"/>
            <a:ext cx="7162800" cy="3971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dk1"/>
                </a:solidFill>
                <a:latin typeface="Helvetica Neue"/>
                <a:ea typeface="Helvetica Neue"/>
                <a:cs typeface="Helvetica Neue"/>
                <a:sym typeface="Helvetica Neue"/>
              </a:rPr>
              <a:t>Testing was a consistent process in this project. We continued to fix some bugs. We used the web console and console in Visual studio Code to spot and test. </a:t>
            </a:r>
            <a:r>
              <a:rPr b="0" i="0" lang="en-US" sz="3600" u="none" cap="none" strike="noStrike">
                <a:solidFill>
                  <a:schemeClr val="dk1"/>
                </a:solidFill>
                <a:latin typeface="Helvetica Neue"/>
                <a:ea typeface="Helvetica Neue"/>
                <a:cs typeface="Helvetica Neue"/>
                <a:sym typeface="Helvetica Neue"/>
              </a:rPr>
              <a:t>We demoed our work to the PO </a:t>
            </a:r>
            <a:r>
              <a:rPr lang="en-US" sz="3600">
                <a:solidFill>
                  <a:schemeClr val="dk1"/>
                </a:solidFill>
                <a:latin typeface="Helvetica Neue"/>
                <a:ea typeface="Helvetica Neue"/>
                <a:cs typeface="Helvetica Neue"/>
                <a:sym typeface="Helvetica Neue"/>
              </a:rPr>
              <a:t>so he could be aware of our progress</a:t>
            </a:r>
            <a:endParaRPr b="0" i="0" sz="1400" u="none" cap="none" strike="noStrike">
              <a:solidFill>
                <a:srgbClr val="000000"/>
              </a:solidFill>
              <a:latin typeface="Helvetica Neue"/>
              <a:ea typeface="Helvetica Neue"/>
              <a:cs typeface="Helvetica Neue"/>
              <a:sym typeface="Helvetica Neue"/>
            </a:endParaRPr>
          </a:p>
        </p:txBody>
      </p:sp>
      <p:sp>
        <p:nvSpPr>
          <p:cNvPr id="43" name="Google Shape;43;p1"/>
          <p:cNvSpPr txBox="1"/>
          <p:nvPr/>
        </p:nvSpPr>
        <p:spPr>
          <a:xfrm>
            <a:off x="23291175" y="30552588"/>
            <a:ext cx="8427300" cy="7942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000" u="none" cap="none" strike="noStrike">
                <a:solidFill>
                  <a:schemeClr val="dk1"/>
                </a:solidFill>
                <a:latin typeface="Helvetica Neue"/>
                <a:ea typeface="Helvetica Neue"/>
                <a:cs typeface="Helvetica Neue"/>
                <a:sym typeface="Helvetica Neue"/>
              </a:rPr>
              <a:t> </a:t>
            </a:r>
            <a:endParaRPr b="0" i="0" sz="30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rPr lang="en-US" sz="3000">
                <a:solidFill>
                  <a:schemeClr val="dk1"/>
                </a:solidFill>
                <a:latin typeface="Helvetica Neue"/>
                <a:ea typeface="Helvetica Neue"/>
                <a:cs typeface="Helvetica Neue"/>
                <a:sym typeface="Helvetica Neue"/>
              </a:rPr>
              <a:t>The NFT Marketplace has been designed to further the goal of creating an environment for artists to create awesome pieces and for people to own unique artwork in the form of NFT’s in the easiest, less expensive way possible. This project can help people get NFT’s for a lower price while artist can make more money and keep on receiving royalties as their sold artwork continues to re-sell.</a:t>
            </a:r>
            <a:r>
              <a:rPr lang="en-US" sz="3000">
                <a:solidFill>
                  <a:schemeClr val="dk1"/>
                </a:solidFill>
                <a:latin typeface="Helvetica Neue"/>
                <a:ea typeface="Helvetica Neue"/>
                <a:cs typeface="Helvetica Neue"/>
                <a:sym typeface="Helvetica Neue"/>
              </a:rPr>
              <a:t>This application has been deployed to Heroku and has had consistent integration with GitHub.we have set up everything necessary so next semester students can focus on the development of the blockchain system for the app. Due to the shortness of time in this summer semester we weren’t able to begin development on the minting of NFT’s</a:t>
            </a:r>
            <a:r>
              <a:rPr lang="en-US" sz="3000">
                <a:solidFill>
                  <a:schemeClr val="dk1"/>
                </a:solidFill>
                <a:latin typeface="Helvetica Neue"/>
                <a:ea typeface="Helvetica Neue"/>
                <a:cs typeface="Helvetica Neue"/>
                <a:sym typeface="Helvetica Neue"/>
              </a:rPr>
              <a:t> </a:t>
            </a:r>
            <a:endParaRPr b="0" i="0" sz="3000" u="none" cap="none" strike="noStrike">
              <a:solidFill>
                <a:srgbClr val="000000"/>
              </a:solidFill>
              <a:latin typeface="Helvetica Neue"/>
              <a:ea typeface="Helvetica Neue"/>
              <a:cs typeface="Helvetica Neue"/>
              <a:sym typeface="Helvetica Neue"/>
            </a:endParaRPr>
          </a:p>
        </p:txBody>
      </p:sp>
      <p:sp>
        <p:nvSpPr>
          <p:cNvPr id="44" name="Google Shape;44;p1"/>
          <p:cNvSpPr txBox="1"/>
          <p:nvPr/>
        </p:nvSpPr>
        <p:spPr>
          <a:xfrm>
            <a:off x="2286000" y="11151875"/>
            <a:ext cx="7162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5" name="Google Shape;45;p1"/>
          <p:cNvCxnSpPr/>
          <p:nvPr/>
        </p:nvCxnSpPr>
        <p:spPr>
          <a:xfrm flipH="1" rot="10800000">
            <a:off x="14877300" y="39787850"/>
            <a:ext cx="3486300" cy="11400"/>
          </a:xfrm>
          <a:prstGeom prst="straightConnector1">
            <a:avLst/>
          </a:prstGeom>
          <a:noFill/>
          <a:ln cap="flat" cmpd="sng" w="9525">
            <a:solidFill>
              <a:srgbClr val="FF0000"/>
            </a:solidFill>
            <a:prstDash val="solid"/>
            <a:round/>
            <a:headEnd len="sm" w="sm" type="none"/>
            <a:tailEnd len="sm" w="sm" type="none"/>
          </a:ln>
        </p:spPr>
      </p:cxnSp>
      <p:pic>
        <p:nvPicPr>
          <p:cNvPr id="46" name="Google Shape;46;p1"/>
          <p:cNvPicPr preferRelativeResize="0"/>
          <p:nvPr/>
        </p:nvPicPr>
        <p:blipFill rotWithShape="1">
          <a:blip r:embed="rId4">
            <a:alphaModFix/>
          </a:blip>
          <a:srcRect b="0" l="0" r="0" t="0"/>
          <a:stretch/>
        </p:blipFill>
        <p:spPr>
          <a:xfrm>
            <a:off x="28457538" y="615623"/>
            <a:ext cx="4460865" cy="2555099"/>
          </a:xfrm>
          <a:prstGeom prst="rect">
            <a:avLst/>
          </a:prstGeom>
          <a:noFill/>
          <a:ln>
            <a:noFill/>
          </a:ln>
        </p:spPr>
      </p:pic>
      <p:pic>
        <p:nvPicPr>
          <p:cNvPr id="47" name="Google Shape;47;p1"/>
          <p:cNvPicPr preferRelativeResize="0"/>
          <p:nvPr/>
        </p:nvPicPr>
        <p:blipFill>
          <a:blip r:embed="rId5">
            <a:alphaModFix/>
          </a:blip>
          <a:stretch>
            <a:fillRect/>
          </a:stretch>
        </p:blipFill>
        <p:spPr>
          <a:xfrm>
            <a:off x="1105898" y="23164223"/>
            <a:ext cx="9054599" cy="8780221"/>
          </a:xfrm>
          <a:prstGeom prst="rect">
            <a:avLst/>
          </a:prstGeom>
          <a:noFill/>
          <a:ln>
            <a:noFill/>
          </a:ln>
        </p:spPr>
      </p:pic>
      <p:pic>
        <p:nvPicPr>
          <p:cNvPr id="48" name="Google Shape;48;p1"/>
          <p:cNvPicPr preferRelativeResize="0"/>
          <p:nvPr/>
        </p:nvPicPr>
        <p:blipFill>
          <a:blip r:embed="rId6">
            <a:alphaModFix/>
          </a:blip>
          <a:stretch>
            <a:fillRect/>
          </a:stretch>
        </p:blipFill>
        <p:spPr>
          <a:xfrm>
            <a:off x="11796375" y="16304776"/>
            <a:ext cx="9648148" cy="7455374"/>
          </a:xfrm>
          <a:prstGeom prst="rect">
            <a:avLst/>
          </a:prstGeom>
          <a:noFill/>
          <a:ln>
            <a:noFill/>
          </a:ln>
        </p:spPr>
      </p:pic>
      <p:pic>
        <p:nvPicPr>
          <p:cNvPr id="49" name="Google Shape;49;p1"/>
          <p:cNvPicPr preferRelativeResize="0"/>
          <p:nvPr/>
        </p:nvPicPr>
        <p:blipFill>
          <a:blip r:embed="rId7">
            <a:alphaModFix/>
          </a:blip>
          <a:stretch>
            <a:fillRect/>
          </a:stretch>
        </p:blipFill>
        <p:spPr>
          <a:xfrm>
            <a:off x="11931902" y="25454176"/>
            <a:ext cx="9054599" cy="4889850"/>
          </a:xfrm>
          <a:prstGeom prst="rect">
            <a:avLst/>
          </a:prstGeom>
          <a:noFill/>
          <a:ln>
            <a:noFill/>
          </a:ln>
        </p:spPr>
      </p:pic>
      <p:pic>
        <p:nvPicPr>
          <p:cNvPr id="50" name="Google Shape;50;p1"/>
          <p:cNvPicPr preferRelativeResize="0"/>
          <p:nvPr/>
        </p:nvPicPr>
        <p:blipFill>
          <a:blip r:embed="rId8">
            <a:alphaModFix/>
          </a:blip>
          <a:stretch>
            <a:fillRect/>
          </a:stretch>
        </p:blipFill>
        <p:spPr>
          <a:xfrm>
            <a:off x="11932782" y="31021029"/>
            <a:ext cx="9586120" cy="534793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