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 roundtripDataSignature="AMtx7mhZYTHXx8y4TBOHza+26xJZy1Zwa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20" d="100"/>
          <a:sy n="20" d="100"/>
        </p:scale>
        <p:origin x="2742" y="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customschemas.google.com/relationships/presentationmetadata" Target="metadata"/><Relationship Id="rId10" Type="http://schemas.openxmlformats.org/officeDocument/2006/relationships/tableStyles" Target="tableStyles.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
        <p:cNvGrpSpPr/>
        <p:nvPr/>
      </p:nvGrpSpPr>
      <p:grpSpPr>
        <a:xfrm>
          <a:off x="0" y="0"/>
          <a:ext cx="0" cy="0"/>
          <a:chOff x="0" y="0"/>
          <a:chExt cx="0" cy="0"/>
        </a:xfrm>
      </p:grpSpPr>
      <p:sp>
        <p:nvSpPr>
          <p:cNvPr id="21" name="Google Shape;2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 name="Google Shape;22;p1: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Blank4" type="blank">
  <p:cSld name="BLANK">
    <p:bg>
      <p:bgPr>
        <a:solidFill>
          <a:srgbClr val="F2F2F2"/>
        </a:solidFill>
        <a:effectLst/>
      </p:bgPr>
    </p:bg>
    <p:spTree>
      <p:nvGrpSpPr>
        <p:cNvPr id="1" name="Shape 6"/>
        <p:cNvGrpSpPr/>
        <p:nvPr/>
      </p:nvGrpSpPr>
      <p:grpSpPr>
        <a:xfrm>
          <a:off x="0" y="0"/>
          <a:ext cx="0" cy="0"/>
          <a:chOff x="0" y="0"/>
          <a:chExt cx="0" cy="0"/>
        </a:xfrm>
      </p:grpSpPr>
      <p:sp>
        <p:nvSpPr>
          <p:cNvPr id="7" name="Google Shape;7;p3"/>
          <p:cNvSpPr txBox="1"/>
          <p:nvPr/>
        </p:nvSpPr>
        <p:spPr>
          <a:xfrm>
            <a:off x="21667030" y="42405828"/>
            <a:ext cx="10505705"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8" name="Google Shape;8;p3"/>
          <p:cNvSpPr/>
          <p:nvPr/>
        </p:nvSpPr>
        <p:spPr>
          <a:xfrm>
            <a:off x="0" y="39892950"/>
            <a:ext cx="32918401" cy="526695"/>
          </a:xfrm>
          <a:prstGeom prst="rect">
            <a:avLst/>
          </a:prstGeom>
          <a:solidFill>
            <a:srgbClr val="081E3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860"/>
              <a:buFont typeface="Arial"/>
              <a:buNone/>
            </a:pPr>
            <a:endParaRPr sz="4860" b="0" i="0" u="none" strike="noStrike" cap="none">
              <a:solidFill>
                <a:schemeClr val="lt1"/>
              </a:solidFill>
              <a:latin typeface="Calibri"/>
              <a:ea typeface="Calibri"/>
              <a:cs typeface="Calibri"/>
              <a:sym typeface="Calibri"/>
            </a:endParaRPr>
          </a:p>
        </p:txBody>
      </p:sp>
      <p:pic>
        <p:nvPicPr>
          <p:cNvPr id="9" name="Google Shape;9;p3" descr="A close up of a sign&#10;&#10;Description automatically generated"/>
          <p:cNvPicPr preferRelativeResize="0"/>
          <p:nvPr/>
        </p:nvPicPr>
        <p:blipFill rotWithShape="1">
          <a:blip r:embed="rId2">
            <a:alphaModFix/>
          </a:blip>
          <a:srcRect/>
          <a:stretch/>
        </p:blipFill>
        <p:spPr>
          <a:xfrm>
            <a:off x="745665" y="41267400"/>
            <a:ext cx="2651530" cy="227685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Blank4">
  <p:cSld name="1_Blank4">
    <p:bg>
      <p:bgPr>
        <a:solidFill>
          <a:srgbClr val="F2F2F2"/>
        </a:solidFill>
        <a:effectLst/>
      </p:bgPr>
    </p:bg>
    <p:spTree>
      <p:nvGrpSpPr>
        <p:cNvPr id="1" name="Shape 10"/>
        <p:cNvGrpSpPr/>
        <p:nvPr/>
      </p:nvGrpSpPr>
      <p:grpSpPr>
        <a:xfrm>
          <a:off x="0" y="0"/>
          <a:ext cx="0" cy="0"/>
          <a:chOff x="0" y="0"/>
          <a:chExt cx="0" cy="0"/>
        </a:xfrm>
      </p:grpSpPr>
      <p:sp>
        <p:nvSpPr>
          <p:cNvPr id="11" name="Google Shape;11;p4"/>
          <p:cNvSpPr txBox="1"/>
          <p:nvPr/>
        </p:nvSpPr>
        <p:spPr>
          <a:xfrm>
            <a:off x="21667030" y="41821397"/>
            <a:ext cx="10505705"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pic>
        <p:nvPicPr>
          <p:cNvPr id="12" name="Google Shape;12;p4" descr="A close up of a sign&#10;&#10;Description automatically generated"/>
          <p:cNvPicPr preferRelativeResize="0"/>
          <p:nvPr/>
        </p:nvPicPr>
        <p:blipFill rotWithShape="1">
          <a:blip r:embed="rId2">
            <a:alphaModFix/>
          </a:blip>
          <a:srcRect/>
          <a:stretch/>
        </p:blipFill>
        <p:spPr>
          <a:xfrm>
            <a:off x="1097308" y="1089188"/>
            <a:ext cx="3641448"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3"/>
        <p:cNvGrpSpPr/>
        <p:nvPr/>
      </p:nvGrpSpPr>
      <p:grpSpPr>
        <a:xfrm>
          <a:off x="0" y="0"/>
          <a:ext cx="0" cy="0"/>
          <a:chOff x="0" y="0"/>
          <a:chExt cx="0" cy="0"/>
        </a:xfrm>
      </p:grpSpPr>
      <p:sp>
        <p:nvSpPr>
          <p:cNvPr id="14" name="Google Shape;14;p5"/>
          <p:cNvSpPr txBox="1"/>
          <p:nvPr/>
        </p:nvSpPr>
        <p:spPr>
          <a:xfrm>
            <a:off x="21667030" y="41821397"/>
            <a:ext cx="10505705"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pic>
        <p:nvPicPr>
          <p:cNvPr id="15" name="Google Shape;15;p5" descr="A picture containing drawing&#10;&#10;Description automatically generated"/>
          <p:cNvPicPr preferRelativeResize="0"/>
          <p:nvPr/>
        </p:nvPicPr>
        <p:blipFill rotWithShape="1">
          <a:blip r:embed="rId2">
            <a:alphaModFix/>
          </a:blip>
          <a:srcRect/>
          <a:stretch/>
        </p:blipFill>
        <p:spPr>
          <a:xfrm>
            <a:off x="1196797" y="1016276"/>
            <a:ext cx="3641446"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2">
  <p:cSld name="Blank2">
    <p:bg>
      <p:bgPr>
        <a:blipFill>
          <a:blip r:embed="rId2">
            <a:alphaModFix/>
          </a:blip>
          <a:stretch>
            <a:fillRect/>
          </a:stretch>
        </a:blipFill>
        <a:effectLst/>
      </p:bgPr>
    </p:bg>
    <p:spTree>
      <p:nvGrpSpPr>
        <p:cNvPr id="1" name="Shape 16"/>
        <p:cNvGrpSpPr/>
        <p:nvPr/>
      </p:nvGrpSpPr>
      <p:grpSpPr>
        <a:xfrm>
          <a:off x="0" y="0"/>
          <a:ext cx="0" cy="0"/>
          <a:chOff x="0" y="0"/>
          <a:chExt cx="0" cy="0"/>
        </a:xfrm>
      </p:grpSpPr>
      <p:sp>
        <p:nvSpPr>
          <p:cNvPr id="17" name="Google Shape;17;p6"/>
          <p:cNvSpPr txBox="1"/>
          <p:nvPr/>
        </p:nvSpPr>
        <p:spPr>
          <a:xfrm>
            <a:off x="21667030" y="42405828"/>
            <a:ext cx="10505705"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8" name="Google Shape;18;p6"/>
          <p:cNvSpPr/>
          <p:nvPr/>
        </p:nvSpPr>
        <p:spPr>
          <a:xfrm>
            <a:off x="0" y="39892950"/>
            <a:ext cx="32918401" cy="526695"/>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860"/>
              <a:buFont typeface="Arial"/>
              <a:buNone/>
            </a:pPr>
            <a:endParaRPr sz="4860" b="0" i="0" u="none" strike="noStrike" cap="none">
              <a:solidFill>
                <a:schemeClr val="lt1"/>
              </a:solidFill>
              <a:latin typeface="Calibri"/>
              <a:ea typeface="Calibri"/>
              <a:cs typeface="Calibri"/>
              <a:sym typeface="Calibri"/>
            </a:endParaRPr>
          </a:p>
        </p:txBody>
      </p:sp>
      <p:pic>
        <p:nvPicPr>
          <p:cNvPr id="19" name="Google Shape;19;p6" descr="A picture containing drawing&#10;&#10;Description automatically generated"/>
          <p:cNvPicPr preferRelativeResize="0"/>
          <p:nvPr/>
        </p:nvPicPr>
        <p:blipFill rotWithShape="1">
          <a:blip r:embed="rId3">
            <a:alphaModFix/>
          </a:blip>
          <a:srcRect/>
          <a:stretch/>
        </p:blipFill>
        <p:spPr>
          <a:xfrm>
            <a:off x="745665" y="41269425"/>
            <a:ext cx="2646812" cy="227280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6">
            <a:alphaModFix/>
          </a:blip>
          <a:stretch>
            <a:fillRect/>
          </a:stretch>
        </a:blip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
        <p:cNvGrpSpPr/>
        <p:nvPr/>
      </p:nvGrpSpPr>
      <p:grpSpPr>
        <a:xfrm>
          <a:off x="0" y="0"/>
          <a:ext cx="0" cy="0"/>
          <a:chOff x="0" y="0"/>
          <a:chExt cx="0" cy="0"/>
        </a:xfrm>
      </p:grpSpPr>
      <p:sp>
        <p:nvSpPr>
          <p:cNvPr id="24" name="Google Shape;24;p1"/>
          <p:cNvSpPr txBox="1"/>
          <p:nvPr/>
        </p:nvSpPr>
        <p:spPr>
          <a:xfrm>
            <a:off x="3669833" y="41169369"/>
            <a:ext cx="25233384" cy="548434"/>
          </a:xfrm>
          <a:prstGeom prst="rect">
            <a:avLst/>
          </a:prstGeom>
          <a:noFill/>
          <a:ln>
            <a:noFill/>
          </a:ln>
        </p:spPr>
        <p:txBody>
          <a:bodyPr spcFirstLastPara="1" wrap="square" lIns="55475" tIns="27725" rIns="55475" bIns="27725" anchor="t" anchorCtr="0">
            <a:spAutoFit/>
          </a:bodyPr>
          <a:lstStyle/>
          <a:p>
            <a:pPr marL="0" marR="0" lvl="0" indent="0" algn="l" rtl="0">
              <a:lnSpc>
                <a:spcPct val="100000"/>
              </a:lnSpc>
              <a:spcBef>
                <a:spcPts val="0"/>
              </a:spcBef>
              <a:spcAft>
                <a:spcPts val="0"/>
              </a:spcAft>
              <a:buClr>
                <a:srgbClr val="3333CC"/>
              </a:buClr>
              <a:buSzPts val="3000"/>
              <a:buFont typeface="Arial"/>
              <a:buNone/>
            </a:pPr>
            <a:r>
              <a:rPr lang="en-US" sz="3200" b="0" i="0" u="none" strike="noStrike" cap="none" dirty="0">
                <a:solidFill>
                  <a:srgbClr val="3F3F3F"/>
                </a:solidFill>
                <a:latin typeface="Times New Roman" panose="02020603050405020304" pitchFamily="18" charset="0"/>
                <a:cs typeface="Times New Roman" panose="02020603050405020304" pitchFamily="18" charset="0"/>
                <a:sym typeface="Arial"/>
              </a:rPr>
              <a:t>I thank Professor Masoud </a:t>
            </a:r>
            <a:r>
              <a:rPr lang="en-US" sz="3200" b="0" i="0" u="none" strike="noStrike" cap="none" dirty="0" err="1">
                <a:solidFill>
                  <a:srgbClr val="3F3F3F"/>
                </a:solidFill>
                <a:latin typeface="Times New Roman" panose="02020603050405020304" pitchFamily="18" charset="0"/>
                <a:cs typeface="Times New Roman" panose="02020603050405020304" pitchFamily="18" charset="0"/>
                <a:sym typeface="Arial"/>
              </a:rPr>
              <a:t>Sadjadi</a:t>
            </a:r>
            <a:r>
              <a:rPr lang="en-US" sz="3200" b="0" i="0" u="none" strike="noStrike" cap="none" dirty="0">
                <a:solidFill>
                  <a:srgbClr val="3F3F3F"/>
                </a:solidFill>
                <a:latin typeface="Times New Roman" panose="02020603050405020304" pitchFamily="18" charset="0"/>
                <a:cs typeface="Times New Roman" panose="02020603050405020304" pitchFamily="18" charset="0"/>
                <a:sym typeface="Arial"/>
              </a:rPr>
              <a:t> and Professor Alejandro Arrieta for their assistance and mentorship that I received throughout the senior design project.</a:t>
            </a:r>
            <a:endParaRPr sz="1600" b="0" i="0" u="none" strike="noStrike" cap="none" dirty="0">
              <a:solidFill>
                <a:srgbClr val="000000"/>
              </a:solidFill>
              <a:latin typeface="Times New Roman" panose="02020603050405020304" pitchFamily="18" charset="0"/>
              <a:cs typeface="Times New Roman" panose="02020603050405020304" pitchFamily="18" charset="0"/>
              <a:sym typeface="Arial"/>
            </a:endParaRPr>
          </a:p>
        </p:txBody>
      </p:sp>
      <p:sp>
        <p:nvSpPr>
          <p:cNvPr id="25" name="Google Shape;25;p1"/>
          <p:cNvSpPr txBox="1"/>
          <p:nvPr/>
        </p:nvSpPr>
        <p:spPr>
          <a:xfrm>
            <a:off x="3272729" y="40482394"/>
            <a:ext cx="659918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rgbClr val="081E3F"/>
                </a:solidFill>
                <a:latin typeface="Times New Roman" panose="02020603050405020304" pitchFamily="18" charset="0"/>
                <a:cs typeface="Times New Roman" panose="02020603050405020304" pitchFamily="18" charset="0"/>
                <a:sym typeface="Arial"/>
              </a:rPr>
              <a:t>ACKNOWLEDGEMENT</a:t>
            </a:r>
            <a:endParaRPr sz="1400" b="0" i="0" u="none" strike="noStrike" cap="none">
              <a:solidFill>
                <a:srgbClr val="000000"/>
              </a:solidFill>
              <a:latin typeface="Times New Roman" panose="02020603050405020304" pitchFamily="18" charset="0"/>
              <a:cs typeface="Times New Roman" panose="02020603050405020304" pitchFamily="18" charset="0"/>
              <a:sym typeface="Arial"/>
            </a:endParaRPr>
          </a:p>
        </p:txBody>
      </p:sp>
      <p:sp>
        <p:nvSpPr>
          <p:cNvPr id="26" name="Google Shape;26;p1"/>
          <p:cNvSpPr txBox="1"/>
          <p:nvPr/>
        </p:nvSpPr>
        <p:spPr>
          <a:xfrm>
            <a:off x="3442920" y="271334"/>
            <a:ext cx="25687200" cy="2555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8800"/>
              <a:buFont typeface="Arial"/>
              <a:buNone/>
            </a:pPr>
            <a:r>
              <a:rPr lang="en-US" sz="8800" b="1" i="0" u="none" strike="noStrike" cap="none" dirty="0">
                <a:solidFill>
                  <a:srgbClr val="3F3F3F"/>
                </a:solidFill>
                <a:latin typeface="Times New Roman" panose="02020603050405020304" pitchFamily="18" charset="0"/>
                <a:cs typeface="Times New Roman" panose="02020603050405020304" pitchFamily="18" charset="0"/>
                <a:sym typeface="Arial"/>
              </a:rPr>
              <a:t>School of Computing and Information Sciences</a:t>
            </a:r>
            <a:endParaRPr sz="1400" b="0" i="0" u="none" strike="noStrike" cap="none" dirty="0">
              <a:solidFill>
                <a:srgbClr val="000000"/>
              </a:solidFill>
              <a:latin typeface="Times New Roman" panose="02020603050405020304" pitchFamily="18" charset="0"/>
              <a:cs typeface="Times New Roman" panose="02020603050405020304" pitchFamily="18" charset="0"/>
              <a:sym typeface="Arial"/>
            </a:endParaRPr>
          </a:p>
          <a:p>
            <a:pPr marL="0" marR="0" lvl="0" indent="0" algn="ctr" rtl="0">
              <a:lnSpc>
                <a:spcPct val="100000"/>
              </a:lnSpc>
              <a:spcBef>
                <a:spcPts val="0"/>
              </a:spcBef>
              <a:spcAft>
                <a:spcPts val="0"/>
              </a:spcAft>
              <a:buClr>
                <a:srgbClr val="000000"/>
              </a:buClr>
              <a:buSzPts val="7200"/>
              <a:buFont typeface="Arial"/>
              <a:buNone/>
            </a:pPr>
            <a:r>
              <a:rPr lang="en-US" sz="7200" b="0" i="1" u="none" strike="noStrike" cap="none" dirty="0">
                <a:solidFill>
                  <a:srgbClr val="3F3F3F"/>
                </a:solidFill>
                <a:latin typeface="Times New Roman" panose="02020603050405020304" pitchFamily="18" charset="0"/>
                <a:cs typeface="Times New Roman" panose="02020603050405020304" pitchFamily="18" charset="0"/>
                <a:sym typeface="Arial"/>
              </a:rPr>
              <a:t>Summer 2021 </a:t>
            </a:r>
            <a:r>
              <a:rPr lang="en-US" sz="7200" i="1" dirty="0">
                <a:solidFill>
                  <a:srgbClr val="3F3F3F"/>
                </a:solidFill>
                <a:latin typeface="Times New Roman" panose="02020603050405020304" pitchFamily="18" charset="0"/>
                <a:cs typeface="Times New Roman" panose="02020603050405020304" pitchFamily="18" charset="0"/>
              </a:rPr>
              <a:t>Senior </a:t>
            </a:r>
            <a:r>
              <a:rPr lang="en-US" sz="7200" b="0" i="1" u="none" strike="noStrike" cap="none" dirty="0">
                <a:solidFill>
                  <a:srgbClr val="3F3F3F"/>
                </a:solidFill>
                <a:latin typeface="Times New Roman" panose="02020603050405020304" pitchFamily="18" charset="0"/>
                <a:cs typeface="Times New Roman" panose="02020603050405020304" pitchFamily="18" charset="0"/>
                <a:sym typeface="Arial"/>
              </a:rPr>
              <a:t>Project Poster</a:t>
            </a:r>
            <a:endParaRPr sz="1400" b="0" i="0" u="none" strike="noStrike" cap="none" dirty="0">
              <a:solidFill>
                <a:srgbClr val="000000"/>
              </a:solidFill>
              <a:latin typeface="Times New Roman" panose="02020603050405020304" pitchFamily="18" charset="0"/>
              <a:cs typeface="Times New Roman" panose="02020603050405020304" pitchFamily="18" charset="0"/>
              <a:sym typeface="Arial"/>
            </a:endParaRPr>
          </a:p>
        </p:txBody>
      </p:sp>
      <p:sp>
        <p:nvSpPr>
          <p:cNvPr id="27" name="Google Shape;27;p1"/>
          <p:cNvSpPr txBox="1"/>
          <p:nvPr/>
        </p:nvSpPr>
        <p:spPr>
          <a:xfrm>
            <a:off x="2674210" y="2826436"/>
            <a:ext cx="27570000" cy="3241479"/>
          </a:xfrm>
          <a:prstGeom prst="rect">
            <a:avLst/>
          </a:prstGeom>
          <a:noFill/>
          <a:ln>
            <a:noFill/>
          </a:ln>
        </p:spPr>
        <p:txBody>
          <a:bodyPr spcFirstLastPara="1" wrap="square" lIns="55475" tIns="27725" rIns="55475" bIns="27725" anchor="t" anchorCtr="0">
            <a:spAutoFit/>
          </a:bodyPr>
          <a:lstStyle/>
          <a:p>
            <a:pPr marL="0" marR="0" lvl="0" indent="0" algn="ctr" defTabSz="914400" rtl="0" eaLnBrk="1" fontAlgn="auto" latinLnBrk="0" hangingPunct="1">
              <a:lnSpc>
                <a:spcPct val="100000"/>
              </a:lnSpc>
              <a:spcBef>
                <a:spcPts val="0"/>
              </a:spcBef>
              <a:spcAft>
                <a:spcPts val="0"/>
              </a:spcAft>
              <a:buClr>
                <a:srgbClr val="081E3F"/>
              </a:buClr>
              <a:buSzPts val="8800"/>
              <a:buFont typeface="Arial"/>
              <a:buNone/>
              <a:tabLst/>
              <a:defRPr/>
            </a:pPr>
            <a:r>
              <a:rPr kumimoji="0" lang="en-US" sz="8800" b="1" i="0" u="none" strike="noStrike" kern="0" cap="none" spc="0" normalizeH="0" baseline="0" noProof="0" dirty="0">
                <a:ln>
                  <a:noFill/>
                </a:ln>
                <a:solidFill>
                  <a:srgbClr val="081E3F"/>
                </a:solidFill>
                <a:effectLst/>
                <a:uLnTx/>
                <a:uFillTx/>
                <a:latin typeface="Times New Roman" panose="02020603050405020304" pitchFamily="18" charset="0"/>
                <a:ea typeface="Helvetica Neue"/>
                <a:cs typeface="Times New Roman" panose="02020603050405020304" pitchFamily="18" charset="0"/>
                <a:sym typeface="Helvetica Neue"/>
              </a:rPr>
              <a:t>NFT Marketplace Ver. 1.0</a:t>
            </a:r>
            <a:endParaRPr kumimoji="0" lang="en-US" sz="1400" b="0" i="0" u="none" strike="noStrike" kern="0" cap="none" spc="0" normalizeH="0" baseline="0" noProof="0" dirty="0">
              <a:ln>
                <a:noFill/>
              </a:ln>
              <a:solidFill>
                <a:srgbClr val="000000"/>
              </a:solidFill>
              <a:effectLst/>
              <a:uLnTx/>
              <a:uFillTx/>
              <a:latin typeface="Times New Roman" panose="02020603050405020304" pitchFamily="18" charset="0"/>
              <a:ea typeface="Helvetica Neue"/>
              <a:cs typeface="Times New Roman" panose="02020603050405020304" pitchFamily="18" charset="0"/>
              <a:sym typeface="Helvetica Neue"/>
            </a:endParaRPr>
          </a:p>
          <a:p>
            <a:pPr marL="0" marR="0" lvl="0" indent="0" algn="ctr" defTabSz="914400" rtl="0" eaLnBrk="1" fontAlgn="auto" latinLnBrk="0" hangingPunct="1">
              <a:lnSpc>
                <a:spcPct val="100000"/>
              </a:lnSpc>
              <a:spcBef>
                <a:spcPts val="0"/>
              </a:spcBef>
              <a:spcAft>
                <a:spcPts val="0"/>
              </a:spcAft>
              <a:buClr>
                <a:srgbClr val="3F3F3F"/>
              </a:buClr>
              <a:buSzPts val="3500"/>
              <a:buFont typeface="Arial"/>
              <a:buNone/>
              <a:tabLst/>
              <a:defRPr/>
            </a:pPr>
            <a:r>
              <a:rPr kumimoji="0" lang="en-US" sz="3500" b="1" i="0" u="none" strike="noStrike" kern="0" cap="none" spc="0" normalizeH="0" baseline="0" noProof="0" dirty="0">
                <a:ln>
                  <a:noFill/>
                </a:ln>
                <a:solidFill>
                  <a:srgbClr val="3F3F3F"/>
                </a:solidFill>
                <a:effectLst/>
                <a:uLnTx/>
                <a:uFillTx/>
                <a:latin typeface="Times New Roman" panose="02020603050405020304" pitchFamily="18" charset="0"/>
                <a:ea typeface="Helvetica Neue"/>
                <a:cs typeface="Times New Roman" panose="02020603050405020304" pitchFamily="18" charset="0"/>
                <a:sym typeface="Helvetica Neue"/>
              </a:rPr>
              <a:t>Author: Thor Schriwer</a:t>
            </a:r>
            <a:endParaRPr kumimoji="0" lang="en-US" sz="5000" b="1" i="0" u="none" strike="noStrike" kern="0" cap="none" spc="0" normalizeH="0" baseline="0" noProof="0" dirty="0">
              <a:ln>
                <a:noFill/>
              </a:ln>
              <a:solidFill>
                <a:srgbClr val="000000"/>
              </a:solidFill>
              <a:effectLst/>
              <a:uLnTx/>
              <a:uFillTx/>
              <a:latin typeface="Times New Roman" panose="02020603050405020304" pitchFamily="18" charset="0"/>
              <a:ea typeface="Helvetica Neue"/>
              <a:cs typeface="Times New Roman" panose="02020603050405020304" pitchFamily="18" charset="0"/>
              <a:sym typeface="Helvetica Neue"/>
            </a:endParaRPr>
          </a:p>
          <a:p>
            <a:pPr marL="0" marR="0" lvl="0" indent="0" algn="ctr" defTabSz="914400" rtl="0" eaLnBrk="1" fontAlgn="auto" latinLnBrk="0" hangingPunct="1">
              <a:lnSpc>
                <a:spcPct val="100000"/>
              </a:lnSpc>
              <a:spcBef>
                <a:spcPts val="0"/>
              </a:spcBef>
              <a:spcAft>
                <a:spcPts val="0"/>
              </a:spcAft>
              <a:buClr>
                <a:srgbClr val="3F3F3F"/>
              </a:buClr>
              <a:buSzPts val="3500"/>
              <a:buFont typeface="Arial"/>
              <a:buNone/>
              <a:tabLst/>
              <a:defRPr/>
            </a:pPr>
            <a:r>
              <a:rPr kumimoji="0" lang="en-US" sz="3500" b="1" i="0" u="none" strike="noStrike" kern="0" cap="none" spc="0" normalizeH="0" baseline="0" noProof="0" dirty="0">
                <a:ln>
                  <a:noFill/>
                </a:ln>
                <a:solidFill>
                  <a:srgbClr val="3F3F3F"/>
                </a:solidFill>
                <a:effectLst/>
                <a:uLnTx/>
                <a:uFillTx/>
                <a:latin typeface="Times New Roman" panose="02020603050405020304" pitchFamily="18" charset="0"/>
                <a:ea typeface="Helvetica Neue"/>
                <a:cs typeface="Times New Roman" panose="02020603050405020304" pitchFamily="18" charset="0"/>
                <a:sym typeface="Helvetica Neue"/>
              </a:rPr>
              <a:t>Product Owner:</a:t>
            </a:r>
            <a:r>
              <a:rPr kumimoji="0" lang="en-US" sz="3500" b="1" i="1" u="none" strike="noStrike" kern="0" cap="none" spc="0" normalizeH="0" baseline="0" noProof="0" dirty="0">
                <a:ln>
                  <a:noFill/>
                </a:ln>
                <a:solidFill>
                  <a:srgbClr val="3F3F3F"/>
                </a:solidFill>
                <a:effectLst/>
                <a:uLnTx/>
                <a:uFillTx/>
                <a:latin typeface="Times New Roman" panose="02020603050405020304" pitchFamily="18" charset="0"/>
                <a:ea typeface="Helvetica Neue"/>
                <a:cs typeface="Times New Roman" panose="02020603050405020304" pitchFamily="18" charset="0"/>
                <a:sym typeface="Helvetica Neue"/>
              </a:rPr>
              <a:t> </a:t>
            </a:r>
            <a:r>
              <a:rPr kumimoji="0" lang="en-US" sz="3500" b="0" i="1" u="none" strike="noStrike" kern="0" cap="none" spc="0" normalizeH="0" baseline="0" noProof="0" dirty="0">
                <a:ln>
                  <a:noFill/>
                </a:ln>
                <a:solidFill>
                  <a:srgbClr val="3F3F3F"/>
                </a:solidFill>
                <a:effectLst/>
                <a:uLnTx/>
                <a:uFillTx/>
                <a:latin typeface="Times New Roman" panose="02020603050405020304" pitchFamily="18" charset="0"/>
                <a:ea typeface="Helvetica Neue"/>
                <a:cs typeface="Times New Roman" panose="02020603050405020304" pitchFamily="18" charset="0"/>
                <a:sym typeface="Helvetica Neue"/>
              </a:rPr>
              <a:t>Eddie Garcia, Product Owner</a:t>
            </a:r>
            <a:endParaRPr kumimoji="0" lang="en-US" sz="3500" b="0" i="0" u="none" strike="noStrike" kern="0" cap="none" spc="0" normalizeH="0" baseline="0" noProof="0" dirty="0">
              <a:ln>
                <a:noFill/>
              </a:ln>
              <a:solidFill>
                <a:srgbClr val="3F3F3F"/>
              </a:solidFill>
              <a:effectLst/>
              <a:uLnTx/>
              <a:uFillTx/>
              <a:latin typeface="Times New Roman" panose="02020603050405020304" pitchFamily="18" charset="0"/>
              <a:ea typeface="Helvetica Neue"/>
              <a:cs typeface="Times New Roman" panose="02020603050405020304" pitchFamily="18" charset="0"/>
              <a:sym typeface="Helvetica Neue"/>
            </a:endParaRPr>
          </a:p>
          <a:p>
            <a:pPr marL="0" marR="0" lvl="0" indent="0" algn="ctr" defTabSz="914400" rtl="0" eaLnBrk="1" fontAlgn="auto" latinLnBrk="0" hangingPunct="1">
              <a:lnSpc>
                <a:spcPct val="100000"/>
              </a:lnSpc>
              <a:spcBef>
                <a:spcPts val="0"/>
              </a:spcBef>
              <a:spcAft>
                <a:spcPts val="0"/>
              </a:spcAft>
              <a:buClr>
                <a:srgbClr val="3F3F3F"/>
              </a:buClr>
              <a:buSzPts val="3500"/>
              <a:buFont typeface="Arial"/>
              <a:buNone/>
              <a:tabLst/>
              <a:defRPr/>
            </a:pPr>
            <a:r>
              <a:rPr kumimoji="0" lang="en-US" sz="3500" b="1" i="0" u="none" strike="noStrike" kern="0" cap="none" spc="0" normalizeH="0" baseline="0" noProof="0" dirty="0">
                <a:ln>
                  <a:noFill/>
                </a:ln>
                <a:solidFill>
                  <a:srgbClr val="3F3F3F"/>
                </a:solidFill>
                <a:effectLst/>
                <a:uLnTx/>
                <a:uFillTx/>
                <a:latin typeface="Times New Roman" panose="02020603050405020304" pitchFamily="18" charset="0"/>
                <a:ea typeface="Helvetica Neue"/>
                <a:cs typeface="Times New Roman" panose="02020603050405020304" pitchFamily="18" charset="0"/>
                <a:sym typeface="Helvetica Neue"/>
              </a:rPr>
              <a:t>Instructor:</a:t>
            </a:r>
            <a:r>
              <a:rPr kumimoji="0" lang="en-US" sz="3500" b="1" i="1" u="none" strike="noStrike" kern="0" cap="none" spc="0" normalizeH="0" baseline="0" noProof="0" dirty="0">
                <a:ln>
                  <a:noFill/>
                </a:ln>
                <a:solidFill>
                  <a:srgbClr val="3F3F3F"/>
                </a:solidFill>
                <a:effectLst/>
                <a:uLnTx/>
                <a:uFillTx/>
                <a:latin typeface="Times New Roman" panose="02020603050405020304" pitchFamily="18" charset="0"/>
                <a:ea typeface="Helvetica Neue"/>
                <a:cs typeface="Times New Roman" panose="02020603050405020304" pitchFamily="18" charset="0"/>
                <a:sym typeface="Helvetica Neue"/>
              </a:rPr>
              <a:t> </a:t>
            </a:r>
            <a:r>
              <a:rPr kumimoji="0" lang="en-US" sz="3500" b="0" i="1" u="none" strike="noStrike" kern="0" cap="none" spc="0" normalizeH="0" baseline="0" noProof="0" dirty="0">
                <a:ln>
                  <a:noFill/>
                </a:ln>
                <a:solidFill>
                  <a:srgbClr val="3F3F3F"/>
                </a:solidFill>
                <a:effectLst/>
                <a:uLnTx/>
                <a:uFillTx/>
                <a:latin typeface="Times New Roman" panose="02020603050405020304" pitchFamily="18" charset="0"/>
                <a:ea typeface="Helvetica Neue"/>
                <a:cs typeface="Times New Roman" panose="02020603050405020304" pitchFamily="18" charset="0"/>
                <a:sym typeface="Helvetica Neue"/>
              </a:rPr>
              <a:t>Dr. Masoud </a:t>
            </a:r>
            <a:r>
              <a:rPr kumimoji="0" lang="en-US" sz="3500" b="0" i="1" u="none" strike="noStrike" kern="0" cap="none" spc="0" normalizeH="0" baseline="0" noProof="0" dirty="0" err="1">
                <a:ln>
                  <a:noFill/>
                </a:ln>
                <a:solidFill>
                  <a:srgbClr val="3F3F3F"/>
                </a:solidFill>
                <a:effectLst/>
                <a:uLnTx/>
                <a:uFillTx/>
                <a:latin typeface="Times New Roman" panose="02020603050405020304" pitchFamily="18" charset="0"/>
                <a:ea typeface="Helvetica Neue"/>
                <a:cs typeface="Times New Roman" panose="02020603050405020304" pitchFamily="18" charset="0"/>
                <a:sym typeface="Helvetica Neue"/>
              </a:rPr>
              <a:t>Sadjadi</a:t>
            </a:r>
            <a:r>
              <a:rPr kumimoji="0" lang="en-US" sz="3500" b="0" i="1" u="none" strike="noStrike" kern="0" cap="none" spc="0" normalizeH="0" baseline="0" noProof="0" dirty="0">
                <a:ln>
                  <a:noFill/>
                </a:ln>
                <a:solidFill>
                  <a:srgbClr val="3F3F3F"/>
                </a:solidFill>
                <a:effectLst/>
                <a:uLnTx/>
                <a:uFillTx/>
                <a:latin typeface="Times New Roman" panose="02020603050405020304" pitchFamily="18" charset="0"/>
                <a:ea typeface="Helvetica Neue"/>
                <a:cs typeface="Times New Roman" panose="02020603050405020304" pitchFamily="18" charset="0"/>
                <a:sym typeface="Helvetica Neue"/>
              </a:rPr>
              <a:t>, </a:t>
            </a:r>
            <a:r>
              <a:rPr kumimoji="0" lang="en-US" sz="3500" b="0" i="0" u="none" strike="noStrike" kern="0" cap="none" spc="0" normalizeH="0" baseline="0" noProof="0" dirty="0">
                <a:ln>
                  <a:noFill/>
                </a:ln>
                <a:solidFill>
                  <a:srgbClr val="3F3F3F"/>
                </a:solidFill>
                <a:effectLst/>
                <a:uLnTx/>
                <a:uFillTx/>
                <a:latin typeface="Times New Roman" panose="02020603050405020304" pitchFamily="18" charset="0"/>
                <a:ea typeface="Helvetica Neue"/>
                <a:cs typeface="Times New Roman" panose="02020603050405020304" pitchFamily="18" charset="0"/>
                <a:sym typeface="Helvetica Neue"/>
              </a:rPr>
              <a:t>Florida International University</a:t>
            </a:r>
            <a:endParaRPr kumimoji="0" lang="en-US" sz="1400" b="0" i="0" u="none" strike="noStrike" kern="0" cap="none" spc="0" normalizeH="0" baseline="0" noProof="0" dirty="0">
              <a:ln>
                <a:noFill/>
              </a:ln>
              <a:solidFill>
                <a:srgbClr val="000000"/>
              </a:solidFill>
              <a:effectLst/>
              <a:uLnTx/>
              <a:uFillTx/>
              <a:latin typeface="Times New Roman" panose="02020603050405020304" pitchFamily="18" charset="0"/>
              <a:ea typeface="Helvetica Neue"/>
              <a:cs typeface="Times New Roman" panose="02020603050405020304" pitchFamily="18" charset="0"/>
              <a:sym typeface="Helvetica Neue"/>
            </a:endParaRPr>
          </a:p>
          <a:p>
            <a:pPr marL="0" marR="0" lvl="0" indent="0" algn="ctr" rtl="0">
              <a:lnSpc>
                <a:spcPct val="100000"/>
              </a:lnSpc>
              <a:spcBef>
                <a:spcPts val="0"/>
              </a:spcBef>
              <a:spcAft>
                <a:spcPts val="0"/>
              </a:spcAft>
              <a:buClr>
                <a:srgbClr val="3F3F3F"/>
              </a:buClr>
              <a:buSzPts val="3500"/>
              <a:buFont typeface="Arial"/>
              <a:buNone/>
            </a:pPr>
            <a:endParaRPr lang="en-US" sz="1400" b="0" i="0" u="none" strike="noStrike" cap="none" dirty="0">
              <a:solidFill>
                <a:srgbClr val="000000"/>
              </a:solidFill>
              <a:latin typeface="Times New Roman" panose="02020603050405020304" pitchFamily="18" charset="0"/>
              <a:cs typeface="Times New Roman" panose="02020603050405020304" pitchFamily="18" charset="0"/>
              <a:sym typeface="Arial"/>
            </a:endParaRPr>
          </a:p>
        </p:txBody>
      </p:sp>
      <p:sp>
        <p:nvSpPr>
          <p:cNvPr id="28" name="Google Shape;28;p1"/>
          <p:cNvSpPr txBox="1"/>
          <p:nvPr/>
        </p:nvSpPr>
        <p:spPr>
          <a:xfrm>
            <a:off x="3648713" y="7476365"/>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rgbClr val="3F3F3F"/>
                </a:solidFill>
                <a:latin typeface="Times New Roman" panose="02020603050405020304" pitchFamily="18" charset="0"/>
                <a:cs typeface="Times New Roman" panose="02020603050405020304" pitchFamily="18" charset="0"/>
                <a:sym typeface="Arial"/>
              </a:rPr>
              <a:t>PROBLEM</a:t>
            </a:r>
            <a:endParaRPr sz="1400" b="0" i="0" u="none" strike="noStrike" cap="none">
              <a:solidFill>
                <a:srgbClr val="000000"/>
              </a:solidFill>
              <a:latin typeface="Times New Roman" panose="02020603050405020304" pitchFamily="18" charset="0"/>
              <a:cs typeface="Times New Roman" panose="02020603050405020304" pitchFamily="18" charset="0"/>
              <a:sym typeface="Arial"/>
            </a:endParaRPr>
          </a:p>
        </p:txBody>
      </p:sp>
      <p:sp>
        <p:nvSpPr>
          <p:cNvPr id="29" name="Google Shape;29;p1"/>
          <p:cNvSpPr txBox="1"/>
          <p:nvPr/>
        </p:nvSpPr>
        <p:spPr>
          <a:xfrm>
            <a:off x="14051798" y="7470411"/>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rgbClr val="3F3F3F"/>
                </a:solidFill>
                <a:latin typeface="Times New Roman" panose="02020603050405020304" pitchFamily="18" charset="0"/>
                <a:cs typeface="Times New Roman" panose="02020603050405020304" pitchFamily="18" charset="0"/>
                <a:sym typeface="Arial"/>
              </a:rPr>
              <a:t>CURRENT SYSTEM</a:t>
            </a:r>
            <a:endParaRPr sz="1400" b="0" i="0" u="none" strike="noStrike" cap="none">
              <a:solidFill>
                <a:srgbClr val="000000"/>
              </a:solidFill>
              <a:latin typeface="Times New Roman" panose="02020603050405020304" pitchFamily="18" charset="0"/>
              <a:cs typeface="Times New Roman" panose="02020603050405020304" pitchFamily="18" charset="0"/>
              <a:sym typeface="Arial"/>
            </a:endParaRPr>
          </a:p>
        </p:txBody>
      </p:sp>
      <p:sp>
        <p:nvSpPr>
          <p:cNvPr id="30" name="Google Shape;30;p1"/>
          <p:cNvSpPr txBox="1"/>
          <p:nvPr/>
        </p:nvSpPr>
        <p:spPr>
          <a:xfrm>
            <a:off x="24479888" y="7505913"/>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rgbClr val="3F3F3F"/>
                </a:solidFill>
                <a:latin typeface="Times New Roman" panose="02020603050405020304" pitchFamily="18" charset="0"/>
                <a:cs typeface="Times New Roman" panose="02020603050405020304" pitchFamily="18" charset="0"/>
                <a:sym typeface="Arial"/>
              </a:rPr>
              <a:t>REQUIREMENTS</a:t>
            </a:r>
            <a:endParaRPr sz="1400" b="0" i="0" u="none" strike="noStrike" cap="none">
              <a:solidFill>
                <a:srgbClr val="000000"/>
              </a:solidFill>
              <a:latin typeface="Times New Roman" panose="02020603050405020304" pitchFamily="18" charset="0"/>
              <a:cs typeface="Times New Roman" panose="02020603050405020304" pitchFamily="18" charset="0"/>
              <a:sym typeface="Arial"/>
            </a:endParaRPr>
          </a:p>
        </p:txBody>
      </p:sp>
      <p:sp>
        <p:nvSpPr>
          <p:cNvPr id="31" name="Google Shape;31;p1"/>
          <p:cNvSpPr txBox="1"/>
          <p:nvPr/>
        </p:nvSpPr>
        <p:spPr>
          <a:xfrm>
            <a:off x="3442920" y="20473334"/>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dirty="0">
                <a:solidFill>
                  <a:srgbClr val="3F3F3F"/>
                </a:solidFill>
                <a:latin typeface="Times New Roman" panose="02020603050405020304" pitchFamily="18" charset="0"/>
                <a:cs typeface="Times New Roman" panose="02020603050405020304" pitchFamily="18" charset="0"/>
                <a:sym typeface="Arial"/>
              </a:rPr>
              <a:t>SYSTEM DESIGN</a:t>
            </a:r>
            <a:endParaRPr sz="1400" b="0" i="0" u="none" strike="noStrike" cap="none" dirty="0">
              <a:solidFill>
                <a:srgbClr val="000000"/>
              </a:solidFill>
              <a:latin typeface="Times New Roman" panose="02020603050405020304" pitchFamily="18" charset="0"/>
              <a:cs typeface="Times New Roman" panose="02020603050405020304" pitchFamily="18" charset="0"/>
              <a:sym typeface="Arial"/>
            </a:endParaRPr>
          </a:p>
        </p:txBody>
      </p:sp>
      <p:sp>
        <p:nvSpPr>
          <p:cNvPr id="32" name="Google Shape;32;p1"/>
          <p:cNvSpPr txBox="1"/>
          <p:nvPr/>
        </p:nvSpPr>
        <p:spPr>
          <a:xfrm>
            <a:off x="14051798" y="17152825"/>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rgbClr val="3F3F3F"/>
                </a:solidFill>
                <a:latin typeface="Times New Roman" panose="02020603050405020304" pitchFamily="18" charset="0"/>
                <a:cs typeface="Times New Roman" panose="02020603050405020304" pitchFamily="18" charset="0"/>
                <a:sym typeface="Arial"/>
              </a:rPr>
              <a:t>OBJECT DESIGN</a:t>
            </a:r>
            <a:endParaRPr sz="1400" b="0" i="0" u="none" strike="noStrike" cap="none">
              <a:solidFill>
                <a:srgbClr val="000000"/>
              </a:solidFill>
              <a:latin typeface="Times New Roman" panose="02020603050405020304" pitchFamily="18" charset="0"/>
              <a:cs typeface="Times New Roman" panose="02020603050405020304" pitchFamily="18" charset="0"/>
              <a:sym typeface="Arial"/>
            </a:endParaRPr>
          </a:p>
        </p:txBody>
      </p:sp>
      <p:sp>
        <p:nvSpPr>
          <p:cNvPr id="33" name="Google Shape;33;p1"/>
          <p:cNvSpPr txBox="1"/>
          <p:nvPr/>
        </p:nvSpPr>
        <p:spPr>
          <a:xfrm>
            <a:off x="24479888" y="15917796"/>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dirty="0">
                <a:solidFill>
                  <a:srgbClr val="3F3F3F"/>
                </a:solidFill>
                <a:latin typeface="Times New Roman" panose="02020603050405020304" pitchFamily="18" charset="0"/>
                <a:cs typeface="Times New Roman" panose="02020603050405020304" pitchFamily="18" charset="0"/>
                <a:sym typeface="Arial"/>
              </a:rPr>
              <a:t>IMPLEMENTATION</a:t>
            </a:r>
            <a:endParaRPr sz="1400" b="0" i="0" u="none" strike="noStrike" cap="none" dirty="0">
              <a:solidFill>
                <a:srgbClr val="000000"/>
              </a:solidFill>
              <a:latin typeface="Times New Roman" panose="02020603050405020304" pitchFamily="18" charset="0"/>
              <a:cs typeface="Times New Roman" panose="02020603050405020304" pitchFamily="18" charset="0"/>
              <a:sym typeface="Arial"/>
            </a:endParaRPr>
          </a:p>
        </p:txBody>
      </p:sp>
      <p:sp>
        <p:nvSpPr>
          <p:cNvPr id="34" name="Google Shape;34;p1"/>
          <p:cNvSpPr txBox="1"/>
          <p:nvPr/>
        </p:nvSpPr>
        <p:spPr>
          <a:xfrm>
            <a:off x="3272729" y="31609720"/>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dirty="0">
                <a:solidFill>
                  <a:srgbClr val="3F3F3F"/>
                </a:solidFill>
                <a:latin typeface="Times New Roman" panose="02020603050405020304" pitchFamily="18" charset="0"/>
                <a:cs typeface="Times New Roman" panose="02020603050405020304" pitchFamily="18" charset="0"/>
                <a:sym typeface="Arial"/>
              </a:rPr>
              <a:t>VERIFICATION</a:t>
            </a:r>
            <a:endParaRPr sz="1400" b="0" i="0" u="none" strike="noStrike" cap="none" dirty="0">
              <a:solidFill>
                <a:srgbClr val="000000"/>
              </a:solidFill>
              <a:latin typeface="Times New Roman" panose="02020603050405020304" pitchFamily="18" charset="0"/>
              <a:cs typeface="Times New Roman" panose="02020603050405020304" pitchFamily="18" charset="0"/>
              <a:sym typeface="Arial"/>
            </a:endParaRPr>
          </a:p>
        </p:txBody>
      </p:sp>
      <p:sp>
        <p:nvSpPr>
          <p:cNvPr id="35" name="Google Shape;35;p1"/>
          <p:cNvSpPr txBox="1"/>
          <p:nvPr/>
        </p:nvSpPr>
        <p:spPr>
          <a:xfrm>
            <a:off x="23723567" y="26586485"/>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dirty="0">
                <a:solidFill>
                  <a:srgbClr val="3F3F3F"/>
                </a:solidFill>
                <a:latin typeface="Times New Roman" panose="02020603050405020304" pitchFamily="18" charset="0"/>
                <a:cs typeface="Times New Roman" panose="02020603050405020304" pitchFamily="18" charset="0"/>
                <a:sym typeface="Arial"/>
              </a:rPr>
              <a:t>SUMMARY</a:t>
            </a:r>
            <a:endParaRPr sz="1400" b="0" i="0" u="none" strike="noStrike" cap="none" dirty="0">
              <a:solidFill>
                <a:srgbClr val="000000"/>
              </a:solidFill>
              <a:latin typeface="Times New Roman" panose="02020603050405020304" pitchFamily="18" charset="0"/>
              <a:cs typeface="Times New Roman" panose="02020603050405020304" pitchFamily="18" charset="0"/>
              <a:sym typeface="Arial"/>
            </a:endParaRPr>
          </a:p>
        </p:txBody>
      </p:sp>
      <p:sp>
        <p:nvSpPr>
          <p:cNvPr id="36" name="Google Shape;36;p1"/>
          <p:cNvSpPr txBox="1"/>
          <p:nvPr/>
        </p:nvSpPr>
        <p:spPr>
          <a:xfrm>
            <a:off x="14051798" y="27641353"/>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dirty="0">
                <a:solidFill>
                  <a:srgbClr val="3F3F3F"/>
                </a:solidFill>
                <a:latin typeface="Times New Roman" panose="02020603050405020304" pitchFamily="18" charset="0"/>
                <a:cs typeface="Times New Roman" panose="02020603050405020304" pitchFamily="18" charset="0"/>
                <a:sym typeface="Arial"/>
              </a:rPr>
              <a:t>SCREENSHOT</a:t>
            </a:r>
            <a:endParaRPr sz="1400" b="0" i="0" u="none" strike="noStrike" cap="none" dirty="0">
              <a:solidFill>
                <a:srgbClr val="000000"/>
              </a:solidFill>
              <a:latin typeface="Times New Roman" panose="02020603050405020304" pitchFamily="18" charset="0"/>
              <a:cs typeface="Times New Roman" panose="02020603050405020304" pitchFamily="18" charset="0"/>
              <a:sym typeface="Arial"/>
            </a:endParaRPr>
          </a:p>
        </p:txBody>
      </p:sp>
      <p:pic>
        <p:nvPicPr>
          <p:cNvPr id="37" name="Google Shape;37;p1"/>
          <p:cNvPicPr preferRelativeResize="0"/>
          <p:nvPr/>
        </p:nvPicPr>
        <p:blipFill rotWithShape="1">
          <a:blip r:embed="rId3">
            <a:alphaModFix/>
          </a:blip>
          <a:srcRect/>
          <a:stretch/>
        </p:blipFill>
        <p:spPr>
          <a:xfrm>
            <a:off x="741679" y="944729"/>
            <a:ext cx="2737341" cy="2712955"/>
          </a:xfrm>
          <a:prstGeom prst="rect">
            <a:avLst/>
          </a:prstGeom>
          <a:noFill/>
          <a:ln>
            <a:noFill/>
          </a:ln>
        </p:spPr>
      </p:pic>
      <p:sp>
        <p:nvSpPr>
          <p:cNvPr id="38" name="Google Shape;38;p1"/>
          <p:cNvSpPr txBox="1"/>
          <p:nvPr/>
        </p:nvSpPr>
        <p:spPr>
          <a:xfrm>
            <a:off x="2452686" y="8192889"/>
            <a:ext cx="8206405" cy="10064253"/>
          </a:xfrm>
          <a:prstGeom prst="rect">
            <a:avLst/>
          </a:prstGeom>
          <a:noFill/>
          <a:ln>
            <a:noFill/>
          </a:ln>
        </p:spPr>
        <p:txBody>
          <a:bodyPr spcFirstLastPara="1" wrap="square" lIns="91425" tIns="45700" rIns="91425" bIns="45700" anchor="t" anchorCtr="0">
            <a:spAutoFit/>
          </a:bodyPr>
          <a:lstStyle/>
          <a:p>
            <a:pPr>
              <a:buSzPts val="3600"/>
            </a:pPr>
            <a:r>
              <a:rPr lang="en-US" sz="3600" b="0" i="0" u="none" strike="noStrike" dirty="0">
                <a:solidFill>
                  <a:srgbClr val="000000"/>
                </a:solidFill>
                <a:effectLst/>
                <a:latin typeface="Times New Roman" panose="02020603050405020304" pitchFamily="18" charset="0"/>
                <a:cs typeface="Times New Roman" panose="02020603050405020304" pitchFamily="18" charset="0"/>
              </a:rPr>
              <a:t>Cryptocurrency is becoming much more common and </a:t>
            </a:r>
            <a:r>
              <a:rPr lang="en-US" sz="3600" dirty="0">
                <a:latin typeface="Times New Roman" panose="02020603050405020304" pitchFamily="18" charset="0"/>
                <a:cs typeface="Times New Roman" panose="02020603050405020304" pitchFamily="18" charset="0"/>
              </a:rPr>
              <a:t>plenty of NFT websites are popping up because of it. </a:t>
            </a:r>
            <a:r>
              <a:rPr lang="en-US" sz="3600" b="0" i="0" u="none" strike="noStrike" dirty="0">
                <a:solidFill>
                  <a:srgbClr val="000000"/>
                </a:solidFill>
                <a:effectLst/>
                <a:latin typeface="Times New Roman" panose="02020603050405020304" pitchFamily="18" charset="0"/>
                <a:cs typeface="Times New Roman" panose="02020603050405020304" pitchFamily="18" charset="0"/>
              </a:rPr>
              <a:t>One of the major ways cryptocurrency is used is with NFT’s .</a:t>
            </a:r>
            <a:r>
              <a:rPr lang="en-US" sz="3600" dirty="0">
                <a:solidFill>
                  <a:schemeClr val="dk1"/>
                </a:solidFill>
                <a:latin typeface="Times New Roman" panose="02020603050405020304" pitchFamily="18" charset="0"/>
                <a:ea typeface="Helvetica Neue"/>
                <a:cs typeface="Times New Roman" panose="02020603050405020304" pitchFamily="18" charset="0"/>
                <a:sym typeface="Helvetica Neue"/>
              </a:rPr>
              <a:t>NFT’s ( Non Fungible Token</a:t>
            </a:r>
            <a:r>
              <a:rPr lang="en-US" sz="3600" dirty="0">
                <a:solidFill>
                  <a:schemeClr val="dk1"/>
                </a:solidFill>
                <a:highlight>
                  <a:schemeClr val="lt2"/>
                </a:highlight>
                <a:latin typeface="Times New Roman" panose="02020603050405020304" pitchFamily="18" charset="0"/>
                <a:ea typeface="Helvetica Neue"/>
                <a:cs typeface="Times New Roman" panose="02020603050405020304" pitchFamily="18" charset="0"/>
                <a:sym typeface="Helvetica Neue"/>
              </a:rPr>
              <a:t>) </a:t>
            </a:r>
            <a:r>
              <a:rPr lang="en-US" sz="3600" dirty="0">
                <a:solidFill>
                  <a:srgbClr val="202122"/>
                </a:solidFill>
                <a:highlight>
                  <a:srgbClr val="F2F2F2"/>
                </a:highlight>
                <a:latin typeface="Times New Roman" panose="02020603050405020304" pitchFamily="18" charset="0"/>
                <a:cs typeface="Times New Roman" panose="02020603050405020304" pitchFamily="18" charset="0"/>
              </a:rPr>
              <a:t>is a unit of data stored on a digital ledger, that certifies a digital asset to be unique and therefore not interchangeable</a:t>
            </a:r>
            <a:r>
              <a:rPr lang="en-US" sz="3600" dirty="0">
                <a:highlight>
                  <a:srgbClr val="F2F2F2"/>
                </a:highlight>
                <a:latin typeface="Times New Roman" panose="02020603050405020304" pitchFamily="18" charset="0"/>
                <a:cs typeface="Times New Roman" panose="02020603050405020304" pitchFamily="18" charset="0"/>
              </a:rPr>
              <a:t>. </a:t>
            </a:r>
            <a:r>
              <a:rPr lang="en-US" sz="3600" b="0" i="0" u="none" strike="noStrike" dirty="0">
                <a:solidFill>
                  <a:srgbClr val="000000"/>
                </a:solidFill>
                <a:effectLst/>
                <a:latin typeface="Times New Roman" panose="02020603050405020304" pitchFamily="18" charset="0"/>
                <a:cs typeface="Times New Roman" panose="02020603050405020304" pitchFamily="18" charset="0"/>
              </a:rPr>
              <a:t>Some of the biggest problems with NFT marketplaces can be understanding what is going on when using them and depending on what NFT marketplace you use, the price. Some NFT marketplaces are extremely complicated and hard to use. </a:t>
            </a:r>
            <a:r>
              <a:rPr lang="en-US" sz="3600" dirty="0">
                <a:solidFill>
                  <a:srgbClr val="202122"/>
                </a:solidFill>
                <a:highlight>
                  <a:srgbClr val="F2F2F2"/>
                </a:highlight>
                <a:latin typeface="Times New Roman" panose="02020603050405020304" pitchFamily="18" charset="0"/>
                <a:cs typeface="Times New Roman" panose="02020603050405020304" pitchFamily="18" charset="0"/>
              </a:rPr>
              <a:t>Our project is to make an NFT Marketplace that makes it easy to create, buy, and sell NFT’s while keeping the price of the NFT creation low by using another blockchain.</a:t>
            </a:r>
            <a:endParaRPr lang="en-US" sz="3600" i="0" u="none" strike="noStrike" cap="none" dirty="0">
              <a:solidFill>
                <a:srgbClr val="000000"/>
              </a:solidFill>
              <a:highlight>
                <a:srgbClr val="F2F2F2"/>
              </a:highlight>
              <a:latin typeface="Times New Roman" panose="02020603050405020304" pitchFamily="18" charset="0"/>
              <a:ea typeface="Helvetica Neue"/>
              <a:cs typeface="Times New Roman" panose="02020603050405020304" pitchFamily="18" charset="0"/>
              <a:sym typeface="Helvetica Neue"/>
            </a:endParaRPr>
          </a:p>
        </p:txBody>
      </p:sp>
      <p:sp>
        <p:nvSpPr>
          <p:cNvPr id="39" name="Google Shape;39;p1"/>
          <p:cNvSpPr txBox="1"/>
          <p:nvPr/>
        </p:nvSpPr>
        <p:spPr>
          <a:xfrm>
            <a:off x="12931973" y="8093382"/>
            <a:ext cx="7162800" cy="507827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dirty="0">
                <a:solidFill>
                  <a:schemeClr val="dk1"/>
                </a:solidFill>
                <a:latin typeface="Times New Roman" panose="02020603050405020304" pitchFamily="18" charset="0"/>
                <a:ea typeface="Helvetica Neue"/>
                <a:cs typeface="Times New Roman" panose="02020603050405020304" pitchFamily="18" charset="0"/>
                <a:sym typeface="Helvetica Neue"/>
              </a:rPr>
              <a:t>A website with user authentication, account verification, password reset that logs you into different pages that show NFT’s that you can buy. </a:t>
            </a:r>
            <a:r>
              <a:rPr lang="en-US" sz="3600" b="0" i="0" u="none" strike="noStrike" cap="none" dirty="0">
                <a:solidFill>
                  <a:schemeClr val="dk1"/>
                </a:solidFill>
                <a:latin typeface="Times New Roman" panose="02020603050405020304" pitchFamily="18" charset="0"/>
                <a:ea typeface="Helvetica Neue"/>
                <a:cs typeface="Times New Roman" panose="02020603050405020304" pitchFamily="18" charset="0"/>
                <a:sym typeface="Helvetica Neue"/>
              </a:rPr>
              <a:t>I worked mainly on the backend of </a:t>
            </a:r>
            <a:r>
              <a:rPr lang="en-US" sz="3600" dirty="0">
                <a:solidFill>
                  <a:schemeClr val="dk1"/>
                </a:solidFill>
                <a:latin typeface="Times New Roman" panose="02020603050405020304" pitchFamily="18" charset="0"/>
                <a:ea typeface="Helvetica Neue"/>
                <a:cs typeface="Times New Roman" panose="02020603050405020304" pitchFamily="18" charset="0"/>
                <a:sym typeface="Helvetica Neue"/>
              </a:rPr>
              <a:t>the website and did some work on the API. We had to do everything from scratch as this was the first semester of the project.</a:t>
            </a:r>
            <a:endParaRPr sz="3600" dirty="0">
              <a:solidFill>
                <a:schemeClr val="dk1"/>
              </a:solidFill>
              <a:latin typeface="Times New Roman" panose="02020603050405020304" pitchFamily="18" charset="0"/>
              <a:ea typeface="Calibri"/>
              <a:cs typeface="Times New Roman" panose="02020603050405020304" pitchFamily="18" charset="0"/>
              <a:sym typeface="Calibri"/>
            </a:endParaRPr>
          </a:p>
        </p:txBody>
      </p:sp>
      <p:sp>
        <p:nvSpPr>
          <p:cNvPr id="43" name="Google Shape;43;p1"/>
          <p:cNvSpPr txBox="1"/>
          <p:nvPr/>
        </p:nvSpPr>
        <p:spPr>
          <a:xfrm>
            <a:off x="2452686" y="32899690"/>
            <a:ext cx="7589047" cy="4185721"/>
          </a:xfrm>
          <a:prstGeom prst="rect">
            <a:avLst/>
          </a:prstGeom>
          <a:noFill/>
          <a:ln>
            <a:noFill/>
          </a:ln>
        </p:spPr>
        <p:txBody>
          <a:bodyPr spcFirstLastPara="1" wrap="square" lIns="91425" tIns="45700" rIns="91425" bIns="45700" anchor="t" anchorCtr="0">
            <a:spAutoFit/>
          </a:bodyPr>
          <a:lstStyle/>
          <a:p>
            <a:pPr>
              <a:buSzPts val="3600"/>
            </a:pPr>
            <a:r>
              <a:rPr lang="en-US" sz="3600" dirty="0">
                <a:solidFill>
                  <a:schemeClr val="dk1"/>
                </a:solidFill>
                <a:latin typeface="Times New Roman" panose="02020603050405020304" pitchFamily="18" charset="0"/>
                <a:ea typeface="Helvetica Neue"/>
                <a:cs typeface="Times New Roman" panose="02020603050405020304" pitchFamily="18" charset="0"/>
                <a:sym typeface="Helvetica Neue"/>
              </a:rPr>
              <a:t>This projects testing was very consistent. We used the web console and Visual Studio console to constantly check for bugs and fix them. We would constantly keep the PO updated on progress and we demoed our work to him. </a:t>
            </a:r>
            <a:endParaRPr lang="en-US" sz="1400" b="0" i="0" u="none" strike="noStrike" cap="none" dirty="0">
              <a:solidFill>
                <a:srgbClr val="000000"/>
              </a:solidFill>
              <a:latin typeface="Times New Roman" panose="02020603050405020304" pitchFamily="18" charset="0"/>
              <a:ea typeface="Helvetica Neue"/>
              <a:cs typeface="Times New Roman" panose="02020603050405020304" pitchFamily="18" charset="0"/>
              <a:sym typeface="Helvetica Neue"/>
            </a:endParaRPr>
          </a:p>
          <a:p>
            <a:pPr marL="0" marR="0" lvl="0" indent="0" algn="l" rtl="0">
              <a:lnSpc>
                <a:spcPct val="100000"/>
              </a:lnSpc>
              <a:spcBef>
                <a:spcPts val="0"/>
              </a:spcBef>
              <a:spcAft>
                <a:spcPts val="0"/>
              </a:spcAft>
              <a:buClr>
                <a:srgbClr val="000000"/>
              </a:buClr>
              <a:buSzPts val="3600"/>
              <a:buFont typeface="Arial"/>
              <a:buNone/>
            </a:pPr>
            <a:endParaRPr sz="1400" b="0" i="0" u="none" strike="noStrike" cap="none" dirty="0">
              <a:solidFill>
                <a:srgbClr val="000000"/>
              </a:solidFill>
              <a:latin typeface="Times New Roman" panose="02020603050405020304" pitchFamily="18" charset="0"/>
              <a:cs typeface="Times New Roman" panose="02020603050405020304" pitchFamily="18" charset="0"/>
              <a:sym typeface="Arial"/>
            </a:endParaRPr>
          </a:p>
        </p:txBody>
      </p:sp>
      <p:sp>
        <p:nvSpPr>
          <p:cNvPr id="44" name="Google Shape;44;p1"/>
          <p:cNvSpPr txBox="1"/>
          <p:nvPr/>
        </p:nvSpPr>
        <p:spPr>
          <a:xfrm>
            <a:off x="22985012" y="27575156"/>
            <a:ext cx="8959235" cy="674026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dirty="0">
                <a:solidFill>
                  <a:schemeClr val="dk1"/>
                </a:solidFill>
                <a:latin typeface="Times New Roman" panose="02020603050405020304" pitchFamily="18" charset="0"/>
                <a:ea typeface="Helvetica Neue"/>
                <a:cs typeface="Times New Roman" panose="02020603050405020304" pitchFamily="18" charset="0"/>
                <a:sym typeface="Helvetica Neue"/>
              </a:rPr>
              <a:t>The NFT Marketplace, our project, has been designed to further the goal of creating an environment where artists can make new artwork for currencies in a cheaper way. Our marketplace can help people buy NFTs for a lower price and help the coin artists out by getting them more money. We have developed the project with Heroku and integrated it with </a:t>
            </a:r>
            <a:r>
              <a:rPr lang="en-US" sz="3600" dirty="0" err="1">
                <a:solidFill>
                  <a:schemeClr val="dk1"/>
                </a:solidFill>
                <a:latin typeface="Times New Roman" panose="02020603050405020304" pitchFamily="18" charset="0"/>
                <a:ea typeface="Helvetica Neue"/>
                <a:cs typeface="Times New Roman" panose="02020603050405020304" pitchFamily="18" charset="0"/>
                <a:sym typeface="Helvetica Neue"/>
              </a:rPr>
              <a:t>Github</a:t>
            </a:r>
            <a:r>
              <a:rPr lang="en-US" sz="3600" dirty="0">
                <a:solidFill>
                  <a:schemeClr val="dk1"/>
                </a:solidFill>
                <a:latin typeface="Times New Roman" panose="02020603050405020304" pitchFamily="18" charset="0"/>
                <a:ea typeface="Helvetica Neue"/>
                <a:cs typeface="Times New Roman" panose="02020603050405020304" pitchFamily="18" charset="0"/>
                <a:sym typeface="Helvetica Neue"/>
              </a:rPr>
              <a:t>. Due to it being a summer semester we didn’t manage to start on the actual mining but everything is set up so the next team can start on the blockchain and </a:t>
            </a:r>
            <a:r>
              <a:rPr lang="en-US" sz="3600">
                <a:solidFill>
                  <a:schemeClr val="dk1"/>
                </a:solidFill>
                <a:latin typeface="Times New Roman" panose="02020603050405020304" pitchFamily="18" charset="0"/>
                <a:ea typeface="Helvetica Neue"/>
                <a:cs typeface="Times New Roman" panose="02020603050405020304" pitchFamily="18" charset="0"/>
                <a:sym typeface="Helvetica Neue"/>
              </a:rPr>
              <a:t>mining shortly after.</a:t>
            </a:r>
            <a:endParaRPr lang="en-US" sz="3600" b="0" i="0" u="none" strike="noStrike" cap="none" dirty="0">
              <a:solidFill>
                <a:srgbClr val="000000"/>
              </a:solidFill>
              <a:latin typeface="Times New Roman" panose="02020603050405020304" pitchFamily="18" charset="0"/>
              <a:ea typeface="Helvetica Neue"/>
              <a:cs typeface="Times New Roman" panose="02020603050405020304" pitchFamily="18" charset="0"/>
              <a:sym typeface="Helvetica Neue"/>
            </a:endParaRPr>
          </a:p>
        </p:txBody>
      </p:sp>
      <p:pic>
        <p:nvPicPr>
          <p:cNvPr id="50" name="Google Shape;50;p1"/>
          <p:cNvPicPr preferRelativeResize="0"/>
          <p:nvPr/>
        </p:nvPicPr>
        <p:blipFill>
          <a:blip r:embed="rId4">
            <a:alphaModFix/>
          </a:blip>
          <a:stretch>
            <a:fillRect/>
          </a:stretch>
        </p:blipFill>
        <p:spPr>
          <a:xfrm>
            <a:off x="28903225" y="944725"/>
            <a:ext cx="3928800" cy="2555099"/>
          </a:xfrm>
          <a:prstGeom prst="rect">
            <a:avLst/>
          </a:prstGeom>
          <a:noFill/>
          <a:ln>
            <a:noFill/>
          </a:ln>
        </p:spPr>
      </p:pic>
      <p:pic>
        <p:nvPicPr>
          <p:cNvPr id="51" name="Google Shape;47;p1">
            <a:extLst>
              <a:ext uri="{FF2B5EF4-FFF2-40B4-BE49-F238E27FC236}">
                <a16:creationId xmlns:a16="http://schemas.microsoft.com/office/drawing/2014/main" id="{5C0D4E5D-10FC-4AD7-A4FE-906CFDD328F4}"/>
              </a:ext>
            </a:extLst>
          </p:cNvPr>
          <p:cNvPicPr preferRelativeResize="0"/>
          <p:nvPr/>
        </p:nvPicPr>
        <p:blipFill>
          <a:blip r:embed="rId5">
            <a:alphaModFix/>
          </a:blip>
          <a:stretch>
            <a:fillRect/>
          </a:stretch>
        </p:blipFill>
        <p:spPr>
          <a:xfrm>
            <a:off x="1448705" y="22041158"/>
            <a:ext cx="9054599" cy="8780221"/>
          </a:xfrm>
          <a:prstGeom prst="rect">
            <a:avLst/>
          </a:prstGeom>
          <a:noFill/>
          <a:ln>
            <a:noFill/>
          </a:ln>
        </p:spPr>
      </p:pic>
      <p:pic>
        <p:nvPicPr>
          <p:cNvPr id="52" name="Google Shape;48;p1">
            <a:extLst>
              <a:ext uri="{FF2B5EF4-FFF2-40B4-BE49-F238E27FC236}">
                <a16:creationId xmlns:a16="http://schemas.microsoft.com/office/drawing/2014/main" id="{C4A7825E-97BA-46F2-985D-22C72C52BD3A}"/>
              </a:ext>
            </a:extLst>
          </p:cNvPr>
          <p:cNvPicPr preferRelativeResize="0"/>
          <p:nvPr/>
        </p:nvPicPr>
        <p:blipFill>
          <a:blip r:embed="rId6">
            <a:alphaModFix/>
          </a:blip>
          <a:stretch>
            <a:fillRect/>
          </a:stretch>
        </p:blipFill>
        <p:spPr>
          <a:xfrm>
            <a:off x="11968175" y="18080388"/>
            <a:ext cx="9648148" cy="7455374"/>
          </a:xfrm>
          <a:prstGeom prst="rect">
            <a:avLst/>
          </a:prstGeom>
          <a:noFill/>
          <a:ln>
            <a:noFill/>
          </a:ln>
        </p:spPr>
      </p:pic>
      <p:pic>
        <p:nvPicPr>
          <p:cNvPr id="53" name="Google Shape;50;p1">
            <a:extLst>
              <a:ext uri="{FF2B5EF4-FFF2-40B4-BE49-F238E27FC236}">
                <a16:creationId xmlns:a16="http://schemas.microsoft.com/office/drawing/2014/main" id="{3C3337FA-668C-41D0-9AB1-0E6EBD521D83}"/>
              </a:ext>
            </a:extLst>
          </p:cNvPr>
          <p:cNvPicPr preferRelativeResize="0"/>
          <p:nvPr/>
        </p:nvPicPr>
        <p:blipFill>
          <a:blip r:embed="rId7">
            <a:alphaModFix/>
          </a:blip>
          <a:stretch>
            <a:fillRect/>
          </a:stretch>
        </p:blipFill>
        <p:spPr>
          <a:xfrm>
            <a:off x="11720313" y="29139509"/>
            <a:ext cx="9586120" cy="5347937"/>
          </a:xfrm>
          <a:prstGeom prst="rect">
            <a:avLst/>
          </a:prstGeom>
          <a:noFill/>
          <a:ln>
            <a:noFill/>
          </a:ln>
        </p:spPr>
      </p:pic>
      <p:sp>
        <p:nvSpPr>
          <p:cNvPr id="54" name="TextBox 53">
            <a:extLst>
              <a:ext uri="{FF2B5EF4-FFF2-40B4-BE49-F238E27FC236}">
                <a16:creationId xmlns:a16="http://schemas.microsoft.com/office/drawing/2014/main" id="{BB73603A-BDD9-4F82-B771-D5160BE04BAA}"/>
              </a:ext>
            </a:extLst>
          </p:cNvPr>
          <p:cNvSpPr txBox="1"/>
          <p:nvPr/>
        </p:nvSpPr>
        <p:spPr>
          <a:xfrm>
            <a:off x="21605978" y="8777568"/>
            <a:ext cx="10338269" cy="3416320"/>
          </a:xfrm>
          <a:prstGeom prst="rect">
            <a:avLst/>
          </a:prstGeom>
          <a:noFill/>
        </p:spPr>
        <p:txBody>
          <a:bodyPr wrap="square">
            <a:spAutoFit/>
          </a:bodyPr>
          <a:lstStyle/>
          <a:p>
            <a:pPr marL="914400" marR="0" lvl="1" indent="-431800" algn="l" rtl="0">
              <a:lnSpc>
                <a:spcPct val="100000"/>
              </a:lnSpc>
              <a:spcBef>
                <a:spcPts val="0"/>
              </a:spcBef>
              <a:spcAft>
                <a:spcPts val="0"/>
              </a:spcAft>
              <a:buClr>
                <a:schemeClr val="dk1"/>
              </a:buClr>
              <a:buSzPts val="3200"/>
              <a:buFont typeface="Helvetica Neue"/>
              <a:buChar char="○"/>
            </a:pPr>
            <a:r>
              <a:rPr lang="en-US" sz="3600" dirty="0">
                <a:solidFill>
                  <a:schemeClr val="dk1"/>
                </a:solidFill>
                <a:latin typeface="Times New Roman" panose="02020603050405020304" pitchFamily="18" charset="0"/>
                <a:ea typeface="Helvetica Neue"/>
                <a:cs typeface="Times New Roman" panose="02020603050405020304" pitchFamily="18" charset="0"/>
                <a:sym typeface="Helvetica Neue"/>
              </a:rPr>
              <a:t>Developed an API to communicate with database so users and images could be stored and managed.</a:t>
            </a:r>
          </a:p>
          <a:p>
            <a:pPr marL="914400" marR="0" lvl="1" indent="-431800" algn="l" rtl="0">
              <a:lnSpc>
                <a:spcPct val="100000"/>
              </a:lnSpc>
              <a:spcBef>
                <a:spcPts val="0"/>
              </a:spcBef>
              <a:spcAft>
                <a:spcPts val="0"/>
              </a:spcAft>
              <a:buClr>
                <a:schemeClr val="dk1"/>
              </a:buClr>
              <a:buSzPts val="3200"/>
              <a:buFont typeface="Helvetica Neue"/>
              <a:buChar char="○"/>
            </a:pPr>
            <a:r>
              <a:rPr lang="en-US" sz="3600" dirty="0">
                <a:solidFill>
                  <a:schemeClr val="dk1"/>
                </a:solidFill>
                <a:latin typeface="Times New Roman" panose="02020603050405020304" pitchFamily="18" charset="0"/>
                <a:ea typeface="Helvetica Neue"/>
                <a:cs typeface="Times New Roman" panose="02020603050405020304" pitchFamily="18" charset="0"/>
                <a:sym typeface="Helvetica Neue"/>
              </a:rPr>
              <a:t>Designing the architecture of the project based on the PO’s indications.</a:t>
            </a:r>
          </a:p>
          <a:p>
            <a:pPr marL="914400" marR="0" lvl="1" indent="-431800" algn="l" rtl="0">
              <a:lnSpc>
                <a:spcPct val="100000"/>
              </a:lnSpc>
              <a:spcBef>
                <a:spcPts val="0"/>
              </a:spcBef>
              <a:spcAft>
                <a:spcPts val="0"/>
              </a:spcAft>
              <a:buClr>
                <a:schemeClr val="dk1"/>
              </a:buClr>
              <a:buSzPts val="3200"/>
              <a:buFont typeface="Helvetica Neue"/>
              <a:buChar char="○"/>
            </a:pPr>
            <a:r>
              <a:rPr lang="en-US" sz="3600" b="0" i="0" u="none" strike="noStrike" cap="none" dirty="0">
                <a:solidFill>
                  <a:schemeClr val="dk1"/>
                </a:solidFill>
                <a:latin typeface="Times New Roman" panose="02020603050405020304" pitchFamily="18" charset="0"/>
                <a:ea typeface="Helvetica Neue"/>
                <a:cs typeface="Times New Roman" panose="02020603050405020304" pitchFamily="18" charset="0"/>
                <a:sym typeface="Helvetica Neue"/>
              </a:rPr>
              <a:t>Started work </a:t>
            </a:r>
            <a:r>
              <a:rPr lang="en-US" sz="3600" dirty="0">
                <a:solidFill>
                  <a:schemeClr val="dk1"/>
                </a:solidFill>
                <a:latin typeface="Times New Roman" panose="02020603050405020304" pitchFamily="18" charset="0"/>
                <a:ea typeface="Helvetica Neue"/>
                <a:cs typeface="Times New Roman" panose="02020603050405020304" pitchFamily="18" charset="0"/>
                <a:sym typeface="Helvetica Neue"/>
              </a:rPr>
              <a:t>on the backend skeleton for future developers to work on.</a:t>
            </a:r>
            <a:endParaRPr lang="en-US" sz="3600" b="0" i="0" u="none" strike="noStrike" cap="none" dirty="0">
              <a:solidFill>
                <a:schemeClr val="dk1"/>
              </a:solidFill>
              <a:latin typeface="Times New Roman" panose="02020603050405020304" pitchFamily="18" charset="0"/>
              <a:ea typeface="Helvetica Neue"/>
              <a:cs typeface="Times New Roman" panose="02020603050405020304" pitchFamily="18" charset="0"/>
              <a:sym typeface="Helvetica Neue"/>
            </a:endParaRPr>
          </a:p>
        </p:txBody>
      </p:sp>
      <p:sp>
        <p:nvSpPr>
          <p:cNvPr id="55" name="TextBox 54">
            <a:extLst>
              <a:ext uri="{FF2B5EF4-FFF2-40B4-BE49-F238E27FC236}">
                <a16:creationId xmlns:a16="http://schemas.microsoft.com/office/drawing/2014/main" id="{4CDA9034-E3DC-4E3B-9DF4-3ABBCF65725A}"/>
              </a:ext>
            </a:extLst>
          </p:cNvPr>
          <p:cNvSpPr txBox="1"/>
          <p:nvPr/>
        </p:nvSpPr>
        <p:spPr>
          <a:xfrm>
            <a:off x="22014029" y="16668453"/>
            <a:ext cx="10904371" cy="7294305"/>
          </a:xfrm>
          <a:prstGeom prst="rect">
            <a:avLst/>
          </a:prstGeom>
          <a:noFill/>
        </p:spPr>
        <p:txBody>
          <a:bodyPr wrap="square">
            <a:spAutoFit/>
          </a:bodyPr>
          <a:lstStyle/>
          <a:p>
            <a:pPr marL="914400" marR="0" lvl="0" indent="-387350" algn="l" rtl="0">
              <a:lnSpc>
                <a:spcPct val="100000"/>
              </a:lnSpc>
              <a:spcBef>
                <a:spcPts val="0"/>
              </a:spcBef>
              <a:spcAft>
                <a:spcPts val="0"/>
              </a:spcAft>
              <a:buClr>
                <a:schemeClr val="dk1"/>
              </a:buClr>
              <a:buSzPts val="2500"/>
              <a:buFont typeface="Helvetica Neue"/>
              <a:buChar char="-"/>
            </a:pPr>
            <a:r>
              <a:rPr lang="en-US" sz="3600" b="0" i="0" u="none" strike="noStrike" cap="none" dirty="0">
                <a:solidFill>
                  <a:srgbClr val="3F3F3F"/>
                </a:solidFill>
                <a:latin typeface="Times New Roman" panose="02020603050405020304" pitchFamily="18" charset="0"/>
                <a:ea typeface="Helvetica Neue"/>
                <a:cs typeface="Times New Roman" panose="02020603050405020304" pitchFamily="18" charset="0"/>
                <a:sym typeface="Helvetica Neue"/>
              </a:rPr>
              <a:t>Backend: </a:t>
            </a:r>
            <a:r>
              <a:rPr lang="en-US" sz="3600" dirty="0">
                <a:solidFill>
                  <a:srgbClr val="3F3F3F"/>
                </a:solidFill>
                <a:latin typeface="Times New Roman" panose="02020603050405020304" pitchFamily="18" charset="0"/>
                <a:ea typeface="Helvetica Neue"/>
                <a:cs typeface="Times New Roman" panose="02020603050405020304" pitchFamily="18" charset="0"/>
                <a:sym typeface="Helvetica Neue"/>
              </a:rPr>
              <a:t>Django</a:t>
            </a:r>
            <a:r>
              <a:rPr lang="en-US" sz="3600" b="0" i="0" u="none" strike="noStrike" cap="none" dirty="0">
                <a:solidFill>
                  <a:srgbClr val="3F3F3F"/>
                </a:solidFill>
                <a:latin typeface="Times New Roman" panose="02020603050405020304" pitchFamily="18" charset="0"/>
                <a:ea typeface="Helvetica Neue"/>
                <a:cs typeface="Times New Roman" panose="02020603050405020304" pitchFamily="18" charset="0"/>
                <a:sym typeface="Helvetica Neue"/>
              </a:rPr>
              <a:t> w/ </a:t>
            </a:r>
            <a:r>
              <a:rPr lang="en-US" sz="3600" dirty="0">
                <a:solidFill>
                  <a:srgbClr val="3F3F3F"/>
                </a:solidFill>
                <a:latin typeface="Times New Roman" panose="02020603050405020304" pitchFamily="18" charset="0"/>
                <a:ea typeface="Helvetica Neue"/>
                <a:cs typeface="Times New Roman" panose="02020603050405020304" pitchFamily="18" charset="0"/>
                <a:sym typeface="Helvetica Neue"/>
              </a:rPr>
              <a:t>Django-Rest framework and Djoser</a:t>
            </a:r>
            <a:r>
              <a:rPr lang="en-US" sz="3600" b="0" i="0" u="none" strike="noStrike" cap="none" dirty="0">
                <a:solidFill>
                  <a:srgbClr val="3F3F3F"/>
                </a:solidFill>
                <a:latin typeface="Times New Roman" panose="02020603050405020304" pitchFamily="18" charset="0"/>
                <a:ea typeface="Helvetica Neue"/>
                <a:cs typeface="Times New Roman" panose="02020603050405020304" pitchFamily="18" charset="0"/>
                <a:sym typeface="Helvetica Neue"/>
              </a:rPr>
              <a:t> app, which was utilized to connect to the Database for </a:t>
            </a:r>
            <a:r>
              <a:rPr lang="en-US" sz="3600" dirty="0">
                <a:solidFill>
                  <a:srgbClr val="3F3F3F"/>
                </a:solidFill>
                <a:latin typeface="Times New Roman" panose="02020603050405020304" pitchFamily="18" charset="0"/>
                <a:ea typeface="Helvetica Neue"/>
                <a:cs typeface="Times New Roman" panose="02020603050405020304" pitchFamily="18" charset="0"/>
                <a:sym typeface="Helvetica Neue"/>
              </a:rPr>
              <a:t>user authentication and management.</a:t>
            </a:r>
            <a:endParaRPr lang="en-US" sz="3600" b="0" i="0" u="none" strike="noStrike" cap="none" dirty="0">
              <a:solidFill>
                <a:srgbClr val="3F3F3F"/>
              </a:solidFill>
              <a:latin typeface="Times New Roman" panose="02020603050405020304" pitchFamily="18" charset="0"/>
              <a:ea typeface="Helvetica Neue"/>
              <a:cs typeface="Times New Roman" panose="02020603050405020304" pitchFamily="18" charset="0"/>
              <a:sym typeface="Helvetica Neue"/>
            </a:endParaRPr>
          </a:p>
          <a:p>
            <a:pPr marL="914400" marR="0" lvl="0" indent="-387350" algn="l" rtl="0">
              <a:lnSpc>
                <a:spcPct val="100000"/>
              </a:lnSpc>
              <a:spcBef>
                <a:spcPts val="0"/>
              </a:spcBef>
              <a:spcAft>
                <a:spcPts val="0"/>
              </a:spcAft>
              <a:buClr>
                <a:schemeClr val="dk1"/>
              </a:buClr>
              <a:buSzPts val="2500"/>
              <a:buFont typeface="Helvetica Neue"/>
              <a:buChar char="-"/>
            </a:pPr>
            <a:r>
              <a:rPr lang="en-US" sz="3600" b="0" i="0" u="none" strike="noStrike" cap="none" dirty="0">
                <a:solidFill>
                  <a:srgbClr val="3F3F3F"/>
                </a:solidFill>
                <a:latin typeface="Times New Roman" panose="02020603050405020304" pitchFamily="18" charset="0"/>
                <a:ea typeface="Helvetica Neue"/>
                <a:cs typeface="Times New Roman" panose="02020603050405020304" pitchFamily="18" charset="0"/>
                <a:sym typeface="Helvetica Neue"/>
              </a:rPr>
              <a:t>Database:</a:t>
            </a:r>
            <a:r>
              <a:rPr lang="en-US" sz="3600" dirty="0">
                <a:solidFill>
                  <a:srgbClr val="3F3F3F"/>
                </a:solidFill>
                <a:latin typeface="Times New Roman" panose="02020603050405020304" pitchFamily="18" charset="0"/>
                <a:ea typeface="Helvetica Neue"/>
                <a:cs typeface="Times New Roman" panose="02020603050405020304" pitchFamily="18" charset="0"/>
                <a:sym typeface="Helvetica Neue"/>
              </a:rPr>
              <a:t> PostgreSQL, PSQL terminals was used to modify tables.</a:t>
            </a:r>
          </a:p>
          <a:p>
            <a:pPr marL="914400" indent="-387350">
              <a:buClr>
                <a:schemeClr val="dk1"/>
              </a:buClr>
              <a:buSzPts val="2500"/>
              <a:buFont typeface="Helvetica Neue"/>
              <a:buChar char="-"/>
            </a:pPr>
            <a:r>
              <a:rPr lang="en-US" sz="3600" dirty="0">
                <a:solidFill>
                  <a:srgbClr val="3F3F3F"/>
                </a:solidFill>
                <a:latin typeface="Times New Roman" panose="02020603050405020304" pitchFamily="18" charset="0"/>
                <a:ea typeface="Helvetica Neue"/>
                <a:cs typeface="Times New Roman" panose="02020603050405020304" pitchFamily="18" charset="0"/>
                <a:sym typeface="Helvetica Neue"/>
              </a:rPr>
              <a:t>Frontend: </a:t>
            </a:r>
            <a:r>
              <a:rPr lang="en-US" sz="3600" b="0" i="0" u="none" strike="noStrike" cap="none" dirty="0">
                <a:solidFill>
                  <a:srgbClr val="3F3F3F"/>
                </a:solidFill>
                <a:latin typeface="Times New Roman" panose="02020603050405020304" pitchFamily="18" charset="0"/>
                <a:ea typeface="Helvetica Neue"/>
                <a:cs typeface="Times New Roman" panose="02020603050405020304" pitchFamily="18" charset="0"/>
                <a:sym typeface="Helvetica Neue"/>
              </a:rPr>
              <a:t>the</a:t>
            </a:r>
            <a:r>
              <a:rPr lang="en-US" sz="3600" dirty="0">
                <a:solidFill>
                  <a:srgbClr val="3F3F3F"/>
                </a:solidFill>
                <a:latin typeface="Times New Roman" panose="02020603050405020304" pitchFamily="18" charset="0"/>
                <a:ea typeface="Helvetica Neue"/>
                <a:cs typeface="Times New Roman" panose="02020603050405020304" pitchFamily="18" charset="0"/>
                <a:sym typeface="Helvetica Neue"/>
              </a:rPr>
              <a:t> React.JS and Bootstrap.</a:t>
            </a:r>
          </a:p>
          <a:p>
            <a:pPr marL="914400" marR="0" lvl="0" indent="-387350" algn="l" rtl="0">
              <a:lnSpc>
                <a:spcPct val="100000"/>
              </a:lnSpc>
              <a:spcBef>
                <a:spcPts val="0"/>
              </a:spcBef>
              <a:spcAft>
                <a:spcPts val="0"/>
              </a:spcAft>
              <a:buClr>
                <a:schemeClr val="dk1"/>
              </a:buClr>
              <a:buSzPts val="2500"/>
              <a:buFont typeface="Helvetica Neue"/>
              <a:buChar char="-"/>
            </a:pPr>
            <a:r>
              <a:rPr lang="en-US" sz="3600" b="0" i="0" u="none" strike="noStrike" cap="none" dirty="0">
                <a:solidFill>
                  <a:srgbClr val="3F3F3F"/>
                </a:solidFill>
                <a:latin typeface="Times New Roman" panose="02020603050405020304" pitchFamily="18" charset="0"/>
                <a:ea typeface="Helvetica Neue"/>
                <a:cs typeface="Times New Roman" panose="02020603050405020304" pitchFamily="18" charset="0"/>
                <a:sym typeface="Helvetica Neue"/>
              </a:rPr>
              <a:t>DevOps: </a:t>
            </a:r>
          </a:p>
          <a:p>
            <a:pPr marL="1098550" marR="0" lvl="0" indent="-571500" algn="l" rtl="0">
              <a:lnSpc>
                <a:spcPct val="100000"/>
              </a:lnSpc>
              <a:spcBef>
                <a:spcPts val="0"/>
              </a:spcBef>
              <a:spcAft>
                <a:spcPts val="0"/>
              </a:spcAft>
              <a:buClr>
                <a:schemeClr val="dk1"/>
              </a:buClr>
              <a:buSzPts val="2500"/>
              <a:buFont typeface="Wingdings" panose="05000000000000000000" pitchFamily="2" charset="2"/>
              <a:buChar char="§"/>
            </a:pPr>
            <a:r>
              <a:rPr lang="en-US" sz="3600" b="0" i="0" u="none" strike="noStrike" cap="none" dirty="0">
                <a:solidFill>
                  <a:srgbClr val="3F3F3F"/>
                </a:solidFill>
                <a:latin typeface="Times New Roman" panose="02020603050405020304" pitchFamily="18" charset="0"/>
                <a:ea typeface="Helvetica Neue"/>
                <a:cs typeface="Times New Roman" panose="02020603050405020304" pitchFamily="18" charset="0"/>
                <a:sym typeface="Helvetica Neue"/>
              </a:rPr>
              <a:t>Heroku: </a:t>
            </a:r>
            <a:r>
              <a:rPr lang="en-US" sz="3600" dirty="0">
                <a:solidFill>
                  <a:srgbClr val="3F3F3F"/>
                </a:solidFill>
                <a:latin typeface="Times New Roman" panose="02020603050405020304" pitchFamily="18" charset="0"/>
                <a:ea typeface="Helvetica Neue"/>
                <a:cs typeface="Times New Roman" panose="02020603050405020304" pitchFamily="18" charset="0"/>
                <a:sym typeface="Helvetica Neue"/>
              </a:rPr>
              <a:t>Was </a:t>
            </a:r>
            <a:r>
              <a:rPr lang="en-US" sz="3600" b="0" i="0" u="none" strike="noStrike" cap="none" dirty="0">
                <a:solidFill>
                  <a:srgbClr val="3F3F3F"/>
                </a:solidFill>
                <a:latin typeface="Times New Roman" panose="02020603050405020304" pitchFamily="18" charset="0"/>
                <a:ea typeface="Helvetica Neue"/>
                <a:cs typeface="Times New Roman" panose="02020603050405020304" pitchFamily="18" charset="0"/>
                <a:sym typeface="Helvetica Neue"/>
              </a:rPr>
              <a:t>used to deploy the code to run using </a:t>
            </a:r>
            <a:r>
              <a:rPr lang="en-US" sz="3600" b="0" i="0" u="none" strike="noStrike" cap="none" dirty="0" err="1">
                <a:solidFill>
                  <a:srgbClr val="3F3F3F"/>
                </a:solidFill>
                <a:latin typeface="Times New Roman" panose="02020603050405020304" pitchFamily="18" charset="0"/>
                <a:ea typeface="Helvetica Neue"/>
                <a:cs typeface="Times New Roman" panose="02020603050405020304" pitchFamily="18" charset="0"/>
                <a:sym typeface="Helvetica Neue"/>
              </a:rPr>
              <a:t>heroku</a:t>
            </a:r>
            <a:r>
              <a:rPr lang="en-US" sz="3600" b="0" i="0" u="none" strike="noStrike" cap="none" dirty="0">
                <a:solidFill>
                  <a:srgbClr val="3F3F3F"/>
                </a:solidFill>
                <a:latin typeface="Times New Roman" panose="02020603050405020304" pitchFamily="18" charset="0"/>
                <a:ea typeface="Helvetica Neue"/>
                <a:cs typeface="Times New Roman" panose="02020603050405020304" pitchFamily="18" charset="0"/>
                <a:sym typeface="Helvetica Neue"/>
              </a:rPr>
              <a:t> web servers and create a </a:t>
            </a:r>
            <a:r>
              <a:rPr lang="en-US" sz="3600" dirty="0">
                <a:solidFill>
                  <a:srgbClr val="3F3F3F"/>
                </a:solidFill>
                <a:latin typeface="Times New Roman" panose="02020603050405020304" pitchFamily="18" charset="0"/>
                <a:ea typeface="Helvetica Neue"/>
                <a:cs typeface="Times New Roman" panose="02020603050405020304" pitchFamily="18" charset="0"/>
                <a:sym typeface="Helvetica Neue"/>
              </a:rPr>
              <a:t>PostgreSQL </a:t>
            </a:r>
            <a:r>
              <a:rPr lang="en-US" sz="3600" b="0" i="0" u="none" strike="noStrike" cap="none" dirty="0">
                <a:solidFill>
                  <a:srgbClr val="3F3F3F"/>
                </a:solidFill>
                <a:latin typeface="Times New Roman" panose="02020603050405020304" pitchFamily="18" charset="0"/>
                <a:ea typeface="Helvetica Neue"/>
                <a:cs typeface="Times New Roman" panose="02020603050405020304" pitchFamily="18" charset="0"/>
                <a:sym typeface="Helvetica Neue"/>
              </a:rPr>
              <a:t>Server DB to connect to our app. We linked our </a:t>
            </a:r>
            <a:r>
              <a:rPr lang="en-US" sz="3600" b="0" i="0" u="none" strike="noStrike" cap="none" dirty="0" err="1">
                <a:solidFill>
                  <a:srgbClr val="3F3F3F"/>
                </a:solidFill>
                <a:latin typeface="Times New Roman" panose="02020603050405020304" pitchFamily="18" charset="0"/>
                <a:ea typeface="Helvetica Neue"/>
                <a:cs typeface="Times New Roman" panose="02020603050405020304" pitchFamily="18" charset="0"/>
                <a:sym typeface="Helvetica Neue"/>
              </a:rPr>
              <a:t>Github</a:t>
            </a:r>
            <a:r>
              <a:rPr lang="en-US" sz="3600" b="0" i="0" u="none" strike="noStrike" cap="none" dirty="0">
                <a:solidFill>
                  <a:srgbClr val="3F3F3F"/>
                </a:solidFill>
                <a:latin typeface="Times New Roman" panose="02020603050405020304" pitchFamily="18" charset="0"/>
                <a:ea typeface="Helvetica Neue"/>
                <a:cs typeface="Times New Roman" panose="02020603050405020304" pitchFamily="18" charset="0"/>
                <a:sym typeface="Helvetica Neue"/>
              </a:rPr>
              <a:t> repositories with Heroku to continuously deploy the application.</a:t>
            </a:r>
          </a:p>
          <a:p>
            <a:pPr marL="1098550" marR="0" lvl="0" indent="-571500" algn="l" rtl="0">
              <a:lnSpc>
                <a:spcPct val="100000"/>
              </a:lnSpc>
              <a:spcBef>
                <a:spcPts val="0"/>
              </a:spcBef>
              <a:spcAft>
                <a:spcPts val="0"/>
              </a:spcAft>
              <a:buClr>
                <a:schemeClr val="dk1"/>
              </a:buClr>
              <a:buSzPts val="2500"/>
              <a:buFont typeface="Wingdings" panose="05000000000000000000" pitchFamily="2" charset="2"/>
              <a:buChar char="§"/>
            </a:pPr>
            <a:r>
              <a:rPr lang="en-US" sz="3600" dirty="0" err="1">
                <a:solidFill>
                  <a:srgbClr val="3F3F3F"/>
                </a:solidFill>
                <a:latin typeface="Times New Roman" panose="02020603050405020304" pitchFamily="18" charset="0"/>
                <a:ea typeface="Helvetica Neue"/>
                <a:cs typeface="Times New Roman" panose="02020603050405020304" pitchFamily="18" charset="0"/>
                <a:sym typeface="Helvetica Neue"/>
              </a:rPr>
              <a:t>Github</a:t>
            </a:r>
            <a:r>
              <a:rPr lang="en-US" sz="3600" dirty="0">
                <a:solidFill>
                  <a:srgbClr val="3F3F3F"/>
                </a:solidFill>
                <a:latin typeface="Times New Roman" panose="02020603050405020304" pitchFamily="18" charset="0"/>
                <a:ea typeface="Helvetica Neue"/>
                <a:cs typeface="Times New Roman" panose="02020603050405020304" pitchFamily="18" charset="0"/>
                <a:sym typeface="Helvetica Neue"/>
              </a:rPr>
              <a:t>: Integrated with the project.</a:t>
            </a:r>
          </a:p>
        </p:txBody>
      </p:sp>
    </p:spTree>
  </p:cSld>
  <p:clrMapOvr>
    <a:masterClrMapping/>
  </p:clrMapOvr>
</p:sld>
</file>

<file path=ppt/theme/theme1.xml><?xml version="1.0" encoding="utf-8"?>
<a:theme xmlns:a="http://schemas.openxmlformats.org/drawingml/2006/main"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TotalTime>
  <Words>548</Words>
  <Application>Microsoft Office PowerPoint</Application>
  <PresentationFormat>Custom</PresentationFormat>
  <Paragraphs>30</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Helvetica Neue</vt:lpstr>
      <vt:lpstr>Times New Roman</vt:lpstr>
      <vt:lpstr>Wingdings</vt:lpstr>
      <vt:lpstr>2_Office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Thor S</cp:lastModifiedBy>
  <cp:revision>8</cp:revision>
  <dcterms:created xsi:type="dcterms:W3CDTF">2019-06-25T19:12:02Z</dcterms:created>
  <dcterms:modified xsi:type="dcterms:W3CDTF">2021-08-01T18:58:51Z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