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iQSpF5/LG9GKxRfmH7x5fGZvxs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Arial"/>
              <a:ea typeface="Arial"/>
              <a:cs typeface="Arial"/>
              <a:sym typeface="Arial"/>
            </a:endParaRPr>
          </a:p>
        </p:txBody>
      </p:sp>
      <p:pic>
        <p:nvPicPr>
          <p:cNvPr descr="A close up of a sign&#10;&#10;Description automatically generated" id="9" name="Google Shape;9;p3"/>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Arial"/>
              <a:ea typeface="Arial"/>
              <a:cs typeface="Arial"/>
              <a:sym typeface="Arial"/>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jpg"/><Relationship Id="rId6" Type="http://schemas.openxmlformats.org/officeDocument/2006/relationships/image" Target="../media/image5.jpg"/><Relationship Id="rId7"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669833" y="41169369"/>
            <a:ext cx="25233384" cy="979364"/>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rgbClr val="3F3F3F"/>
                </a:solidFill>
                <a:latin typeface="Arial"/>
                <a:ea typeface="Arial"/>
                <a:cs typeface="Arial"/>
                <a:sym typeface="Arial"/>
              </a:rPr>
              <a:t>I thank my teammates, Professor Masoud Sadjadi, and Professor Alejandro Arrieta for their assistance and mentorship that I received throughout the senior design project.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272729"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2970083" y="615634"/>
            <a:ext cx="25687200" cy="255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and Information Sciences</a:t>
            </a:r>
            <a:endParaRPr b="0"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7200"/>
              <a:buFont typeface="Arial"/>
              <a:buNone/>
            </a:pPr>
            <a:r>
              <a:rPr b="0" i="1" lang="en-US" sz="7200" u="none" cap="none" strike="noStrike">
                <a:solidFill>
                  <a:srgbClr val="3F3F3F"/>
                </a:solidFill>
                <a:latin typeface="Helvetica Neue"/>
                <a:ea typeface="Helvetica Neue"/>
                <a:cs typeface="Helvetica Neue"/>
                <a:sym typeface="Helvetica Neue"/>
              </a:rPr>
              <a:t>Summer 2021 Capstone 2 Project</a:t>
            </a:r>
            <a:endParaRPr b="0" i="0" sz="1400" u="none" cap="none" strike="noStrike">
              <a:solidFill>
                <a:srgbClr val="000000"/>
              </a:solidFill>
              <a:latin typeface="Helvetica Neue"/>
              <a:ea typeface="Helvetica Neue"/>
              <a:cs typeface="Helvetica Neue"/>
              <a:sym typeface="Helvetica Neue"/>
            </a:endParaRPr>
          </a:p>
        </p:txBody>
      </p:sp>
      <p:sp>
        <p:nvSpPr>
          <p:cNvPr id="27" name="Google Shape;27;p1"/>
          <p:cNvSpPr txBox="1"/>
          <p:nvPr/>
        </p:nvSpPr>
        <p:spPr>
          <a:xfrm>
            <a:off x="2501535" y="3170736"/>
            <a:ext cx="27569999" cy="30267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81E3F"/>
              </a:buClr>
              <a:buSzPts val="8800"/>
              <a:buFont typeface="Arial"/>
              <a:buNone/>
            </a:pPr>
            <a:r>
              <a:rPr b="1" i="0" lang="en-US" sz="8800" u="none" cap="none" strike="noStrike">
                <a:solidFill>
                  <a:srgbClr val="081E3F"/>
                </a:solidFill>
                <a:latin typeface="Helvetica Neue"/>
                <a:ea typeface="Helvetica Neue"/>
                <a:cs typeface="Helvetica Neue"/>
                <a:sym typeface="Helvetica Neue"/>
              </a:rPr>
              <a:t>NFT Marketplace Ver. 1.0</a:t>
            </a:r>
            <a:endParaRPr b="0"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Author: </a:t>
            </a:r>
            <a:r>
              <a:rPr b="1" lang="en-US" sz="3500">
                <a:solidFill>
                  <a:srgbClr val="3F3F3F"/>
                </a:solidFill>
                <a:latin typeface="Helvetica Neue"/>
                <a:ea typeface="Helvetica Neue"/>
                <a:cs typeface="Helvetica Neue"/>
                <a:sym typeface="Helvetica Neue"/>
              </a:rPr>
              <a:t>Kearan Singh</a:t>
            </a:r>
            <a:endParaRPr b="1" i="0" sz="50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Product Owner:</a:t>
            </a:r>
            <a:r>
              <a:rPr b="1" i="1" lang="en-US" sz="3500" u="none" cap="none" strike="noStrike">
                <a:solidFill>
                  <a:srgbClr val="3F3F3F"/>
                </a:solidFill>
                <a:latin typeface="Helvetica Neue"/>
                <a:ea typeface="Helvetica Neue"/>
                <a:cs typeface="Helvetica Neue"/>
                <a:sym typeface="Helvetica Neue"/>
              </a:rPr>
              <a:t> </a:t>
            </a:r>
            <a:r>
              <a:rPr b="0" i="1" lang="en-US" sz="3500" u="none" cap="none" strike="noStrike">
                <a:solidFill>
                  <a:srgbClr val="3F3F3F"/>
                </a:solidFill>
                <a:latin typeface="Helvetica Neue"/>
                <a:ea typeface="Helvetica Neue"/>
                <a:cs typeface="Helvetica Neue"/>
                <a:sym typeface="Helvetica Neue"/>
              </a:rPr>
              <a:t>Eddie Garcia, Product Owner</a:t>
            </a:r>
            <a:endParaRPr b="0" i="0" sz="3500" u="none" cap="none" strike="noStrike">
              <a:solidFill>
                <a:srgbClr val="3F3F3F"/>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a:t>
            </a:r>
            <a:r>
              <a:rPr b="1" i="1" lang="en-US" sz="3500" u="none" cap="none" strike="noStrike">
                <a:solidFill>
                  <a:srgbClr val="3F3F3F"/>
                </a:solidFill>
                <a:latin typeface="Helvetica Neue"/>
                <a:ea typeface="Helvetica Neue"/>
                <a:cs typeface="Helvetica Neue"/>
                <a:sym typeface="Helvetica Neue"/>
              </a:rPr>
              <a:t> </a:t>
            </a:r>
            <a:r>
              <a:rPr b="0" i="1" lang="en-US" sz="3500" u="none" cap="none" strike="noStrike">
                <a:solidFill>
                  <a:srgbClr val="3F3F3F"/>
                </a:solidFill>
                <a:latin typeface="Helvetica Neue"/>
                <a:ea typeface="Helvetica Neue"/>
                <a:cs typeface="Helvetica Neue"/>
                <a:sym typeface="Helvetica Neue"/>
              </a:rPr>
              <a:t>Dr. Masoud Sadjadi, </a:t>
            </a:r>
            <a:r>
              <a:rPr b="0" i="0" lang="en-US" sz="3500" u="none" cap="none" strike="noStrike">
                <a:solidFill>
                  <a:srgbClr val="3F3F3F"/>
                </a:solidFill>
                <a:latin typeface="Helvetica Neue"/>
                <a:ea typeface="Helvetica Neue"/>
                <a:cs typeface="Helvetica Neue"/>
                <a:sym typeface="Helvetica Neue"/>
              </a:rPr>
              <a:t>Florida International University</a:t>
            </a:r>
            <a:endParaRPr b="0" i="0" sz="1400" u="none" cap="none" strike="noStrike">
              <a:solidFill>
                <a:srgbClr val="000000"/>
              </a:solidFill>
              <a:latin typeface="Helvetica Neue"/>
              <a:ea typeface="Helvetica Neue"/>
              <a:cs typeface="Helvetica Neue"/>
              <a:sym typeface="Helvetica Neue"/>
            </a:endParaRPr>
          </a:p>
        </p:txBody>
      </p:sp>
      <p:sp>
        <p:nvSpPr>
          <p:cNvPr id="28" name="Google Shape;28;p1"/>
          <p:cNvSpPr txBox="1"/>
          <p:nvPr/>
        </p:nvSpPr>
        <p:spPr>
          <a:xfrm>
            <a:off x="2970063" y="7192690"/>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PROBLEM</a:t>
            </a:r>
            <a:endParaRPr b="0" i="0" sz="1400" u="none" cap="none" strike="noStrike">
              <a:solidFill>
                <a:srgbClr val="000000"/>
              </a:solidFill>
              <a:latin typeface="Helvetica Neue"/>
              <a:ea typeface="Helvetica Neue"/>
              <a:cs typeface="Helvetica Neue"/>
              <a:sym typeface="Helvetica Neue"/>
            </a:endParaRPr>
          </a:p>
        </p:txBody>
      </p:sp>
      <p:sp>
        <p:nvSpPr>
          <p:cNvPr id="29" name="Google Shape;29;p1"/>
          <p:cNvSpPr txBox="1"/>
          <p:nvPr/>
        </p:nvSpPr>
        <p:spPr>
          <a:xfrm>
            <a:off x="13755923" y="7192711"/>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CURRENT SYSTEM</a:t>
            </a:r>
            <a:endParaRPr b="0" i="0" sz="1400" u="none" cap="none" strike="noStrike">
              <a:solidFill>
                <a:srgbClr val="000000"/>
              </a:solidFill>
              <a:latin typeface="Helvetica Neue"/>
              <a:ea typeface="Helvetica Neue"/>
              <a:cs typeface="Helvetica Neue"/>
              <a:sym typeface="Helvetica Neue"/>
            </a:endParaRPr>
          </a:p>
        </p:txBody>
      </p:sp>
      <p:sp>
        <p:nvSpPr>
          <p:cNvPr id="30" name="Google Shape;30;p1"/>
          <p:cNvSpPr txBox="1"/>
          <p:nvPr/>
        </p:nvSpPr>
        <p:spPr>
          <a:xfrm>
            <a:off x="24479888" y="7192701"/>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REQUIREMENTS</a:t>
            </a:r>
            <a:endParaRPr b="0" i="0" sz="1400" u="none" cap="none" strike="noStrike">
              <a:solidFill>
                <a:srgbClr val="000000"/>
              </a:solidFill>
              <a:latin typeface="Helvetica Neue"/>
              <a:ea typeface="Helvetica Neue"/>
              <a:cs typeface="Helvetica Neue"/>
              <a:sym typeface="Helvetica Neue"/>
            </a:endParaRPr>
          </a:p>
        </p:txBody>
      </p:sp>
      <p:sp>
        <p:nvSpPr>
          <p:cNvPr id="31" name="Google Shape;31;p1"/>
          <p:cNvSpPr txBox="1"/>
          <p:nvPr/>
        </p:nvSpPr>
        <p:spPr>
          <a:xfrm>
            <a:off x="2970063" y="21207702"/>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SYSTEM DESIGN</a:t>
            </a:r>
            <a:endParaRPr b="0" i="0" sz="1400" u="none" cap="none" strike="noStrike">
              <a:solidFill>
                <a:srgbClr val="000000"/>
              </a:solidFill>
              <a:latin typeface="Helvetica Neue"/>
              <a:ea typeface="Helvetica Neue"/>
              <a:cs typeface="Helvetica Neue"/>
              <a:sym typeface="Helvetica Neue"/>
            </a:endParaRPr>
          </a:p>
        </p:txBody>
      </p:sp>
      <p:sp>
        <p:nvSpPr>
          <p:cNvPr id="32" name="Google Shape;32;p1"/>
          <p:cNvSpPr txBox="1"/>
          <p:nvPr/>
        </p:nvSpPr>
        <p:spPr>
          <a:xfrm>
            <a:off x="13755898" y="15879538"/>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OBJECT DESIGN</a:t>
            </a:r>
            <a:endParaRPr b="0" i="0" sz="1400" u="none" cap="none" strike="noStrike">
              <a:solidFill>
                <a:srgbClr val="000000"/>
              </a:solidFill>
              <a:latin typeface="Helvetica Neue"/>
              <a:ea typeface="Helvetica Neue"/>
              <a:cs typeface="Helvetica Neue"/>
              <a:sym typeface="Helvetica Neue"/>
            </a:endParaRPr>
          </a:p>
        </p:txBody>
      </p:sp>
      <p:sp>
        <p:nvSpPr>
          <p:cNvPr id="33" name="Google Shape;33;p1"/>
          <p:cNvSpPr txBox="1"/>
          <p:nvPr/>
        </p:nvSpPr>
        <p:spPr>
          <a:xfrm>
            <a:off x="24868850" y="15653473"/>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IMPLEMENTATION</a:t>
            </a:r>
            <a:endParaRPr b="0" i="0" sz="1400" u="none" cap="none" strike="noStrike">
              <a:solidFill>
                <a:srgbClr val="000000"/>
              </a:solidFill>
              <a:latin typeface="Helvetica Neue"/>
              <a:ea typeface="Helvetica Neue"/>
              <a:cs typeface="Helvetica Neue"/>
              <a:sym typeface="Helvetica Neue"/>
            </a:endParaRPr>
          </a:p>
        </p:txBody>
      </p:sp>
      <p:sp>
        <p:nvSpPr>
          <p:cNvPr id="34" name="Google Shape;34;p1"/>
          <p:cNvSpPr txBox="1"/>
          <p:nvPr/>
        </p:nvSpPr>
        <p:spPr>
          <a:xfrm>
            <a:off x="3350988" y="32222728"/>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VERIFICATION</a:t>
            </a:r>
            <a:endParaRPr b="0" i="0" sz="1400" u="none" cap="none" strike="noStrike">
              <a:solidFill>
                <a:srgbClr val="000000"/>
              </a:solidFill>
              <a:latin typeface="Helvetica Neue"/>
              <a:ea typeface="Helvetica Neue"/>
              <a:cs typeface="Helvetica Neue"/>
              <a:sym typeface="Helvetica Neue"/>
            </a:endParaRPr>
          </a:p>
        </p:txBody>
      </p:sp>
      <p:sp>
        <p:nvSpPr>
          <p:cNvPr id="35" name="Google Shape;35;p1"/>
          <p:cNvSpPr txBox="1"/>
          <p:nvPr/>
        </p:nvSpPr>
        <p:spPr>
          <a:xfrm>
            <a:off x="24793548" y="29052744"/>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13917161" y="28113741"/>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SCREENSHOT</a:t>
            </a:r>
            <a:endParaRPr b="0" i="0" sz="1400" u="none" cap="none" strike="noStrike">
              <a:solidFill>
                <a:srgbClr val="000000"/>
              </a:solidFill>
              <a:latin typeface="Helvetica Neue"/>
              <a:ea typeface="Helvetica Neue"/>
              <a:cs typeface="Helvetica Neue"/>
              <a:sym typeface="Helvetica Neue"/>
            </a:endParaRPr>
          </a:p>
        </p:txBody>
      </p:sp>
      <p:pic>
        <p:nvPicPr>
          <p:cNvPr id="37" name="Google Shape;37;p1"/>
          <p:cNvPicPr preferRelativeResize="0"/>
          <p:nvPr/>
        </p:nvPicPr>
        <p:blipFill rotWithShape="1">
          <a:blip r:embed="rId3">
            <a:alphaModFix/>
          </a:blip>
          <a:srcRect b="0" l="0" r="0" t="0"/>
          <a:stretch/>
        </p:blipFill>
        <p:spPr>
          <a:xfrm>
            <a:off x="232729" y="899004"/>
            <a:ext cx="2737341" cy="2712955"/>
          </a:xfrm>
          <a:prstGeom prst="rect">
            <a:avLst/>
          </a:prstGeom>
          <a:noFill/>
          <a:ln>
            <a:noFill/>
          </a:ln>
        </p:spPr>
      </p:pic>
      <p:sp>
        <p:nvSpPr>
          <p:cNvPr id="38" name="Google Shape;38;p1"/>
          <p:cNvSpPr txBox="1"/>
          <p:nvPr/>
        </p:nvSpPr>
        <p:spPr>
          <a:xfrm>
            <a:off x="1840639" y="8157363"/>
            <a:ext cx="8427300" cy="121170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0"/>
              </a:spcBef>
              <a:spcAft>
                <a:spcPts val="0"/>
              </a:spcAft>
              <a:buClr>
                <a:schemeClr val="dk1"/>
              </a:buClr>
              <a:buSzPts val="1100"/>
              <a:buFont typeface="Arial"/>
              <a:buNone/>
            </a:pPr>
            <a:r>
              <a:rPr lang="en-US" sz="3600">
                <a:solidFill>
                  <a:schemeClr val="dk1"/>
                </a:solidFill>
                <a:latin typeface="Helvetica Neue"/>
                <a:ea typeface="Helvetica Neue"/>
                <a:cs typeface="Helvetica Neue"/>
                <a:sym typeface="Helvetica Neue"/>
              </a:rPr>
              <a:t>The popularity of NFT’s (Non-Fungible Tokens) has catapulted into mainstream society in recent months, which has completely revolutionized the art industry and the potential of blockchain in daily life. An NFT is generally digital art linked to a </a:t>
            </a:r>
            <a:r>
              <a:rPr lang="en-US" sz="3600">
                <a:solidFill>
                  <a:schemeClr val="dk1"/>
                </a:solidFill>
                <a:latin typeface="Helvetica Neue"/>
                <a:ea typeface="Helvetica Neue"/>
                <a:cs typeface="Helvetica Neue"/>
                <a:sym typeface="Helvetica Neue"/>
              </a:rPr>
              <a:t>cryptocurrency </a:t>
            </a:r>
            <a:r>
              <a:rPr lang="en-US" sz="3600">
                <a:solidFill>
                  <a:schemeClr val="dk1"/>
                </a:solidFill>
                <a:latin typeface="Helvetica Neue"/>
                <a:ea typeface="Helvetica Neue"/>
                <a:cs typeface="Helvetica Neue"/>
                <a:sym typeface="Helvetica Neue"/>
              </a:rPr>
              <a:t>blockchain, which makes it a completely unique piece of art. There are countless other implementations, as well. NFT Marketplaces have been spawning along with this booming popularity, and NFT exchange is becoming an industry in and of itself. However, these marketplaces often charge erroneous amounts and are complicated to use. The goal of this project is to allow artists and consumers to create </a:t>
            </a:r>
            <a:r>
              <a:rPr lang="en-US" sz="3600">
                <a:solidFill>
                  <a:schemeClr val="dk1"/>
                </a:solidFill>
                <a:latin typeface="Helvetica Neue"/>
                <a:ea typeface="Helvetica Neue"/>
                <a:cs typeface="Helvetica Neue"/>
                <a:sym typeface="Helvetica Neue"/>
              </a:rPr>
              <a:t>NTFs</a:t>
            </a:r>
            <a:r>
              <a:rPr lang="en-US" sz="3600">
                <a:solidFill>
                  <a:schemeClr val="dk1"/>
                </a:solidFill>
                <a:latin typeface="Helvetica Neue"/>
                <a:ea typeface="Helvetica Neue"/>
                <a:cs typeface="Helvetica Neue"/>
                <a:sym typeface="Helvetica Neue"/>
              </a:rPr>
              <a:t> with a lower cost and easy-to-understand interface.</a:t>
            </a:r>
            <a:endParaRPr i="0" sz="3600" u="none" cap="none" strike="noStrike">
              <a:solidFill>
                <a:srgbClr val="000000"/>
              </a:solidFill>
              <a:highlight>
                <a:srgbClr val="F2F2F2"/>
              </a:highlight>
              <a:latin typeface="Helvetica Neue"/>
              <a:ea typeface="Helvetica Neue"/>
              <a:cs typeface="Helvetica Neue"/>
              <a:sym typeface="Helvetica Neue"/>
            </a:endParaRPr>
          </a:p>
        </p:txBody>
      </p:sp>
      <p:sp>
        <p:nvSpPr>
          <p:cNvPr id="39" name="Google Shape;39;p1"/>
          <p:cNvSpPr txBox="1"/>
          <p:nvPr/>
        </p:nvSpPr>
        <p:spPr>
          <a:xfrm>
            <a:off x="11997975" y="8157363"/>
            <a:ext cx="9054600" cy="674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The current version is a multi-page webapp that has full user authentication, and a current gallery of placeholder NFTs. A </a:t>
            </a:r>
            <a:r>
              <a:rPr lang="en-US" sz="3600">
                <a:solidFill>
                  <a:schemeClr val="dk1"/>
                </a:solidFill>
                <a:latin typeface="Helvetica Neue"/>
                <a:ea typeface="Helvetica Neue"/>
                <a:cs typeface="Helvetica Neue"/>
                <a:sym typeface="Helvetica Neue"/>
              </a:rPr>
              <a:t>database</a:t>
            </a:r>
            <a:r>
              <a:rPr lang="en-US" sz="3600">
                <a:solidFill>
                  <a:schemeClr val="dk1"/>
                </a:solidFill>
                <a:latin typeface="Helvetica Neue"/>
                <a:ea typeface="Helvetica Neue"/>
                <a:cs typeface="Helvetica Neue"/>
                <a:sym typeface="Helvetica Neue"/>
              </a:rPr>
              <a:t> of user information is fully established, and password reset and acct. verification functionality are fully operational. We built the entire system from scratch.</a:t>
            </a:r>
            <a:endParaRPr sz="36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t/>
            </a:r>
            <a:endParaRPr sz="36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I worked on the database’s API and backend development (along with Enrique), the testing and debugging, and the deployment to Heroku. </a:t>
            </a:r>
            <a:endParaRPr sz="3600">
              <a:solidFill>
                <a:schemeClr val="dk1"/>
              </a:solidFill>
              <a:latin typeface="Helvetica Neue"/>
              <a:ea typeface="Helvetica Neue"/>
              <a:cs typeface="Helvetica Neue"/>
              <a:sym typeface="Helvetica Neue"/>
            </a:endParaRPr>
          </a:p>
        </p:txBody>
      </p:sp>
      <p:sp>
        <p:nvSpPr>
          <p:cNvPr id="40" name="Google Shape;40;p1"/>
          <p:cNvSpPr txBox="1"/>
          <p:nvPr/>
        </p:nvSpPr>
        <p:spPr>
          <a:xfrm>
            <a:off x="22757900" y="8157375"/>
            <a:ext cx="9054600" cy="7095900"/>
          </a:xfrm>
          <a:prstGeom prst="rect">
            <a:avLst/>
          </a:prstGeom>
          <a:noFill/>
          <a:ln>
            <a:noFill/>
          </a:ln>
        </p:spPr>
        <p:txBody>
          <a:bodyPr anchorCtr="0" anchor="t" bIns="45700" lIns="91425" spcFirstLastPara="1" rIns="91425" wrap="square" tIns="45700">
            <a:spAutoFit/>
          </a:bodyPr>
          <a:lstStyle/>
          <a:p>
            <a:pPr indent="-469900" lvl="0" marL="457200" rtl="0" algn="l">
              <a:spcBef>
                <a:spcPts val="0"/>
              </a:spcBef>
              <a:spcAft>
                <a:spcPts val="0"/>
              </a:spcAft>
              <a:buClr>
                <a:schemeClr val="dk1"/>
              </a:buClr>
              <a:buSzPts val="3800"/>
              <a:buFont typeface="Helvetica Neue"/>
              <a:buChar char="●"/>
            </a:pPr>
            <a:r>
              <a:rPr lang="en-US" sz="3500">
                <a:solidFill>
                  <a:schemeClr val="dk1"/>
                </a:solidFill>
                <a:latin typeface="Helvetica Neue"/>
                <a:ea typeface="Helvetica Neue"/>
                <a:cs typeface="Helvetica Neue"/>
                <a:sym typeface="Helvetica Neue"/>
              </a:rPr>
              <a:t>System Architecture was to be designed to PO’s specifications using the desired frameworks and platforms.</a:t>
            </a:r>
            <a:endParaRPr sz="35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sz="3500">
              <a:solidFill>
                <a:schemeClr val="dk1"/>
              </a:solidFill>
              <a:latin typeface="Helvetica Neue"/>
              <a:ea typeface="Helvetica Neue"/>
              <a:cs typeface="Helvetica Neue"/>
              <a:sym typeface="Helvetica Neue"/>
            </a:endParaRPr>
          </a:p>
          <a:p>
            <a:pPr indent="-450850" lvl="0" marL="457200" rtl="0" algn="l">
              <a:spcBef>
                <a:spcPts val="0"/>
              </a:spcBef>
              <a:spcAft>
                <a:spcPts val="0"/>
              </a:spcAft>
              <a:buClr>
                <a:schemeClr val="dk1"/>
              </a:buClr>
              <a:buSzPts val="3500"/>
              <a:buFont typeface="Helvetica Neue"/>
              <a:buChar char="●"/>
            </a:pPr>
            <a:r>
              <a:rPr lang="en-US" sz="3500">
                <a:solidFill>
                  <a:schemeClr val="dk1"/>
                </a:solidFill>
                <a:latin typeface="Helvetica Neue"/>
                <a:ea typeface="Helvetica Neue"/>
                <a:cs typeface="Helvetica Neue"/>
                <a:sym typeface="Helvetica Neue"/>
              </a:rPr>
              <a:t>A database managing API must be developed to store and manipulate user data, NFT listings, and other various website data.</a:t>
            </a:r>
            <a:endParaRPr sz="35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sz="3500">
              <a:solidFill>
                <a:schemeClr val="dk1"/>
              </a:solidFill>
              <a:latin typeface="Helvetica Neue"/>
              <a:ea typeface="Helvetica Neue"/>
              <a:cs typeface="Helvetica Neue"/>
              <a:sym typeface="Helvetica Neue"/>
            </a:endParaRPr>
          </a:p>
          <a:p>
            <a:pPr indent="-450850" lvl="0" marL="457200" rtl="0" algn="l">
              <a:spcBef>
                <a:spcPts val="0"/>
              </a:spcBef>
              <a:spcAft>
                <a:spcPts val="0"/>
              </a:spcAft>
              <a:buClr>
                <a:schemeClr val="dk1"/>
              </a:buClr>
              <a:buSzPts val="3500"/>
              <a:buFont typeface="Helvetica Neue"/>
              <a:buChar char="●"/>
            </a:pPr>
            <a:r>
              <a:rPr lang="en-US" sz="3500">
                <a:solidFill>
                  <a:schemeClr val="dk1"/>
                </a:solidFill>
                <a:latin typeface="Helvetica Neue"/>
                <a:ea typeface="Helvetica Neue"/>
                <a:cs typeface="Helvetica Neue"/>
                <a:sym typeface="Helvetica Neue"/>
              </a:rPr>
              <a:t>Establish a functioning frontend that works in tandem with the foundations of a backend.</a:t>
            </a:r>
            <a:endParaRPr sz="3500">
              <a:solidFill>
                <a:schemeClr val="dk1"/>
              </a:solidFill>
              <a:latin typeface="Helvetica Neue"/>
              <a:ea typeface="Helvetica Neue"/>
              <a:cs typeface="Helvetica Neue"/>
              <a:sym typeface="Helvetica Neue"/>
            </a:endParaRPr>
          </a:p>
          <a:p>
            <a:pPr indent="0" lvl="0" marL="457200" rtl="0" algn="l">
              <a:spcBef>
                <a:spcPts val="0"/>
              </a:spcBef>
              <a:spcAft>
                <a:spcPts val="0"/>
              </a:spcAft>
              <a:buNone/>
            </a:pPr>
            <a:r>
              <a:t/>
            </a:r>
            <a:endParaRPr sz="3200">
              <a:solidFill>
                <a:schemeClr val="dk1"/>
              </a:solidFill>
              <a:latin typeface="Helvetica Neue"/>
              <a:ea typeface="Helvetica Neue"/>
              <a:cs typeface="Helvetica Neue"/>
              <a:sym typeface="Helvetica Neue"/>
            </a:endParaRPr>
          </a:p>
        </p:txBody>
      </p:sp>
      <p:sp>
        <p:nvSpPr>
          <p:cNvPr id="41" name="Google Shape;41;p1"/>
          <p:cNvSpPr txBox="1"/>
          <p:nvPr/>
        </p:nvSpPr>
        <p:spPr>
          <a:xfrm>
            <a:off x="22757900" y="16763850"/>
            <a:ext cx="9266400" cy="1256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3400">
                <a:solidFill>
                  <a:srgbClr val="3F3F3F"/>
                </a:solidFill>
                <a:latin typeface="Helvetica Neue"/>
                <a:ea typeface="Helvetica Neue"/>
                <a:cs typeface="Helvetica Neue"/>
                <a:sym typeface="Helvetica Neue"/>
              </a:rPr>
              <a:t>FrontEnd: </a:t>
            </a:r>
            <a:r>
              <a:rPr lang="en-US" sz="3400">
                <a:solidFill>
                  <a:srgbClr val="3F3F3F"/>
                </a:solidFill>
                <a:latin typeface="Helvetica Neue"/>
                <a:ea typeface="Helvetica Neue"/>
                <a:cs typeface="Helvetica Neue"/>
                <a:sym typeface="Helvetica Neue"/>
              </a:rPr>
              <a:t>The React.js and Bootstrap frameworks were implemented as the foundations of the frontend development.</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rPr b="1" lang="en-US" sz="3400">
                <a:solidFill>
                  <a:srgbClr val="3F3F3F"/>
                </a:solidFill>
                <a:latin typeface="Helvetica Neue"/>
                <a:ea typeface="Helvetica Neue"/>
                <a:cs typeface="Helvetica Neue"/>
                <a:sym typeface="Helvetica Neue"/>
              </a:rPr>
              <a:t>BackEnd: </a:t>
            </a:r>
            <a:r>
              <a:rPr lang="en-US" sz="3400">
                <a:solidFill>
                  <a:srgbClr val="3F3F3F"/>
                </a:solidFill>
                <a:latin typeface="Helvetica Neue"/>
                <a:ea typeface="Helvetica Neue"/>
                <a:cs typeface="Helvetica Neue"/>
                <a:sym typeface="Helvetica Neue"/>
              </a:rPr>
              <a:t>A Django framework was implemented, and the DRF (Django Rest Framework) library was used to develop an API that </a:t>
            </a:r>
            <a:r>
              <a:rPr lang="en-US" sz="3400">
                <a:solidFill>
                  <a:srgbClr val="3F3F3F"/>
                </a:solidFill>
                <a:latin typeface="Helvetica Neue"/>
                <a:ea typeface="Helvetica Neue"/>
                <a:cs typeface="Helvetica Neue"/>
                <a:sym typeface="Helvetica Neue"/>
              </a:rPr>
              <a:t>connected</a:t>
            </a:r>
            <a:r>
              <a:rPr lang="en-US" sz="3400">
                <a:solidFill>
                  <a:srgbClr val="3F3F3F"/>
                </a:solidFill>
                <a:latin typeface="Helvetica Neue"/>
                <a:ea typeface="Helvetica Neue"/>
                <a:cs typeface="Helvetica Neue"/>
                <a:sym typeface="Helvetica Neue"/>
              </a:rPr>
              <a:t> to the Database.</a:t>
            </a:r>
            <a:endParaRPr b="1"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rPr b="1" lang="en-US" sz="3400">
                <a:solidFill>
                  <a:srgbClr val="3F3F3F"/>
                </a:solidFill>
                <a:latin typeface="Helvetica Neue"/>
                <a:ea typeface="Helvetica Neue"/>
                <a:cs typeface="Helvetica Neue"/>
                <a:sym typeface="Helvetica Neue"/>
              </a:rPr>
              <a:t>Crypto: </a:t>
            </a:r>
            <a:r>
              <a:rPr lang="en-US" sz="3400">
                <a:solidFill>
                  <a:srgbClr val="3F3F3F"/>
                </a:solidFill>
                <a:latin typeface="Helvetica Neue"/>
                <a:ea typeface="Helvetica Neue"/>
                <a:cs typeface="Helvetica Neue"/>
                <a:sym typeface="Helvetica Neue"/>
              </a:rPr>
              <a:t>No cryptocurrency </a:t>
            </a:r>
            <a:r>
              <a:rPr lang="en-US" sz="3400">
                <a:solidFill>
                  <a:srgbClr val="3F3F3F"/>
                </a:solidFill>
                <a:latin typeface="Helvetica Neue"/>
                <a:ea typeface="Helvetica Neue"/>
                <a:cs typeface="Helvetica Neue"/>
                <a:sym typeface="Helvetica Neue"/>
              </a:rPr>
              <a:t>implementations</a:t>
            </a:r>
            <a:r>
              <a:rPr lang="en-US" sz="3400">
                <a:solidFill>
                  <a:srgbClr val="3F3F3F"/>
                </a:solidFill>
                <a:latin typeface="Helvetica Neue"/>
                <a:ea typeface="Helvetica Neue"/>
                <a:cs typeface="Helvetica Neue"/>
                <a:sym typeface="Helvetica Neue"/>
              </a:rPr>
              <a:t> were developed yet, however, considerable research was done into Ethereum and Cardano for NFT creation through the site.</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t/>
            </a:r>
            <a:endParaRPr b="1"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rPr b="1" lang="en-US" sz="3400">
                <a:solidFill>
                  <a:srgbClr val="3F3F3F"/>
                </a:solidFill>
                <a:latin typeface="Helvetica Neue"/>
                <a:ea typeface="Helvetica Neue"/>
                <a:cs typeface="Helvetica Neue"/>
                <a:sym typeface="Helvetica Neue"/>
              </a:rPr>
              <a:t>Database: </a:t>
            </a:r>
            <a:r>
              <a:rPr lang="en-US" sz="3400">
                <a:solidFill>
                  <a:srgbClr val="3F3F3F"/>
                </a:solidFill>
                <a:latin typeface="Helvetica Neue"/>
                <a:ea typeface="Helvetica Neue"/>
                <a:cs typeface="Helvetica Neue"/>
                <a:sym typeface="Helvetica Neue"/>
              </a:rPr>
              <a:t>The database is implemented through PostgreSQL with a PSQL frontend-to-database connection.</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rPr b="1" lang="en-US" sz="3400">
                <a:solidFill>
                  <a:srgbClr val="3F3F3F"/>
                </a:solidFill>
                <a:latin typeface="Helvetica Neue"/>
                <a:ea typeface="Helvetica Neue"/>
                <a:cs typeface="Helvetica Neue"/>
                <a:sym typeface="Helvetica Neue"/>
              </a:rPr>
              <a:t>DevOps</a:t>
            </a:r>
            <a:r>
              <a:rPr lang="en-US" sz="3400">
                <a:solidFill>
                  <a:srgbClr val="3F3F3F"/>
                </a:solidFill>
                <a:latin typeface="Helvetica Neue"/>
                <a:ea typeface="Helvetica Neue"/>
                <a:cs typeface="Helvetica Neue"/>
                <a:sym typeface="Helvetica Neue"/>
              </a:rPr>
              <a:t>: Heroku was used to deploy and publish the finalized webapp. Github was used to manage version control and increase efficiency of collaboration between team members.</a:t>
            </a:r>
            <a:endParaRPr sz="34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Helvetica Neue"/>
              <a:ea typeface="Helvetica Neue"/>
              <a:cs typeface="Helvetica Neue"/>
              <a:sym typeface="Helvetica Neue"/>
            </a:endParaRPr>
          </a:p>
        </p:txBody>
      </p:sp>
      <p:sp>
        <p:nvSpPr>
          <p:cNvPr id="42" name="Google Shape;42;p1"/>
          <p:cNvSpPr txBox="1"/>
          <p:nvPr/>
        </p:nvSpPr>
        <p:spPr>
          <a:xfrm>
            <a:off x="1840650" y="33194000"/>
            <a:ext cx="8427300" cy="4525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The DevOps model was implemented in the development of this system. Thus, consistent testing and debugging was performed throughout the entirety of the project. The Visual Studio Code debugger and the web console were the main tools used in verification. As well as, occasional demos for the PO’s approval and  </a:t>
            </a:r>
            <a:endParaRPr i="0" sz="3600" u="none" cap="none" strike="noStrike">
              <a:solidFill>
                <a:srgbClr val="000000"/>
              </a:solidFill>
              <a:latin typeface="Helvetica Neue"/>
              <a:ea typeface="Helvetica Neue"/>
              <a:cs typeface="Helvetica Neue"/>
              <a:sym typeface="Helvetica Neue"/>
            </a:endParaRPr>
          </a:p>
        </p:txBody>
      </p:sp>
      <p:sp>
        <p:nvSpPr>
          <p:cNvPr id="43" name="Google Shape;43;p1"/>
          <p:cNvSpPr txBox="1"/>
          <p:nvPr/>
        </p:nvSpPr>
        <p:spPr>
          <a:xfrm>
            <a:off x="22969550" y="29991750"/>
            <a:ext cx="9054600" cy="8958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NFTies Collective is an innovative solution to the problem statement through its low-cost NFT creation vision and its organized, simple architecture that is easy for users to understand. The current system is a strong foundation for development; some work still needs to be done for a finalized, market-ready version. However, the architecture of this system has been specifically designed (as requested by PO) to allow and assist in further development. </a:t>
            </a:r>
            <a:r>
              <a:rPr lang="en-US" sz="3600">
                <a:solidFill>
                  <a:schemeClr val="dk1"/>
                </a:solidFill>
                <a:latin typeface="Helvetica Neue"/>
                <a:ea typeface="Helvetica Neue"/>
                <a:cs typeface="Helvetica Neue"/>
                <a:sym typeface="Helvetica Neue"/>
              </a:rPr>
              <a:t>The requirements were met, and the webapp is currently a self-sufficient system.</a:t>
            </a:r>
            <a:r>
              <a:rPr lang="en-US" sz="3600">
                <a:solidFill>
                  <a:schemeClr val="dk1"/>
                </a:solidFill>
                <a:latin typeface="Helvetica Neue"/>
                <a:ea typeface="Helvetica Neue"/>
                <a:cs typeface="Helvetica Neue"/>
                <a:sym typeface="Helvetica Neue"/>
              </a:rPr>
              <a:t> Next semester, the focus can be on integrating a solid blockchain appendage instead of building from scratch.</a:t>
            </a:r>
            <a:endParaRPr i="0" sz="3600" u="none" cap="none" strike="noStrike">
              <a:solidFill>
                <a:srgbClr val="000000"/>
              </a:solidFill>
              <a:latin typeface="Helvetica Neue"/>
              <a:ea typeface="Helvetica Neue"/>
              <a:cs typeface="Helvetica Neue"/>
              <a:sym typeface="Helvetica Neue"/>
            </a:endParaRPr>
          </a:p>
        </p:txBody>
      </p:sp>
      <p:sp>
        <p:nvSpPr>
          <p:cNvPr id="44" name="Google Shape;44;p1"/>
          <p:cNvSpPr txBox="1"/>
          <p:nvPr/>
        </p:nvSpPr>
        <p:spPr>
          <a:xfrm>
            <a:off x="2286000" y="11151875"/>
            <a:ext cx="7162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1"/>
          <p:cNvCxnSpPr/>
          <p:nvPr/>
        </p:nvCxnSpPr>
        <p:spPr>
          <a:xfrm flipH="1" rot="10800000">
            <a:off x="14877300" y="39787850"/>
            <a:ext cx="3486300" cy="11400"/>
          </a:xfrm>
          <a:prstGeom prst="straightConnector1">
            <a:avLst/>
          </a:prstGeom>
          <a:noFill/>
          <a:ln cap="flat" cmpd="sng" w="9525">
            <a:solidFill>
              <a:srgbClr val="FF0000"/>
            </a:solidFill>
            <a:prstDash val="solid"/>
            <a:round/>
            <a:headEnd len="sm" w="sm" type="none"/>
            <a:tailEnd len="sm" w="sm" type="none"/>
          </a:ln>
        </p:spPr>
      </p:cxnSp>
      <p:pic>
        <p:nvPicPr>
          <p:cNvPr id="46" name="Google Shape;46;p1"/>
          <p:cNvPicPr preferRelativeResize="0"/>
          <p:nvPr/>
        </p:nvPicPr>
        <p:blipFill rotWithShape="1">
          <a:blip r:embed="rId4">
            <a:alphaModFix/>
          </a:blip>
          <a:srcRect b="0" l="0" r="0" t="0"/>
          <a:stretch/>
        </p:blipFill>
        <p:spPr>
          <a:xfrm>
            <a:off x="28457538" y="615623"/>
            <a:ext cx="4460865" cy="2555099"/>
          </a:xfrm>
          <a:prstGeom prst="rect">
            <a:avLst/>
          </a:prstGeom>
          <a:noFill/>
          <a:ln>
            <a:noFill/>
          </a:ln>
        </p:spPr>
      </p:pic>
      <p:pic>
        <p:nvPicPr>
          <p:cNvPr id="47" name="Google Shape;47;p1"/>
          <p:cNvPicPr preferRelativeResize="0"/>
          <p:nvPr/>
        </p:nvPicPr>
        <p:blipFill rotWithShape="1">
          <a:blip r:embed="rId5">
            <a:alphaModFix/>
          </a:blip>
          <a:srcRect b="0" l="0" r="0" t="0"/>
          <a:stretch/>
        </p:blipFill>
        <p:spPr>
          <a:xfrm>
            <a:off x="759220" y="22175988"/>
            <a:ext cx="9401281" cy="9116400"/>
          </a:xfrm>
          <a:prstGeom prst="rect">
            <a:avLst/>
          </a:prstGeom>
          <a:noFill/>
          <a:ln>
            <a:noFill/>
          </a:ln>
        </p:spPr>
      </p:pic>
      <p:pic>
        <p:nvPicPr>
          <p:cNvPr id="48" name="Google Shape;48;p1"/>
          <p:cNvPicPr preferRelativeResize="0"/>
          <p:nvPr/>
        </p:nvPicPr>
        <p:blipFill rotWithShape="1">
          <a:blip r:embed="rId6">
            <a:alphaModFix/>
          </a:blip>
          <a:srcRect b="0" l="0" r="0" t="0"/>
          <a:stretch/>
        </p:blipFill>
        <p:spPr>
          <a:xfrm>
            <a:off x="10560350" y="16948313"/>
            <a:ext cx="11797698" cy="9116406"/>
          </a:xfrm>
          <a:prstGeom prst="rect">
            <a:avLst/>
          </a:prstGeom>
          <a:noFill/>
          <a:ln>
            <a:noFill/>
          </a:ln>
        </p:spPr>
      </p:pic>
      <p:pic>
        <p:nvPicPr>
          <p:cNvPr id="49" name="Google Shape;49;p1"/>
          <p:cNvPicPr preferRelativeResize="0"/>
          <p:nvPr/>
        </p:nvPicPr>
        <p:blipFill rotWithShape="1">
          <a:blip r:embed="rId7">
            <a:alphaModFix/>
          </a:blip>
          <a:srcRect b="0" l="0" r="0" t="0"/>
          <a:stretch/>
        </p:blipFill>
        <p:spPr>
          <a:xfrm>
            <a:off x="10666201" y="29275349"/>
            <a:ext cx="11797701" cy="658175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