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6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1" d="100"/>
          <a:sy n="21" d="100"/>
        </p:scale>
        <p:origin x="143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2">
            <a:extLst>
              <a:ext uri="{FF2B5EF4-FFF2-40B4-BE49-F238E27FC236}">
                <a16:creationId xmlns:a16="http://schemas.microsoft.com/office/drawing/2014/main" id="{D5A102AD-4840-41C2-8B69-10ED2C38A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212" y="30447026"/>
            <a:ext cx="21907428" cy="222914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93713" lvl="0" indent="-493713">
              <a:buClr>
                <a:srgbClr val="3333CC"/>
              </a:buClr>
              <a:buSzPts val="3000"/>
            </a:pP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</a:t>
            </a:r>
            <a:r>
              <a:rPr lang="en-US" sz="28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Lukkamol</a:t>
            </a: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Prapkree</a:t>
            </a: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800" dirty="0">
                <a:solidFill>
                  <a:schemeClr val="lt1"/>
                </a:solidFill>
              </a:rPr>
              <a:t>Thank you to my Capstone II team members: Aurelio Martinez, William Aranzabal, </a:t>
            </a:r>
            <a:r>
              <a:rPr lang="en-US" sz="2800" dirty="0" err="1">
                <a:solidFill>
                  <a:schemeClr val="lt1"/>
                </a:solidFill>
              </a:rPr>
              <a:t>Onel</a:t>
            </a:r>
            <a:r>
              <a:rPr lang="en-US" sz="2800" dirty="0">
                <a:solidFill>
                  <a:schemeClr val="lt1"/>
                </a:solidFill>
              </a:rPr>
              <a:t> Sanchez, and Miguel Faria and  Capstone 1 team members: John Perez, Thiago </a:t>
            </a:r>
            <a:r>
              <a:rPr lang="en-US" sz="2800" dirty="0" err="1">
                <a:solidFill>
                  <a:schemeClr val="lt1"/>
                </a:solidFill>
              </a:rPr>
              <a:t>Novaes</a:t>
            </a:r>
            <a:r>
              <a:rPr lang="en-US" sz="2800" dirty="0">
                <a:solidFill>
                  <a:schemeClr val="lt1"/>
                </a:solidFill>
              </a:rPr>
              <a:t>, Vladimir Chavez, Samantha Loeb. Thank you to past members of Snackability for diagrams and guidance : Alejandro Martinez, Carlos Valdes, Hanson </a:t>
            </a:r>
            <a:r>
              <a:rPr lang="en-US" sz="2800" dirty="0" err="1">
                <a:solidFill>
                  <a:schemeClr val="lt1"/>
                </a:solidFill>
              </a:rPr>
              <a:t>Nyguyen</a:t>
            </a:r>
            <a:r>
              <a:rPr lang="en-US" sz="2800" dirty="0">
                <a:solidFill>
                  <a:schemeClr val="lt1"/>
                </a:solidFill>
              </a:rPr>
              <a:t>, and James </a:t>
            </a:r>
            <a:r>
              <a:rPr lang="en-US" sz="2800" dirty="0" err="1">
                <a:solidFill>
                  <a:schemeClr val="lt1"/>
                </a:solidFill>
              </a:rPr>
              <a:t>Oghagbon</a:t>
            </a:r>
            <a:r>
              <a:rPr lang="en-US" sz="2800" dirty="0">
                <a:solidFill>
                  <a:schemeClr val="lt1"/>
                </a:solidFill>
              </a:rPr>
              <a:t>. Thank you to Dr. Masoud Sadjadi for his help, cooperation, and mentorship throughout this course.</a:t>
            </a:r>
            <a:endParaRPr lang="en-US" sz="900" dirty="0"/>
          </a:p>
        </p:txBody>
      </p:sp>
      <p:sp>
        <p:nvSpPr>
          <p:cNvPr id="10" name="Text Box 19">
            <a:extLst>
              <a:ext uri="{FF2B5EF4-FFF2-40B4-BE49-F238E27FC236}">
                <a16:creationId xmlns:a16="http://schemas.microsoft.com/office/drawing/2014/main" id="{217F303B-4CE7-42FB-9B68-1C1C38FF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7328" y="29812750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347B65C0-1F7B-42EA-98B0-39DA60BEE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77580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5ABB58B-EAC8-471E-9CAB-A05D59DF1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775967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3449BF9E-3E62-47F3-8A01-5DA921FBB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7758082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11B93C70-CD68-4448-9CC6-F0B8634C2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556140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6447CBA9-ECB1-4F02-8545-058CB59AD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5561403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CONTRIBUTION</a:t>
            </a: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FD27A822-67F7-41C5-A132-2CEC965AC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5600802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SCRENSHOT</a:t>
            </a: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320E787B-7D74-47BB-9F7A-0C0688641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413521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6" name="Text Box 19">
            <a:extLst>
              <a:ext uri="{FF2B5EF4-FFF2-40B4-BE49-F238E27FC236}">
                <a16:creationId xmlns:a16="http://schemas.microsoft.com/office/drawing/2014/main" id="{BB3CD477-BCCC-459B-99A0-643F50153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413521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28" name="Text Box 19">
            <a:extLst>
              <a:ext uri="{FF2B5EF4-FFF2-40B4-BE49-F238E27FC236}">
                <a16:creationId xmlns:a16="http://schemas.microsoft.com/office/drawing/2014/main" id="{C9D61889-2F49-4A45-9CD6-9C3DCB168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417461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pic>
        <p:nvPicPr>
          <p:cNvPr id="19" name="Google Shape;119;p1">
            <a:extLst>
              <a:ext uri="{FF2B5EF4-FFF2-40B4-BE49-F238E27FC236}">
                <a16:creationId xmlns:a16="http://schemas.microsoft.com/office/drawing/2014/main" id="{CFD4E2E4-54DD-427C-B103-8E8C5EAF57D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406371" y="114101"/>
            <a:ext cx="2015747" cy="275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55;p1">
            <a:extLst>
              <a:ext uri="{FF2B5EF4-FFF2-40B4-BE49-F238E27FC236}">
                <a16:creationId xmlns:a16="http://schemas.microsoft.com/office/drawing/2014/main" id="{1E41A932-9D39-4ED4-9575-2DED9BC2546E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361" y="600456"/>
            <a:ext cx="13228113" cy="19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92;p1">
            <a:extLst>
              <a:ext uri="{FF2B5EF4-FFF2-40B4-BE49-F238E27FC236}">
                <a16:creationId xmlns:a16="http://schemas.microsoft.com/office/drawing/2014/main" id="{28CC4C17-B9D1-45DA-9D6F-3B4D162A512E}"/>
              </a:ext>
            </a:extLst>
          </p:cNvPr>
          <p:cNvSpPr txBox="1"/>
          <p:nvPr/>
        </p:nvSpPr>
        <p:spPr>
          <a:xfrm>
            <a:off x="4979913" y="3572373"/>
            <a:ext cx="32918401" cy="3608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2000"/>
              <a:buFont typeface="Arial"/>
              <a:buNone/>
            </a:pPr>
            <a:r>
              <a:rPr lang="en-US" sz="80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 sz="1100"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Aurelio Martinez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lang="en-US" sz="35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Dr. Cristina Palacios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500" b="1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Associate Professor of Dietetics &amp; Nutrition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35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Dr. Masoud Sadjadi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Florida International University Professor</a:t>
            </a:r>
            <a:endParaRPr b="1" dirty="0">
              <a:solidFill>
                <a:schemeClr val="bg1"/>
              </a:solidFill>
            </a:endParaRPr>
          </a:p>
        </p:txBody>
      </p:sp>
      <p:sp>
        <p:nvSpPr>
          <p:cNvPr id="25" name="Google Shape;29;p1">
            <a:extLst>
              <a:ext uri="{FF2B5EF4-FFF2-40B4-BE49-F238E27FC236}">
                <a16:creationId xmlns:a16="http://schemas.microsoft.com/office/drawing/2014/main" id="{0FD5F140-A670-4646-94E5-677715302F4D}"/>
              </a:ext>
            </a:extLst>
          </p:cNvPr>
          <p:cNvSpPr txBox="1"/>
          <p:nvPr/>
        </p:nvSpPr>
        <p:spPr>
          <a:xfrm>
            <a:off x="12570378" y="2495927"/>
            <a:ext cx="18498900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1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 sz="1400" dirty="0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511C0AE-0CAC-4A63-8559-D659342A0A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0508" y="495896"/>
            <a:ext cx="1829439" cy="1643209"/>
          </a:xfrm>
          <a:prstGeom prst="rect">
            <a:avLst/>
          </a:prstGeom>
        </p:spPr>
      </p:pic>
      <p:pic>
        <p:nvPicPr>
          <p:cNvPr id="31" name="Picture 30" descr="Logo, icon&#10;&#10;Description automatically generated">
            <a:extLst>
              <a:ext uri="{FF2B5EF4-FFF2-40B4-BE49-F238E27FC236}">
                <a16:creationId xmlns:a16="http://schemas.microsoft.com/office/drawing/2014/main" id="{641C05B4-3530-4DE7-A9F9-EE06712A86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98314" y="415161"/>
            <a:ext cx="1804680" cy="1804680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6B46CE54-9FD8-448C-AF76-BEFB1CD4BC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02994" y="-90372"/>
            <a:ext cx="2509971" cy="250997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15865E5F-C8AA-416F-AF5B-AC51DD5C16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60800" y="275965"/>
            <a:ext cx="1772408" cy="1772408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9150E64-E1A7-47C5-973B-F84C28BB0C11}"/>
              </a:ext>
            </a:extLst>
          </p:cNvPr>
          <p:cNvSpPr txBox="1"/>
          <p:nvPr/>
        </p:nvSpPr>
        <p:spPr>
          <a:xfrm>
            <a:off x="4482681" y="8613907"/>
            <a:ext cx="6932731" cy="4262705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 mobile version was unstable due to the expo updates. WebApp approach will be more flexible on the deployment.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mobile application is limited only to mobile devices. Implementing a web application can open the possibilities to almost any device. 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948D82-7D26-4499-9485-785E9A5BE9E7}"/>
              </a:ext>
            </a:extLst>
          </p:cNvPr>
          <p:cNvSpPr txBox="1"/>
          <p:nvPr/>
        </p:nvSpPr>
        <p:spPr>
          <a:xfrm>
            <a:off x="18550926" y="8563900"/>
            <a:ext cx="6932731" cy="4231928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Users can have access to search snacks on the USDA database.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Calculate score based on their input.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Have their last 5 days they consumed snacks saved.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Graph showing the progress.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FA8CCB1-EEC3-4C14-986E-9A9D14920AC3}"/>
              </a:ext>
            </a:extLst>
          </p:cNvPr>
          <p:cNvSpPr txBox="1"/>
          <p:nvPr/>
        </p:nvSpPr>
        <p:spPr>
          <a:xfrm>
            <a:off x="32257581" y="8533171"/>
            <a:ext cx="6932731" cy="5940088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Connect the Web Application with the USDA database to retrieve the snacks.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Scanner to search snacks more conveniently.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Remove MongoDB local database.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Calculate the score.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Graph to show the data of each user.</a:t>
            </a:r>
          </a:p>
        </p:txBody>
      </p:sp>
      <p:pic>
        <p:nvPicPr>
          <p:cNvPr id="44" name="Picture 43" descr="Diagram&#10;&#10;Description automatically generated">
            <a:extLst>
              <a:ext uri="{FF2B5EF4-FFF2-40B4-BE49-F238E27FC236}">
                <a16:creationId xmlns:a16="http://schemas.microsoft.com/office/drawing/2014/main" id="{52BDFF0E-C448-4ACC-A0E6-F71510CB8620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681" y="16245895"/>
            <a:ext cx="6932731" cy="764441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1DBE549-B15E-4029-B7FA-5C246AAD166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17558" y="16285043"/>
            <a:ext cx="10906269" cy="7102991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BC0668D-1ED1-4C2B-9A3F-781C6E9064A6}"/>
              </a:ext>
            </a:extLst>
          </p:cNvPr>
          <p:cNvSpPr txBox="1"/>
          <p:nvPr/>
        </p:nvSpPr>
        <p:spPr>
          <a:xfrm>
            <a:off x="18353462" y="16245895"/>
            <a:ext cx="6932731" cy="3247043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USDA Database Search Integration.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Barcode Scanner.  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USDA Score calculation page.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Embedded Messages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BD70C0B-B210-40EE-8358-0347FE2C431F}"/>
              </a:ext>
            </a:extLst>
          </p:cNvPr>
          <p:cNvSpPr txBox="1"/>
          <p:nvPr/>
        </p:nvSpPr>
        <p:spPr>
          <a:xfrm>
            <a:off x="4450187" y="24716410"/>
            <a:ext cx="6932731" cy="3277820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Web app features were developed and tested on Windows and MacOS.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search bar was tested to guarantee the correct results from the USDA database.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644054-0493-4FFB-A4D1-DC33125D7005}"/>
              </a:ext>
            </a:extLst>
          </p:cNvPr>
          <p:cNvSpPr txBox="1"/>
          <p:nvPr/>
        </p:nvSpPr>
        <p:spPr>
          <a:xfrm>
            <a:off x="18314825" y="24722303"/>
            <a:ext cx="6837614" cy="2062103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 web app is similar to its mobile version while also improving the reliability and compatibility.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4C61590-EAAC-491B-9FF3-354E4E52872F}"/>
              </a:ext>
            </a:extLst>
          </p:cNvPr>
          <p:cNvSpPr txBox="1"/>
          <p:nvPr/>
        </p:nvSpPr>
        <p:spPr>
          <a:xfrm>
            <a:off x="32174142" y="24716410"/>
            <a:ext cx="6932731" cy="2031325"/>
          </a:xfrm>
          <a:prstGeom prst="rect">
            <a:avLst/>
          </a:prstGeom>
          <a:solidFill>
            <a:srgbClr val="081E3F"/>
          </a:solidFill>
        </p:spPr>
        <p:txBody>
          <a:bodyPr wrap="square" rtlCol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Firebase.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React Native framework.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2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NodeJS with Express.</a:t>
            </a:r>
          </a:p>
        </p:txBody>
      </p:sp>
    </p:spTree>
    <p:extLst>
      <p:ext uri="{BB962C8B-B14F-4D97-AF65-F5344CB8AC3E}">
        <p14:creationId xmlns:p14="http://schemas.microsoft.com/office/powerpoint/2010/main" val="30284060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4065</TotalTime>
  <Words>337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Helvetica Neue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Aurelio Martinez</cp:lastModifiedBy>
  <cp:revision>93</cp:revision>
  <dcterms:created xsi:type="dcterms:W3CDTF">2019-06-25T19:12:02Z</dcterms:created>
  <dcterms:modified xsi:type="dcterms:W3CDTF">2021-07-25T16:37:22Z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