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25" roundtripDataSignature="AMtx7mhi8kyf9klU2hZN+VYvzoPrjS3/l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5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21" name="Google Shape;221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cf5e503d40_0_11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95" name="Google Shape;295;gcf5e503d40_0_1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cf5e503d40_0_12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03" name="Google Shape;303;gcf5e503d40_0_1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cf8112ac04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11" name="Google Shape;311;gcf8112ac04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gcf5e503d40_0_13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19" name="Google Shape;319;gcf5e503d40_0_13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cf5e503d40_0_5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27" name="Google Shape;327;gcf5e503d40_0_5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gcf5e503d40_2_4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5" name="Google Shape;335;gcf5e503d40_2_4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36" name="Google Shape;336;gcf5e503d40_2_4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cf5e503d40_2_3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3" name="Google Shape;343;gcf5e503d40_2_3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44" name="Google Shape;344;gcf5e503d40_2_3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gcf5e503d40_2_3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1" name="Google Shape;351;gcf5e503d40_2_3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52" name="Google Shape;352;gcf5e503d40_2_3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gcf5e503d40_2_2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9" name="Google Shape;359;gcf5e503d40_2_2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60" name="Google Shape;360;gcf5e503d40_2_2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gcf5e503d40_2_5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7" name="Google Shape;367;gcf5e503d40_2_5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68" name="Google Shape;368;gcf5e503d40_2_5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30" name="Google Shape;230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gcf5e503d40_0_9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75" name="Google Shape;375;gcf5e503d40_0_9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37" name="Google Shape;237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44" name="Google Shape;244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58" name="Google Shape;258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67" name="Google Shape;267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74" name="Google Shape;274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cf5e503d40_0_6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81" name="Google Shape;281;gcf5e503d40_0_6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cf5e503d40_0_5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88" name="Google Shape;288;gcf5e503d40_0_5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Relationship Id="rId3" Type="http://schemas.openxmlformats.org/officeDocument/2006/relationships/image" Target="../media/image5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Relationship Id="rId3" Type="http://schemas.openxmlformats.org/officeDocument/2006/relationships/image" Target="../media/image5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5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8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jp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jpg"/><Relationship Id="rId3" Type="http://schemas.openxmlformats.org/officeDocument/2006/relationships/image" Target="../media/image5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5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5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7.jp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3"/>
          <p:cNvSpPr txBox="1"/>
          <p:nvPr/>
        </p:nvSpPr>
        <p:spPr>
          <a:xfrm>
            <a:off x="4064295" y="418470"/>
            <a:ext cx="4072935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15;p13"/>
          <p:cNvSpPr txBox="1"/>
          <p:nvPr>
            <p:ph type="title"/>
          </p:nvPr>
        </p:nvSpPr>
        <p:spPr>
          <a:xfrm>
            <a:off x="1603727" y="3721808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2">
  <p:cSld name="Mixed Background 2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blue sky&#10;&#10;Description automatically generated" id="102" name="Google Shape;102;p2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977568" y="0"/>
            <a:ext cx="7214432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103" name="Google Shape;103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23"/>
          <p:cNvSpPr txBox="1"/>
          <p:nvPr>
            <p:ph idx="1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5" name="Google Shape;105;p23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  <a:defRPr sz="28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106" name="Google Shape;106;p23"/>
          <p:cNvGrpSpPr/>
          <p:nvPr/>
        </p:nvGrpSpPr>
        <p:grpSpPr>
          <a:xfrm rot="10800000">
            <a:off x="11087460" y="5596087"/>
            <a:ext cx="522582" cy="530386"/>
            <a:chOff x="2645664" y="2011680"/>
            <a:chExt cx="735606" cy="746592"/>
          </a:xfrm>
        </p:grpSpPr>
        <p:sp>
          <p:nvSpPr>
            <p:cNvPr id="107" name="Google Shape;107;p23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" name="Google Shape;108;p23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9" name="Google Shape;109;p23"/>
          <p:cNvGrpSpPr/>
          <p:nvPr/>
        </p:nvGrpSpPr>
        <p:grpSpPr>
          <a:xfrm flipH="1" rot="10800000">
            <a:off x="5539549" y="5593683"/>
            <a:ext cx="522582" cy="530386"/>
            <a:chOff x="2645664" y="2011680"/>
            <a:chExt cx="735606" cy="746592"/>
          </a:xfrm>
        </p:grpSpPr>
        <p:sp>
          <p:nvSpPr>
            <p:cNvPr id="110" name="Google Shape;110;p23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23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2" name="Google Shape;112;p23"/>
          <p:cNvGrpSpPr/>
          <p:nvPr/>
        </p:nvGrpSpPr>
        <p:grpSpPr>
          <a:xfrm>
            <a:off x="5540614" y="745361"/>
            <a:ext cx="522582" cy="530386"/>
            <a:chOff x="2645664" y="2011680"/>
            <a:chExt cx="735606" cy="746592"/>
          </a:xfrm>
        </p:grpSpPr>
        <p:sp>
          <p:nvSpPr>
            <p:cNvPr id="113" name="Google Shape;113;p23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" name="Google Shape;114;p23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5" name="Google Shape;115;p23"/>
          <p:cNvGrpSpPr/>
          <p:nvPr/>
        </p:nvGrpSpPr>
        <p:grpSpPr>
          <a:xfrm flipH="1">
            <a:off x="11087460" y="742129"/>
            <a:ext cx="522582" cy="530386"/>
            <a:chOff x="2645664" y="2011680"/>
            <a:chExt cx="735606" cy="746592"/>
          </a:xfrm>
        </p:grpSpPr>
        <p:sp>
          <p:nvSpPr>
            <p:cNvPr id="116" name="Google Shape;116;p23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" name="Google Shape;117;p23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8" name="Google Shape;118;p23"/>
          <p:cNvSpPr txBox="1"/>
          <p:nvPr>
            <p:ph idx="2" type="body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9" name="Google Shape;119;p23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p23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1">
  <p:cSld name="Photo Slide 1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6"/>
          <p:cNvSpPr/>
          <p:nvPr>
            <p:ph idx="2" type="pic"/>
          </p:nvPr>
        </p:nvSpPr>
        <p:spPr>
          <a:xfrm flipH="1">
            <a:off x="3721834" y="880677"/>
            <a:ext cx="7988142" cy="5366010"/>
          </a:xfrm>
          <a:prstGeom prst="corner">
            <a:avLst>
              <a:gd fmla="val 57242" name="adj1"/>
              <a:gd fmla="val 95740" name="adj2"/>
            </a:avLst>
          </a:prstGeom>
          <a:blipFill rotWithShape="0">
            <a:blip r:embed="rId2">
              <a:alphaModFix amt="0"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3" name="Google Shape;123;p16"/>
          <p:cNvSpPr txBox="1"/>
          <p:nvPr>
            <p:ph idx="1" type="body"/>
          </p:nvPr>
        </p:nvSpPr>
        <p:spPr>
          <a:xfrm>
            <a:off x="839788" y="2951929"/>
            <a:ext cx="2469469" cy="30413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24" name="Google Shape;124;p16"/>
          <p:cNvSpPr txBox="1"/>
          <p:nvPr>
            <p:ph type="title"/>
          </p:nvPr>
        </p:nvSpPr>
        <p:spPr>
          <a:xfrm>
            <a:off x="839788" y="748430"/>
            <a:ext cx="4720887" cy="185409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close up of a sign&#10;&#10;Description automatically generated" id="125" name="Google Shape;125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6" name="Google Shape;126;p16"/>
          <p:cNvGrpSpPr/>
          <p:nvPr/>
        </p:nvGrpSpPr>
        <p:grpSpPr>
          <a:xfrm>
            <a:off x="3721835" y="773552"/>
            <a:ext cx="7988141" cy="2408473"/>
            <a:chOff x="3673920" y="736031"/>
            <a:chExt cx="7988141" cy="2408473"/>
          </a:xfrm>
        </p:grpSpPr>
        <p:sp>
          <p:nvSpPr>
            <p:cNvPr id="127" name="Google Shape;127;p16"/>
            <p:cNvSpPr/>
            <p:nvPr/>
          </p:nvSpPr>
          <p:spPr>
            <a:xfrm>
              <a:off x="6426113" y="736031"/>
              <a:ext cx="5235948" cy="1103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6"/>
            <p:cNvSpPr/>
            <p:nvPr/>
          </p:nvSpPr>
          <p:spPr>
            <a:xfrm rot="5400000">
              <a:off x="6048976" y="1212201"/>
              <a:ext cx="860965" cy="10669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56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16"/>
            <p:cNvSpPr/>
            <p:nvPr/>
          </p:nvSpPr>
          <p:spPr>
            <a:xfrm rot="-5400000">
              <a:off x="5741965" y="2347501"/>
              <a:ext cx="1474993" cy="106693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16"/>
            <p:cNvSpPr/>
            <p:nvPr/>
          </p:nvSpPr>
          <p:spPr>
            <a:xfrm flipH="1">
              <a:off x="3673920" y="3034776"/>
              <a:ext cx="2858884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1" name="Google Shape;131;p16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Background">
  <p:cSld name="Only Background"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4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p24"/>
          <p:cNvSpPr txBox="1"/>
          <p:nvPr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-column slide">
  <p:cSld name="Two-column slide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5"/>
          <p:cNvSpPr txBox="1"/>
          <p:nvPr>
            <p:ph idx="1" type="body"/>
          </p:nvPr>
        </p:nvSpPr>
        <p:spPr>
          <a:xfrm>
            <a:off x="1590222" y="1951592"/>
            <a:ext cx="4222749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close up of a sign&#10;&#10;Description automatically generated" id="137" name="Google Shape;137;p2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728510" y="219326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25"/>
          <p:cNvSpPr txBox="1"/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25"/>
          <p:cNvSpPr txBox="1"/>
          <p:nvPr>
            <p:ph idx="2" type="body"/>
          </p:nvPr>
        </p:nvSpPr>
        <p:spPr>
          <a:xfrm>
            <a:off x="6352016" y="1951592"/>
            <a:ext cx="4222749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0" name="Google Shape;140;p25"/>
          <p:cNvSpPr txBox="1"/>
          <p:nvPr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p25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2">
  <p:cSld name="Photo Slide 2"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6"/>
          <p:cNvSpPr/>
          <p:nvPr>
            <p:ph idx="2" type="pic"/>
          </p:nvPr>
        </p:nvSpPr>
        <p:spPr>
          <a:xfrm>
            <a:off x="3843957" y="696340"/>
            <a:ext cx="7622001" cy="5015143"/>
          </a:xfrm>
          <a:prstGeom prst="corner">
            <a:avLst>
              <a:gd fmla="val 78408" name="adj1"/>
              <a:gd fmla="val 117748" name="adj2"/>
            </a:avLst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A close up of a sign&#10;&#10;Description automatically generated" id="144" name="Google Shape;144;p2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129936" y="686124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26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46" name="Google Shape;146;p26"/>
          <p:cNvSpPr txBox="1"/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147" name="Google Shape;147;p26"/>
          <p:cNvGrpSpPr/>
          <p:nvPr/>
        </p:nvGrpSpPr>
        <p:grpSpPr>
          <a:xfrm>
            <a:off x="3843957" y="582803"/>
            <a:ext cx="7628352" cy="1197932"/>
            <a:chOff x="3840781" y="580943"/>
            <a:chExt cx="7628352" cy="1197932"/>
          </a:xfrm>
        </p:grpSpPr>
        <p:sp>
          <p:nvSpPr>
            <p:cNvPr id="148" name="Google Shape;148;p26"/>
            <p:cNvSpPr/>
            <p:nvPr/>
          </p:nvSpPr>
          <p:spPr>
            <a:xfrm flipH="1">
              <a:off x="3840781" y="580944"/>
              <a:ext cx="5970185" cy="11353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" name="Google Shape;149;p26"/>
            <p:cNvSpPr/>
            <p:nvPr/>
          </p:nvSpPr>
          <p:spPr>
            <a:xfrm>
              <a:off x="9757159" y="1669147"/>
              <a:ext cx="1711973" cy="109728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" name="Google Shape;150;p26"/>
            <p:cNvSpPr/>
            <p:nvPr/>
          </p:nvSpPr>
          <p:spPr>
            <a:xfrm flipH="1" rot="5400000">
              <a:off x="9201318" y="1125045"/>
              <a:ext cx="1197932" cy="109728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1" name="Google Shape;151;p26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" name="Google Shape;152;p26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3">
  <p:cSld name="Photo Slide 3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flying, plane, bird&#10;&#10;Description automatically generated" id="154" name="Google Shape;154;p2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744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27"/>
          <p:cNvSpPr/>
          <p:nvPr>
            <p:ph idx="2" type="pic"/>
          </p:nvPr>
        </p:nvSpPr>
        <p:spPr>
          <a:xfrm>
            <a:off x="3887648" y="546137"/>
            <a:ext cx="7578309" cy="5618863"/>
          </a:xfrm>
          <a:prstGeom prst="corner">
            <a:avLst>
              <a:gd fmla="val 80709" name="adj1"/>
              <a:gd fmla="val 104483" name="adj2"/>
            </a:avLst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A close up of a sign&#10;&#10;Description automatically generated" id="156" name="Google Shape;156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129936" y="686124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27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grpSp>
        <p:nvGrpSpPr>
          <p:cNvPr id="158" name="Google Shape;158;p27"/>
          <p:cNvGrpSpPr/>
          <p:nvPr/>
        </p:nvGrpSpPr>
        <p:grpSpPr>
          <a:xfrm>
            <a:off x="3887648" y="438917"/>
            <a:ext cx="7578437" cy="1195570"/>
            <a:chOff x="3884346" y="453875"/>
            <a:chExt cx="7578437" cy="1195570"/>
          </a:xfrm>
        </p:grpSpPr>
        <p:sp>
          <p:nvSpPr>
            <p:cNvPr id="159" name="Google Shape;159;p27"/>
            <p:cNvSpPr/>
            <p:nvPr/>
          </p:nvSpPr>
          <p:spPr>
            <a:xfrm flipH="1">
              <a:off x="3884346" y="453875"/>
              <a:ext cx="5975988" cy="108513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" name="Google Shape;160;p27"/>
            <p:cNvSpPr/>
            <p:nvPr/>
          </p:nvSpPr>
          <p:spPr>
            <a:xfrm flipH="1" rot="5400000">
              <a:off x="9264368" y="944309"/>
              <a:ext cx="1080817" cy="111114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" name="Google Shape;161;p27"/>
            <p:cNvSpPr/>
            <p:nvPr/>
          </p:nvSpPr>
          <p:spPr>
            <a:xfrm>
              <a:off x="9750298" y="1538958"/>
              <a:ext cx="1712486" cy="110487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2" name="Google Shape;162;p27"/>
          <p:cNvSpPr txBox="1"/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Arial"/>
              <a:buNone/>
              <a:defRPr sz="2400">
                <a:solidFill>
                  <a:srgbClr val="3F3F3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3" name="Google Shape;163;p27"/>
          <p:cNvSpPr txBox="1"/>
          <p:nvPr/>
        </p:nvSpPr>
        <p:spPr>
          <a:xfrm>
            <a:off x="245940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" name="Google Shape;164;p27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4">
  <p:cSld name="Photo Slide 4"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p28"/>
          <p:cNvSpPr/>
          <p:nvPr>
            <p:ph idx="2" type="pic"/>
          </p:nvPr>
        </p:nvSpPr>
        <p:spPr>
          <a:xfrm>
            <a:off x="3893905" y="537158"/>
            <a:ext cx="7570949" cy="5799726"/>
          </a:xfrm>
          <a:prstGeom prst="corner">
            <a:avLst>
              <a:gd fmla="val 83572" name="adj1"/>
              <a:gd fmla="val 113968" name="adj2"/>
            </a:avLst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A close up of a sign&#10;&#10;Description automatically generated" id="168" name="Google Shape;168;p2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28"/>
          <p:cNvSpPr txBox="1"/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  <a:defRPr sz="24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0" name="Google Shape;170;p28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grpSp>
        <p:nvGrpSpPr>
          <p:cNvPr id="171" name="Google Shape;171;p28"/>
          <p:cNvGrpSpPr/>
          <p:nvPr/>
        </p:nvGrpSpPr>
        <p:grpSpPr>
          <a:xfrm>
            <a:off x="3893905" y="434340"/>
            <a:ext cx="7570948" cy="1059565"/>
            <a:chOff x="3893905" y="434339"/>
            <a:chExt cx="7570948" cy="1059565"/>
          </a:xfrm>
        </p:grpSpPr>
        <p:sp>
          <p:nvSpPr>
            <p:cNvPr id="172" name="Google Shape;172;p28"/>
            <p:cNvSpPr/>
            <p:nvPr/>
          </p:nvSpPr>
          <p:spPr>
            <a:xfrm flipH="1">
              <a:off x="3893905" y="434339"/>
              <a:ext cx="6713955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3" name="Google Shape;173;p28"/>
            <p:cNvSpPr/>
            <p:nvPr/>
          </p:nvSpPr>
          <p:spPr>
            <a:xfrm flipH="1" rot="5400000">
              <a:off x="10127459" y="906370"/>
              <a:ext cx="848793" cy="11036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" name="Google Shape;174;p28"/>
            <p:cNvSpPr/>
            <p:nvPr/>
          </p:nvSpPr>
          <p:spPr>
            <a:xfrm>
              <a:off x="10497148" y="1381850"/>
              <a:ext cx="967706" cy="11205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10000">
                  <a:srgbClr val="D92D8A"/>
                </a:gs>
                <a:gs pos="61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5" name="Google Shape;175;p28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5">
  <p:cSld name="Photo Slide 5"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lose up of a sign&#10;&#10;Description automatically generated" id="178" name="Google Shape;178;p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29"/>
          <p:cNvSpPr txBox="1"/>
          <p:nvPr>
            <p:ph type="title"/>
          </p:nvPr>
        </p:nvSpPr>
        <p:spPr>
          <a:xfrm>
            <a:off x="726040" y="544528"/>
            <a:ext cx="3358280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C0066"/>
              </a:buClr>
              <a:buSzPts val="2400"/>
              <a:buFont typeface="Arial"/>
              <a:buNone/>
              <a:defRPr sz="2400">
                <a:solidFill>
                  <a:srgbClr val="CC0066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0" name="Google Shape;180;p29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81" name="Google Shape;181;p29"/>
          <p:cNvSpPr/>
          <p:nvPr>
            <p:ph idx="2" type="pic"/>
          </p:nvPr>
        </p:nvSpPr>
        <p:spPr>
          <a:xfrm flipH="1">
            <a:off x="3632198" y="743802"/>
            <a:ext cx="7976031" cy="5370396"/>
          </a:xfrm>
          <a:prstGeom prst="corner">
            <a:avLst>
              <a:gd fmla="val 57567" name="adj1"/>
              <a:gd fmla="val 95877" name="adj2"/>
            </a:avLst>
          </a:prstGeom>
          <a:blipFill rotWithShape="0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grpSp>
        <p:nvGrpSpPr>
          <p:cNvPr id="182" name="Google Shape;182;p29"/>
          <p:cNvGrpSpPr/>
          <p:nvPr/>
        </p:nvGrpSpPr>
        <p:grpSpPr>
          <a:xfrm>
            <a:off x="3632200" y="637953"/>
            <a:ext cx="7976031" cy="2393648"/>
            <a:chOff x="3683000" y="638356"/>
            <a:chExt cx="7976031" cy="2393648"/>
          </a:xfrm>
        </p:grpSpPr>
        <p:sp>
          <p:nvSpPr>
            <p:cNvPr id="183" name="Google Shape;183;p29"/>
            <p:cNvSpPr/>
            <p:nvPr/>
          </p:nvSpPr>
          <p:spPr>
            <a:xfrm>
              <a:off x="6417481" y="638356"/>
              <a:ext cx="5241550" cy="11007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4" name="Google Shape;184;p29"/>
            <p:cNvSpPr/>
            <p:nvPr/>
          </p:nvSpPr>
          <p:spPr>
            <a:xfrm rot="-5400000">
              <a:off x="5327064" y="1829604"/>
              <a:ext cx="2292822" cy="111977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" name="Google Shape;185;p29"/>
            <p:cNvSpPr/>
            <p:nvPr/>
          </p:nvSpPr>
          <p:spPr>
            <a:xfrm flipH="1">
              <a:off x="3683000" y="2924436"/>
              <a:ext cx="2754068" cy="10605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86" name="Google Shape;186;p29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 Text Cyan Lines">
  <p:cSld name="Center Text Cyan Lines"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screenshot&#10;&#10;Description automatically generated" id="188" name="Google Shape;188;p3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30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0" name="Google Shape;190;p30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00"/>
              <a:buFont typeface="Arial"/>
              <a:buNone/>
              <a:defRPr sz="3200">
                <a:solidFill>
                  <a:srgbClr val="3F3F3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1" name="Google Shape;191;p30"/>
          <p:cNvSpPr txBox="1"/>
          <p:nvPr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Slide">
  <p:cSld name="Text Slide"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193" name="Google Shape;193;p3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744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31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5" name="Google Shape;195;p31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6" name="Google Shape;196;p31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7" name="Google Shape;197;p31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4"/>
          <p:cNvSpPr txBox="1"/>
          <p:nvPr>
            <p:ph idx="1" type="body"/>
          </p:nvPr>
        </p:nvSpPr>
        <p:spPr>
          <a:xfrm>
            <a:off x="1590222" y="1939925"/>
            <a:ext cx="8984543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14"/>
          <p:cNvSpPr txBox="1"/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close up of a sign&#10;&#10;Description automatically generated" id="19" name="Google Shape;19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728510" y="219326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14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14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3">
  <p:cSld name="Mixed Background 3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00" name="Google Shape;200;p32"/>
          <p:cNvGrpSpPr/>
          <p:nvPr/>
        </p:nvGrpSpPr>
        <p:grpSpPr>
          <a:xfrm>
            <a:off x="5539549" y="745237"/>
            <a:ext cx="522582" cy="530386"/>
            <a:chOff x="5537620" y="745237"/>
            <a:chExt cx="522582" cy="530386"/>
          </a:xfrm>
        </p:grpSpPr>
        <p:sp>
          <p:nvSpPr>
            <p:cNvPr id="201" name="Google Shape;201;p32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32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3" name="Google Shape;203;p32"/>
          <p:cNvGrpSpPr/>
          <p:nvPr/>
        </p:nvGrpSpPr>
        <p:grpSpPr>
          <a:xfrm flipH="1" rot="10800000">
            <a:off x="5539549" y="5593682"/>
            <a:ext cx="522582" cy="530386"/>
            <a:chOff x="5537620" y="745237"/>
            <a:chExt cx="522582" cy="530386"/>
          </a:xfrm>
        </p:grpSpPr>
        <p:sp>
          <p:nvSpPr>
            <p:cNvPr id="204" name="Google Shape;204;p32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5" name="Google Shape;205;p32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6" name="Google Shape;206;p32"/>
          <p:cNvGrpSpPr/>
          <p:nvPr/>
        </p:nvGrpSpPr>
        <p:grpSpPr>
          <a:xfrm>
            <a:off x="11086608" y="745237"/>
            <a:ext cx="522582" cy="530386"/>
            <a:chOff x="11140977" y="745237"/>
            <a:chExt cx="522582" cy="530386"/>
          </a:xfrm>
        </p:grpSpPr>
        <p:sp>
          <p:nvSpPr>
            <p:cNvPr id="207" name="Google Shape;207;p3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3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9" name="Google Shape;209;p32"/>
          <p:cNvGrpSpPr/>
          <p:nvPr/>
        </p:nvGrpSpPr>
        <p:grpSpPr>
          <a:xfrm flipH="1" rot="10800000">
            <a:off x="11086608" y="5593682"/>
            <a:ext cx="522582" cy="530386"/>
            <a:chOff x="11140977" y="745237"/>
            <a:chExt cx="522582" cy="530386"/>
          </a:xfrm>
        </p:grpSpPr>
        <p:sp>
          <p:nvSpPr>
            <p:cNvPr id="210" name="Google Shape;210;p3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1" name="Google Shape;211;p3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12" name="Google Shape;212;p32"/>
          <p:cNvSpPr txBox="1"/>
          <p:nvPr>
            <p:ph idx="1" type="body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blue sky&#10;&#10;Description automatically generated" id="213" name="Google Shape;213;p3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506587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214" name="Google Shape;214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32"/>
          <p:cNvSpPr txBox="1"/>
          <p:nvPr>
            <p:ph idx="2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6" name="Google Shape;216;p32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7" name="Google Shape;217;p32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" name="Google Shape;218;p32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Corners">
  <p:cSld name="Four Corners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4" name="Google Shape;24;p17"/>
          <p:cNvGrpSpPr/>
          <p:nvPr/>
        </p:nvGrpSpPr>
        <p:grpSpPr>
          <a:xfrm rot="10800000">
            <a:off x="10644674" y="5408676"/>
            <a:ext cx="735606" cy="746592"/>
            <a:chOff x="897887" y="745236"/>
            <a:chExt cx="735606" cy="746592"/>
          </a:xfrm>
        </p:grpSpPr>
        <p:sp>
          <p:nvSpPr>
            <p:cNvPr id="25" name="Google Shape;25;p17"/>
            <p:cNvSpPr/>
            <p:nvPr/>
          </p:nvSpPr>
          <p:spPr>
            <a:xfrm flipH="1" rot="-5400000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" name="Google Shape;26;p17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7" name="Google Shape;27;p17"/>
          <p:cNvGrpSpPr/>
          <p:nvPr/>
        </p:nvGrpSpPr>
        <p:grpSpPr>
          <a:xfrm flipH="1" rot="10800000">
            <a:off x="789474" y="5408676"/>
            <a:ext cx="735606" cy="746592"/>
            <a:chOff x="897887" y="745236"/>
            <a:chExt cx="735606" cy="746592"/>
          </a:xfrm>
        </p:grpSpPr>
        <p:sp>
          <p:nvSpPr>
            <p:cNvPr id="28" name="Google Shape;28;p17"/>
            <p:cNvSpPr/>
            <p:nvPr/>
          </p:nvSpPr>
          <p:spPr>
            <a:xfrm flipH="1" rot="-5400000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" name="Google Shape;29;p17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0" name="Google Shape;30;p17"/>
          <p:cNvGrpSpPr/>
          <p:nvPr/>
        </p:nvGrpSpPr>
        <p:grpSpPr>
          <a:xfrm flipH="1">
            <a:off x="10644674" y="745236"/>
            <a:ext cx="735606" cy="746592"/>
            <a:chOff x="897887" y="745236"/>
            <a:chExt cx="735606" cy="746592"/>
          </a:xfrm>
        </p:grpSpPr>
        <p:sp>
          <p:nvSpPr>
            <p:cNvPr id="31" name="Google Shape;31;p17"/>
            <p:cNvSpPr/>
            <p:nvPr/>
          </p:nvSpPr>
          <p:spPr>
            <a:xfrm flipH="1" rot="-5400000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" name="Google Shape;32;p17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3" name="Google Shape;33;p17"/>
          <p:cNvSpPr txBox="1"/>
          <p:nvPr>
            <p:ph idx="1" type="body"/>
          </p:nvPr>
        </p:nvSpPr>
        <p:spPr>
          <a:xfrm>
            <a:off x="2418591" y="2310784"/>
            <a:ext cx="7510717" cy="33944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" name="Google Shape;34;p17"/>
          <p:cNvSpPr txBox="1"/>
          <p:nvPr>
            <p:ph type="title"/>
          </p:nvPr>
        </p:nvSpPr>
        <p:spPr>
          <a:xfrm>
            <a:off x="2418590" y="1198471"/>
            <a:ext cx="7510718" cy="84592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 sz="3600">
                <a:solidFill>
                  <a:srgbClr val="3F3F3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35" name="Google Shape;35;p17"/>
          <p:cNvGrpSpPr/>
          <p:nvPr/>
        </p:nvGrpSpPr>
        <p:grpSpPr>
          <a:xfrm flipH="1" rot="-5400000">
            <a:off x="786644" y="682484"/>
            <a:ext cx="731520" cy="747831"/>
            <a:chOff x="897887" y="745236"/>
            <a:chExt cx="731520" cy="747831"/>
          </a:xfrm>
        </p:grpSpPr>
        <p:sp>
          <p:nvSpPr>
            <p:cNvPr id="36" name="Google Shape;36;p17"/>
            <p:cNvSpPr/>
            <p:nvPr/>
          </p:nvSpPr>
          <p:spPr>
            <a:xfrm flipH="1" rot="-5400000">
              <a:off x="1184399" y="458724"/>
              <a:ext cx="158496" cy="73152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" name="Google Shape;37;p17"/>
            <p:cNvSpPr/>
            <p:nvPr/>
          </p:nvSpPr>
          <p:spPr>
            <a:xfrm flipH="1">
              <a:off x="897887" y="898707"/>
              <a:ext cx="158496" cy="594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8" name="Google Shape;38;p17"/>
          <p:cNvSpPr txBox="1"/>
          <p:nvPr/>
        </p:nvSpPr>
        <p:spPr>
          <a:xfrm>
            <a:off x="3849624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Google Shape;39;p17"/>
          <p:cNvSpPr txBox="1"/>
          <p:nvPr/>
        </p:nvSpPr>
        <p:spPr>
          <a:xfrm>
            <a:off x="3849623" y="640444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ll-out Slide">
  <p:cSld name="Call-out Slide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5"/>
          <p:cNvSpPr txBox="1"/>
          <p:nvPr>
            <p:ph idx="1" type="body"/>
          </p:nvPr>
        </p:nvSpPr>
        <p:spPr>
          <a:xfrm>
            <a:off x="2994074" y="2799440"/>
            <a:ext cx="6203852" cy="12591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42" name="Google Shape;42;p15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" name="Google Shape;43;p15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 Text Magenta Lines">
  <p:cSld name="Center Text Magenta Lines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screenshot of a cell phone&#10;&#10;Description automatically generated" id="45" name="Google Shape;45;p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18"/>
          <p:cNvSpPr txBox="1"/>
          <p:nvPr/>
        </p:nvSpPr>
        <p:spPr>
          <a:xfrm>
            <a:off x="3244174" y="1626141"/>
            <a:ext cx="5791200" cy="93103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7500"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47;p18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8" name="Google Shape;48;p18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8"/>
          <p:cNvSpPr txBox="1"/>
          <p:nvPr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Slide 2">
  <p:cSld name="Text Slide 2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holding, yellow, colorful, sign&#10;&#10;Description automatically generated" id="51" name="Google Shape;51;p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9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3" name="Google Shape;53;p19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19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" name="Google Shape;55;p19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ft Bar Slide 2">
  <p:cSld name="Left Bar Slide 2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21"/>
          <p:cNvSpPr txBox="1"/>
          <p:nvPr>
            <p:ph idx="1" type="body"/>
          </p:nvPr>
        </p:nvSpPr>
        <p:spPr>
          <a:xfrm>
            <a:off x="3282203" y="1788667"/>
            <a:ext cx="7929604" cy="41752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9" name="Google Shape;59;p21"/>
          <p:cNvSpPr txBox="1"/>
          <p:nvPr>
            <p:ph type="title"/>
          </p:nvPr>
        </p:nvSpPr>
        <p:spPr>
          <a:xfrm>
            <a:off x="3282203" y="819848"/>
            <a:ext cx="7929604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&#10;&#10;Description automatically generated" id="60" name="Google Shape;60;p2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2465798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61" name="Google Shape;61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2" name="Google Shape;62;p21"/>
          <p:cNvGrpSpPr/>
          <p:nvPr/>
        </p:nvGrpSpPr>
        <p:grpSpPr>
          <a:xfrm>
            <a:off x="2393879" y="0"/>
            <a:ext cx="9798121" cy="6889337"/>
            <a:chOff x="2421466" y="-1"/>
            <a:chExt cx="9810796" cy="6874007"/>
          </a:xfrm>
        </p:grpSpPr>
        <p:sp>
          <p:nvSpPr>
            <p:cNvPr id="63" name="Google Shape;63;p21"/>
            <p:cNvSpPr/>
            <p:nvPr/>
          </p:nvSpPr>
          <p:spPr>
            <a:xfrm flipH="1" rot="-5400000">
              <a:off x="-852862" y="3408870"/>
              <a:ext cx="6723461" cy="17480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98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" name="Google Shape;64;p21"/>
            <p:cNvSpPr/>
            <p:nvPr/>
          </p:nvSpPr>
          <p:spPr>
            <a:xfrm flipH="1">
              <a:off x="2421466" y="-1"/>
              <a:ext cx="9770533" cy="13454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" name="Google Shape;65;p21"/>
            <p:cNvSpPr/>
            <p:nvPr/>
          </p:nvSpPr>
          <p:spPr>
            <a:xfrm flipH="1">
              <a:off x="2421467" y="6739466"/>
              <a:ext cx="5266266" cy="13454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" name="Google Shape;66;p21"/>
            <p:cNvSpPr/>
            <p:nvPr/>
          </p:nvSpPr>
          <p:spPr>
            <a:xfrm flipH="1" rot="-5400000">
              <a:off x="11018794" y="1038665"/>
              <a:ext cx="2252134" cy="174802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7" name="Google Shape;67;p21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ft Bar Slide 1">
  <p:cSld name="Left Bar Slide 1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0" name="Google Shape;70;p20"/>
          <p:cNvGrpSpPr/>
          <p:nvPr/>
        </p:nvGrpSpPr>
        <p:grpSpPr>
          <a:xfrm flipH="1" rot="10800000">
            <a:off x="11185080" y="298640"/>
            <a:ext cx="735606" cy="746592"/>
            <a:chOff x="10666920" y="5421408"/>
            <a:chExt cx="735606" cy="746592"/>
          </a:xfrm>
        </p:grpSpPr>
        <p:sp>
          <p:nvSpPr>
            <p:cNvPr id="71" name="Google Shape;71;p20"/>
            <p:cNvSpPr/>
            <p:nvPr/>
          </p:nvSpPr>
          <p:spPr>
            <a:xfrm flipH="1" rot="5400000">
              <a:off x="10955475" y="5720949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" name="Google Shape;72;p20"/>
            <p:cNvSpPr/>
            <p:nvPr/>
          </p:nvSpPr>
          <p:spPr>
            <a:xfrm flipH="1" rot="10800000">
              <a:off x="11244030" y="5421408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3" name="Google Shape;73;p20"/>
          <p:cNvSpPr txBox="1"/>
          <p:nvPr>
            <p:ph idx="1" type="body"/>
          </p:nvPr>
        </p:nvSpPr>
        <p:spPr>
          <a:xfrm>
            <a:off x="3282203" y="1788668"/>
            <a:ext cx="7902877" cy="42494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4" name="Google Shape;74;p20"/>
          <p:cNvSpPr txBox="1"/>
          <p:nvPr/>
        </p:nvSpPr>
        <p:spPr>
          <a:xfrm>
            <a:off x="3282203" y="894071"/>
            <a:ext cx="6105637" cy="72165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92D8A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rgbClr val="D92D8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20"/>
          <p:cNvSpPr txBox="1"/>
          <p:nvPr>
            <p:ph type="title"/>
          </p:nvPr>
        </p:nvSpPr>
        <p:spPr>
          <a:xfrm>
            <a:off x="3282203" y="819848"/>
            <a:ext cx="7902877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&#10;&#10;Description automatically generated" id="76" name="Google Shape;76;p2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2465798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77" name="Google Shape;77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20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1">
  <p:cSld name="Mixed Background 1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lose up of a sign&#10;&#10;Description automatically generated" id="81" name="Google Shape;81;p2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22"/>
          <p:cNvSpPr txBox="1"/>
          <p:nvPr>
            <p:ph idx="1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3" name="Google Shape;83;p22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  <a:defRPr sz="28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&#10;&#10;Description automatically generated" id="84" name="Google Shape;84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77568" y="0"/>
            <a:ext cx="721443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22"/>
          <p:cNvSpPr txBox="1"/>
          <p:nvPr>
            <p:ph idx="2" type="body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86" name="Google Shape;86;p22"/>
          <p:cNvGrpSpPr/>
          <p:nvPr/>
        </p:nvGrpSpPr>
        <p:grpSpPr>
          <a:xfrm flipH="1" rot="10800000">
            <a:off x="5539549" y="5593682"/>
            <a:ext cx="522582" cy="530386"/>
            <a:chOff x="5537620" y="745237"/>
            <a:chExt cx="522582" cy="530386"/>
          </a:xfrm>
        </p:grpSpPr>
        <p:sp>
          <p:nvSpPr>
            <p:cNvPr id="87" name="Google Shape;87;p22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" name="Google Shape;88;p22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9" name="Google Shape;89;p22"/>
          <p:cNvGrpSpPr/>
          <p:nvPr/>
        </p:nvGrpSpPr>
        <p:grpSpPr>
          <a:xfrm>
            <a:off x="5539549" y="745237"/>
            <a:ext cx="522582" cy="529650"/>
            <a:chOff x="5537620" y="745237"/>
            <a:chExt cx="522582" cy="529650"/>
          </a:xfrm>
        </p:grpSpPr>
        <p:sp>
          <p:nvSpPr>
            <p:cNvPr id="90" name="Google Shape;90;p22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" name="Google Shape;91;p22"/>
            <p:cNvSpPr/>
            <p:nvPr/>
          </p:nvSpPr>
          <p:spPr>
            <a:xfrm flipH="1">
              <a:off x="5537621" y="854263"/>
              <a:ext cx="112597" cy="420624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2" name="Google Shape;92;p22"/>
          <p:cNvGrpSpPr/>
          <p:nvPr/>
        </p:nvGrpSpPr>
        <p:grpSpPr>
          <a:xfrm>
            <a:off x="11086608" y="745237"/>
            <a:ext cx="522582" cy="530386"/>
            <a:chOff x="11140977" y="745237"/>
            <a:chExt cx="522582" cy="530386"/>
          </a:xfrm>
        </p:grpSpPr>
        <p:sp>
          <p:nvSpPr>
            <p:cNvPr id="93" name="Google Shape;93;p2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" name="Google Shape;94;p2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5" name="Google Shape;95;p22"/>
          <p:cNvGrpSpPr/>
          <p:nvPr/>
        </p:nvGrpSpPr>
        <p:grpSpPr>
          <a:xfrm flipH="1" rot="10800000">
            <a:off x="11086608" y="5593682"/>
            <a:ext cx="522582" cy="530386"/>
            <a:chOff x="11140977" y="745237"/>
            <a:chExt cx="522582" cy="530386"/>
          </a:xfrm>
        </p:grpSpPr>
        <p:sp>
          <p:nvSpPr>
            <p:cNvPr id="96" name="Google Shape;96;p2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" name="Google Shape;97;p2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8" name="Google Shape;98;p22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22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10.xml"/><Relationship Id="rId22" Type="http://schemas.openxmlformats.org/officeDocument/2006/relationships/theme" Target="../theme/theme1.xml"/><Relationship Id="rId10" Type="http://schemas.openxmlformats.org/officeDocument/2006/relationships/slideLayout" Target="../slideLayouts/slideLayout9.xml"/><Relationship Id="rId21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19" Type="http://schemas.openxmlformats.org/officeDocument/2006/relationships/slideLayout" Target="../slideLayouts/slideLayout18.xml"/><Relationship Id="rId6" Type="http://schemas.openxmlformats.org/officeDocument/2006/relationships/slideLayout" Target="../slideLayouts/slideLayout5.xml"/><Relationship Id="rId1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A blue sky&#10;&#10;Description automatically generated" id="12" name="Google Shape;12;p12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3060"/>
            <a:ext cx="12192000" cy="685494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2.png"/><Relationship Id="rId4" Type="http://schemas.openxmlformats.org/officeDocument/2006/relationships/image" Target="../media/image19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9.png"/><Relationship Id="rId4" Type="http://schemas.openxmlformats.org/officeDocument/2006/relationships/image" Target="../media/image20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9.png"/><Relationship Id="rId4" Type="http://schemas.openxmlformats.org/officeDocument/2006/relationships/image" Target="../media/image2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9.png"/><Relationship Id="rId4" Type="http://schemas.openxmlformats.org/officeDocument/2006/relationships/image" Target="../media/image23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9.png"/><Relationship Id="rId4" Type="http://schemas.openxmlformats.org/officeDocument/2006/relationships/image" Target="../media/image26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4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5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8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9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9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9.png"/><Relationship Id="rId4" Type="http://schemas.openxmlformats.org/officeDocument/2006/relationships/image" Target="../media/image13.png"/><Relationship Id="rId5" Type="http://schemas.openxmlformats.org/officeDocument/2006/relationships/image" Target="../media/image15.png"/><Relationship Id="rId6" Type="http://schemas.openxmlformats.org/officeDocument/2006/relationships/image" Target="../media/image12.png"/><Relationship Id="rId7" Type="http://schemas.openxmlformats.org/officeDocument/2006/relationships/image" Target="../media/image1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9.png"/><Relationship Id="rId4" Type="http://schemas.openxmlformats.org/officeDocument/2006/relationships/image" Target="../media/image17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"/>
          <p:cNvSpPr txBox="1"/>
          <p:nvPr>
            <p:ph type="title"/>
          </p:nvPr>
        </p:nvSpPr>
        <p:spPr>
          <a:xfrm>
            <a:off x="1603800" y="2758925"/>
            <a:ext cx="8984400" cy="80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</a:pPr>
            <a:r>
              <a:rPr lang="en-US"/>
              <a:t>Snackability Web App</a:t>
            </a:r>
            <a:endParaRPr/>
          </a:p>
        </p:txBody>
      </p:sp>
      <p:sp>
        <p:nvSpPr>
          <p:cNvPr id="224" name="Google Shape;224;p1"/>
          <p:cNvSpPr txBox="1"/>
          <p:nvPr>
            <p:ph type="title"/>
          </p:nvPr>
        </p:nvSpPr>
        <p:spPr>
          <a:xfrm>
            <a:off x="1603800" y="3772850"/>
            <a:ext cx="8984400" cy="189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22222"/>
              <a:buFont typeface="Arial"/>
              <a:buNone/>
            </a:pPr>
            <a:r>
              <a:rPr lang="en-US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Capstone II Members: </a:t>
            </a:r>
            <a:r>
              <a:rPr lang="en-US" sz="1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Aurelio Martinez, Luis Socarras, Miguel Faria, Onel Sanchez, William Aranzabal</a:t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22222"/>
              <a:buFont typeface="Arial"/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22222"/>
              <a:buFont typeface="Arial"/>
              <a:buNone/>
            </a:pPr>
            <a:r>
              <a:rPr lang="en-US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Capstone I Members: </a:t>
            </a:r>
            <a:r>
              <a:rPr lang="en-US" sz="1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John Perez, Thiago Novaes, Vladimir Chavez, Samantha Loeb</a:t>
            </a: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22222"/>
              <a:buFont typeface="Arial"/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22222"/>
              <a:buFont typeface="Arial"/>
              <a:buNone/>
            </a:pPr>
            <a:r>
              <a:rPr lang="en-US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Product Owner: Dr. Cristina Palacios</a:t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22222"/>
              <a:buFont typeface="Arial"/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22222"/>
              <a:buFont typeface="Arial"/>
              <a:buNone/>
            </a:pPr>
            <a:r>
              <a:rPr lang="en-US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Instructor: Dr. Masoud Sadjadi</a:t>
            </a:r>
            <a:endParaRPr/>
          </a:p>
        </p:txBody>
      </p:sp>
      <p:pic>
        <p:nvPicPr>
          <p:cNvPr id="225" name="Google Shape;225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24200" y="1212279"/>
            <a:ext cx="7743598" cy="1145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588192" y="4893719"/>
            <a:ext cx="1253825" cy="1645074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1"/>
          <p:cNvSpPr txBox="1"/>
          <p:nvPr/>
        </p:nvSpPr>
        <p:spPr>
          <a:xfrm>
            <a:off x="277091" y="6231016"/>
            <a:ext cx="2881745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11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Summer 2021 Senior Design Project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cf5e503d40_0_112"/>
          <p:cNvSpPr txBox="1"/>
          <p:nvPr>
            <p:ph idx="1" type="body"/>
          </p:nvPr>
        </p:nvSpPr>
        <p:spPr>
          <a:xfrm>
            <a:off x="348801" y="1788600"/>
            <a:ext cx="4277100" cy="32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b="1" lang="en-US" sz="1400">
                <a:solidFill>
                  <a:srgbClr val="000000"/>
                </a:solidFill>
              </a:rPr>
              <a:t>As a </a:t>
            </a:r>
            <a:r>
              <a:rPr lang="en-US" sz="1400">
                <a:solidFill>
                  <a:srgbClr val="000000"/>
                </a:solidFill>
              </a:rPr>
              <a:t>developer, </a:t>
            </a:r>
            <a:r>
              <a:rPr b="1" lang="en-US" sz="1400">
                <a:solidFill>
                  <a:srgbClr val="000000"/>
                </a:solidFill>
              </a:rPr>
              <a:t>I should </a:t>
            </a:r>
            <a:r>
              <a:rPr lang="en-US" sz="1400">
                <a:solidFill>
                  <a:srgbClr val="000000"/>
                </a:solidFill>
              </a:rPr>
              <a:t>improve the behavior of the score breakdown page on the Snackability Web App.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t/>
            </a:r>
            <a:endParaRPr b="1" sz="14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400">
                <a:solidFill>
                  <a:srgbClr val="000000"/>
                </a:solidFill>
              </a:rPr>
              <a:t>Acceptance Criteria:</a:t>
            </a:r>
            <a:r>
              <a:rPr lang="en-US" sz="1400">
                <a:solidFill>
                  <a:srgbClr val="000000"/>
                </a:solidFill>
              </a:rPr>
              <a:t> after selecting a snack, the score page should show up with an input for the portion size.</a:t>
            </a:r>
            <a:endParaRPr sz="14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400">
                <a:solidFill>
                  <a:srgbClr val="000000"/>
                </a:solidFill>
              </a:rPr>
              <a:t>GIVEN </a:t>
            </a:r>
            <a:r>
              <a:rPr lang="en-US" sz="1400">
                <a:solidFill>
                  <a:srgbClr val="000000"/>
                </a:solidFill>
              </a:rPr>
              <a:t>User look for a snack</a:t>
            </a:r>
            <a:endParaRPr sz="14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400">
                <a:solidFill>
                  <a:srgbClr val="000000"/>
                </a:solidFill>
              </a:rPr>
              <a:t>WHEN </a:t>
            </a:r>
            <a:r>
              <a:rPr lang="en-US" sz="1400">
                <a:solidFill>
                  <a:srgbClr val="000000"/>
                </a:solidFill>
              </a:rPr>
              <a:t>select the snack</a:t>
            </a:r>
            <a:endParaRPr sz="14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400">
                <a:solidFill>
                  <a:srgbClr val="000000"/>
                </a:solidFill>
              </a:rPr>
              <a:t>THEN </a:t>
            </a:r>
            <a:r>
              <a:rPr lang="en-US" sz="1400">
                <a:solidFill>
                  <a:srgbClr val="000000"/>
                </a:solidFill>
              </a:rPr>
              <a:t>shows portion size input to calculate score.</a:t>
            </a:r>
            <a:endParaRPr sz="2000">
              <a:solidFill>
                <a:srgbClr val="000000"/>
              </a:solidFill>
            </a:endParaRPr>
          </a:p>
        </p:txBody>
      </p:sp>
      <p:sp>
        <p:nvSpPr>
          <p:cNvPr id="298" name="Google Shape;298;gcf5e503d40_0_112"/>
          <p:cNvSpPr txBox="1"/>
          <p:nvPr>
            <p:ph type="title"/>
          </p:nvPr>
        </p:nvSpPr>
        <p:spPr>
          <a:xfrm>
            <a:off x="348801" y="808109"/>
            <a:ext cx="4627418" cy="56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b="1" lang="en-US" sz="2100">
                <a:solidFill>
                  <a:srgbClr val="CC0066"/>
                </a:solidFill>
              </a:rPr>
              <a:t>WEBSNAK-7 Improve the Score Breakdown behavior.</a:t>
            </a:r>
            <a:endParaRPr/>
          </a:p>
        </p:txBody>
      </p:sp>
      <p:pic>
        <p:nvPicPr>
          <p:cNvPr id="299" name="Google Shape;299;gcf5e503d40_0_1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45104" y="5072594"/>
            <a:ext cx="1253825" cy="1645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" name="Google Shape;300;gcf5e503d40_0_1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927000" y="1344757"/>
            <a:ext cx="5339632" cy="41684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gcf5e503d40_0_122"/>
          <p:cNvSpPr txBox="1"/>
          <p:nvPr>
            <p:ph idx="1" type="body"/>
          </p:nvPr>
        </p:nvSpPr>
        <p:spPr>
          <a:xfrm>
            <a:off x="243102" y="1788600"/>
            <a:ext cx="4406700" cy="32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b="1" lang="en-US" sz="1400">
                <a:solidFill>
                  <a:srgbClr val="000000"/>
                </a:solidFill>
              </a:rPr>
              <a:t>As a</a:t>
            </a:r>
            <a:r>
              <a:rPr lang="en-US" sz="1400">
                <a:solidFill>
                  <a:srgbClr val="000000"/>
                </a:solidFill>
              </a:rPr>
              <a:t> developer, </a:t>
            </a:r>
            <a:r>
              <a:rPr b="1" lang="en-US" sz="1400">
                <a:solidFill>
                  <a:srgbClr val="000000"/>
                </a:solidFill>
              </a:rPr>
              <a:t>I should </a:t>
            </a:r>
            <a:r>
              <a:rPr lang="en-US" sz="1400">
                <a:solidFill>
                  <a:srgbClr val="000000"/>
                </a:solidFill>
              </a:rPr>
              <a:t>develop multiple units of measure for the score breakdown on the Snackability Web App.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400">
                <a:solidFill>
                  <a:srgbClr val="000000"/>
                </a:solidFill>
              </a:rPr>
              <a:t>Acceptance Criteria:</a:t>
            </a:r>
            <a:r>
              <a:rPr lang="en-US" sz="1400">
                <a:solidFill>
                  <a:srgbClr val="000000"/>
                </a:solidFill>
              </a:rPr>
              <a:t> Dropdown to show up all units for the portion of the snack.</a:t>
            </a:r>
            <a:endParaRPr sz="14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400">
                <a:solidFill>
                  <a:srgbClr val="000000"/>
                </a:solidFill>
              </a:rPr>
              <a:t>GIVEN</a:t>
            </a:r>
            <a:r>
              <a:rPr lang="en-US" sz="1400">
                <a:solidFill>
                  <a:srgbClr val="000000"/>
                </a:solidFill>
              </a:rPr>
              <a:t> User is in the portion input page</a:t>
            </a:r>
            <a:endParaRPr sz="14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400">
                <a:solidFill>
                  <a:srgbClr val="000000"/>
                </a:solidFill>
              </a:rPr>
              <a:t>WHEN </a:t>
            </a:r>
            <a:r>
              <a:rPr lang="en-US" sz="1400">
                <a:solidFill>
                  <a:srgbClr val="000000"/>
                </a:solidFill>
              </a:rPr>
              <a:t>User insert the portion, the unit and click on calculate.</a:t>
            </a:r>
            <a:endParaRPr sz="14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400">
                <a:solidFill>
                  <a:srgbClr val="000000"/>
                </a:solidFill>
              </a:rPr>
              <a:t>THEN</a:t>
            </a:r>
            <a:r>
              <a:rPr lang="en-US" sz="1400">
                <a:solidFill>
                  <a:srgbClr val="000000"/>
                </a:solidFill>
              </a:rPr>
              <a:t> The unit and the portion is saved to calculate the snack score later.</a:t>
            </a:r>
            <a:endParaRPr sz="1400">
              <a:solidFill>
                <a:srgbClr val="000000"/>
              </a:solidFill>
            </a:endParaRPr>
          </a:p>
        </p:txBody>
      </p:sp>
      <p:sp>
        <p:nvSpPr>
          <p:cNvPr id="306" name="Google Shape;306;gcf5e503d40_0_122"/>
          <p:cNvSpPr txBox="1"/>
          <p:nvPr>
            <p:ph type="title"/>
          </p:nvPr>
        </p:nvSpPr>
        <p:spPr>
          <a:xfrm>
            <a:off x="243102" y="683491"/>
            <a:ext cx="4605990" cy="8018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b="1" lang="en-US" sz="2000">
                <a:solidFill>
                  <a:srgbClr val="CC0066"/>
                </a:solidFill>
              </a:rPr>
              <a:t>WEBSNAK-9 Develop multiple units of measure for calculation on the Score Breakdown</a:t>
            </a:r>
            <a:endParaRPr/>
          </a:p>
        </p:txBody>
      </p:sp>
      <p:pic>
        <p:nvPicPr>
          <p:cNvPr id="307" name="Google Shape;307;gcf5e503d40_0_1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45104" y="5072594"/>
            <a:ext cx="1253825" cy="1645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" name="Google Shape;308;gcf5e503d40_0_1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479167" y="987785"/>
            <a:ext cx="4148986" cy="48824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cf8112ac04_0_0"/>
          <p:cNvSpPr txBox="1"/>
          <p:nvPr>
            <p:ph idx="1" type="body"/>
          </p:nvPr>
        </p:nvSpPr>
        <p:spPr>
          <a:xfrm>
            <a:off x="243102" y="1788600"/>
            <a:ext cx="4406700" cy="32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500">
                <a:solidFill>
                  <a:srgbClr val="000000"/>
                </a:solidFill>
              </a:rPr>
              <a:t>As a</a:t>
            </a:r>
            <a:r>
              <a:rPr lang="en-US" sz="1500">
                <a:solidFill>
                  <a:srgbClr val="000000"/>
                </a:solidFill>
              </a:rPr>
              <a:t> developer, </a:t>
            </a:r>
            <a:r>
              <a:rPr b="1" lang="en-US" sz="1500">
                <a:solidFill>
                  <a:srgbClr val="000000"/>
                </a:solidFill>
              </a:rPr>
              <a:t>I should </a:t>
            </a:r>
            <a:r>
              <a:rPr lang="en-US" sz="1500">
                <a:solidFill>
                  <a:srgbClr val="000000"/>
                </a:solidFill>
              </a:rPr>
              <a:t>develop the search functionality on the USDA Snack Search page on the Snackability Web App using the USDA database.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5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500">
                <a:solidFill>
                  <a:srgbClr val="000000"/>
                </a:solidFill>
              </a:rPr>
              <a:t>Acceptance Criteria:</a:t>
            </a:r>
            <a:r>
              <a:rPr lang="en-US" sz="1500">
                <a:solidFill>
                  <a:srgbClr val="000000"/>
                </a:solidFill>
              </a:rPr>
              <a:t> Search on the USDA Database.</a:t>
            </a:r>
            <a:endParaRPr sz="15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5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500">
                <a:solidFill>
                  <a:srgbClr val="000000"/>
                </a:solidFill>
              </a:rPr>
              <a:t>GIVEN</a:t>
            </a:r>
            <a:r>
              <a:rPr lang="en-US" sz="1500">
                <a:solidFill>
                  <a:srgbClr val="000000"/>
                </a:solidFill>
              </a:rPr>
              <a:t> User searching for snack</a:t>
            </a:r>
            <a:endParaRPr sz="15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500">
                <a:solidFill>
                  <a:srgbClr val="000000"/>
                </a:solidFill>
              </a:rPr>
              <a:t>WHEN </a:t>
            </a:r>
            <a:r>
              <a:rPr lang="en-US" sz="1500">
                <a:solidFill>
                  <a:srgbClr val="000000"/>
                </a:solidFill>
              </a:rPr>
              <a:t>user input search criteria</a:t>
            </a:r>
            <a:endParaRPr sz="15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500">
                <a:solidFill>
                  <a:srgbClr val="000000"/>
                </a:solidFill>
              </a:rPr>
              <a:t>THEN</a:t>
            </a:r>
            <a:r>
              <a:rPr lang="en-US" sz="1500">
                <a:solidFill>
                  <a:srgbClr val="000000"/>
                </a:solidFill>
              </a:rPr>
              <a:t> a connection with USDA Database is made to bring all matching snacks to the Web App.</a:t>
            </a:r>
            <a:endParaRPr b="1" sz="1700">
              <a:solidFill>
                <a:srgbClr val="000000"/>
              </a:solidFill>
            </a:endParaRPr>
          </a:p>
        </p:txBody>
      </p:sp>
      <p:sp>
        <p:nvSpPr>
          <p:cNvPr id="314" name="Google Shape;314;gcf8112ac04_0_0"/>
          <p:cNvSpPr txBox="1"/>
          <p:nvPr>
            <p:ph type="title"/>
          </p:nvPr>
        </p:nvSpPr>
        <p:spPr>
          <a:xfrm>
            <a:off x="243102" y="921300"/>
            <a:ext cx="4670644" cy="56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b="1" lang="en-US" sz="2000">
                <a:solidFill>
                  <a:srgbClr val="CC0066"/>
                </a:solidFill>
              </a:rPr>
              <a:t>WEBSNAK-10 Develop the Search on the USDA.</a:t>
            </a:r>
            <a:endParaRPr/>
          </a:p>
        </p:txBody>
      </p:sp>
      <p:pic>
        <p:nvPicPr>
          <p:cNvPr id="315" name="Google Shape;315;gcf8112ac04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45104" y="5072594"/>
            <a:ext cx="1253825" cy="1645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16" name="Google Shape;316;gcf8112ac04_0_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863070" y="1338302"/>
            <a:ext cx="5471179" cy="41813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cf5e503d40_0_132"/>
          <p:cNvSpPr txBox="1"/>
          <p:nvPr>
            <p:ph idx="1" type="body"/>
          </p:nvPr>
        </p:nvSpPr>
        <p:spPr>
          <a:xfrm>
            <a:off x="186675" y="1788600"/>
            <a:ext cx="4676700" cy="32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300">
                <a:solidFill>
                  <a:srgbClr val="000000"/>
                </a:solidFill>
              </a:rPr>
              <a:t>As a</a:t>
            </a:r>
            <a:r>
              <a:rPr lang="en-US" sz="1300">
                <a:solidFill>
                  <a:srgbClr val="000000"/>
                </a:solidFill>
              </a:rPr>
              <a:t> developer, </a:t>
            </a:r>
            <a:r>
              <a:rPr b="1" lang="en-US" sz="1300">
                <a:solidFill>
                  <a:srgbClr val="000000"/>
                </a:solidFill>
              </a:rPr>
              <a:t>I should </a:t>
            </a:r>
            <a:r>
              <a:rPr lang="en-US" sz="1300">
                <a:solidFill>
                  <a:srgbClr val="000000"/>
                </a:solidFill>
              </a:rPr>
              <a:t>develop the barcode scan functionality on the USDA Snack Search page on the Snackability Web App using the USDA database.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300">
              <a:solidFill>
                <a:srgbClr val="000000"/>
              </a:solidFill>
            </a:endParaRPr>
          </a:p>
          <a:p>
            <a:pPr indent="-1428750" lvl="0" marL="14287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300">
                <a:solidFill>
                  <a:srgbClr val="000000"/>
                </a:solidFill>
              </a:rPr>
              <a:t>Acceptance Criteria: </a:t>
            </a:r>
            <a:r>
              <a:rPr lang="en-US" sz="1300">
                <a:solidFill>
                  <a:srgbClr val="000000"/>
                </a:solidFill>
              </a:rPr>
              <a:t>Barcode scanner for snacks.</a:t>
            </a:r>
            <a:endParaRPr/>
          </a:p>
          <a:p>
            <a:pPr indent="-1428750" lvl="0" marL="14287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3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300">
                <a:solidFill>
                  <a:srgbClr val="000000"/>
                </a:solidFill>
              </a:rPr>
              <a:t>GIVEN</a:t>
            </a:r>
            <a:r>
              <a:rPr lang="en-US" sz="1300">
                <a:solidFill>
                  <a:srgbClr val="000000"/>
                </a:solidFill>
              </a:rPr>
              <a:t> User is using the app in the search page</a:t>
            </a:r>
            <a:endParaRPr sz="13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300">
                <a:solidFill>
                  <a:srgbClr val="000000"/>
                </a:solidFill>
              </a:rPr>
              <a:t>WHEN </a:t>
            </a:r>
            <a:r>
              <a:rPr lang="en-US" sz="1300">
                <a:solidFill>
                  <a:srgbClr val="000000"/>
                </a:solidFill>
              </a:rPr>
              <a:t>User</a:t>
            </a:r>
            <a:r>
              <a:rPr b="1" lang="en-US" sz="1300">
                <a:solidFill>
                  <a:srgbClr val="000000"/>
                </a:solidFill>
              </a:rPr>
              <a:t> </a:t>
            </a:r>
            <a:r>
              <a:rPr lang="en-US" sz="1300">
                <a:solidFill>
                  <a:srgbClr val="000000"/>
                </a:solidFill>
              </a:rPr>
              <a:t>scan a snack barcode</a:t>
            </a:r>
            <a:endParaRPr sz="1300">
              <a:solidFill>
                <a:srgbClr val="000000"/>
              </a:solidFill>
            </a:endParaRPr>
          </a:p>
          <a:p>
            <a:pPr indent="-457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300">
                <a:solidFill>
                  <a:srgbClr val="000000"/>
                </a:solidFill>
              </a:rPr>
              <a:t>THEN </a:t>
            </a:r>
            <a:r>
              <a:rPr lang="en-US" sz="1300">
                <a:solidFill>
                  <a:srgbClr val="000000"/>
                </a:solidFill>
              </a:rPr>
              <a:t>look for the snack based on the barcode ID.</a:t>
            </a:r>
            <a:endParaRPr sz="1300">
              <a:solidFill>
                <a:srgbClr val="000000"/>
              </a:solidFill>
            </a:endParaRPr>
          </a:p>
        </p:txBody>
      </p:sp>
      <p:sp>
        <p:nvSpPr>
          <p:cNvPr id="322" name="Google Shape;322;gcf5e503d40_0_132"/>
          <p:cNvSpPr txBox="1"/>
          <p:nvPr>
            <p:ph type="title"/>
          </p:nvPr>
        </p:nvSpPr>
        <p:spPr>
          <a:xfrm>
            <a:off x="186674" y="1039200"/>
            <a:ext cx="4607925" cy="56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b="1" lang="en-US" sz="2000">
                <a:solidFill>
                  <a:srgbClr val="CC0066"/>
                </a:solidFill>
              </a:rPr>
              <a:t>WEBSNAK-11 Develop the Barcode Scanner on the USDA.</a:t>
            </a:r>
            <a:endParaRPr/>
          </a:p>
        </p:txBody>
      </p:sp>
      <p:pic>
        <p:nvPicPr>
          <p:cNvPr id="323" name="Google Shape;323;gcf5e503d40_0_1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45104" y="5072594"/>
            <a:ext cx="1253825" cy="1645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24" name="Google Shape;324;gcf5e503d40_0_13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494329" y="949271"/>
            <a:ext cx="4040216" cy="49594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gcf5e503d40_0_59"/>
          <p:cNvSpPr txBox="1"/>
          <p:nvPr>
            <p:ph idx="1" type="body"/>
          </p:nvPr>
        </p:nvSpPr>
        <p:spPr>
          <a:xfrm>
            <a:off x="545289" y="1852474"/>
            <a:ext cx="4063656" cy="32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400">
                <a:solidFill>
                  <a:srgbClr val="000000"/>
                </a:solidFill>
              </a:rPr>
              <a:t>As a</a:t>
            </a:r>
            <a:r>
              <a:rPr lang="en-US" sz="1400">
                <a:solidFill>
                  <a:srgbClr val="000000"/>
                </a:solidFill>
              </a:rPr>
              <a:t> developer, </a:t>
            </a:r>
            <a:r>
              <a:rPr b="1" lang="en-US" sz="1400">
                <a:solidFill>
                  <a:srgbClr val="000000"/>
                </a:solidFill>
              </a:rPr>
              <a:t>I should </a:t>
            </a:r>
            <a:r>
              <a:rPr lang="en-US" sz="1400">
                <a:solidFill>
                  <a:srgbClr val="000000"/>
                </a:solidFill>
              </a:rPr>
              <a:t>redirect from the USDA search page to the snack details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>
                <a:solidFill>
                  <a:srgbClr val="000000"/>
                </a:solidFill>
              </a:rPr>
              <a:t>page.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400">
                <a:solidFill>
                  <a:srgbClr val="000000"/>
                </a:solidFill>
              </a:rPr>
              <a:t>Acceptance Criteria:</a:t>
            </a:r>
            <a:r>
              <a:rPr lang="en-US" sz="1400">
                <a:solidFill>
                  <a:srgbClr val="000000"/>
                </a:solidFill>
              </a:rPr>
              <a:t> There should be 4 recent snacks shown on the home screen</a:t>
            </a:r>
            <a:endParaRPr sz="14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400">
                <a:solidFill>
                  <a:srgbClr val="000000"/>
                </a:solidFill>
              </a:rPr>
              <a:t>GIVEN</a:t>
            </a:r>
            <a:r>
              <a:rPr lang="en-US" sz="1400">
                <a:solidFill>
                  <a:srgbClr val="000000"/>
                </a:solidFill>
              </a:rPr>
              <a:t> User is using the app in the search page</a:t>
            </a:r>
            <a:endParaRPr sz="14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400">
                <a:solidFill>
                  <a:srgbClr val="000000"/>
                </a:solidFill>
              </a:rPr>
              <a:t>WHEN </a:t>
            </a:r>
            <a:r>
              <a:rPr lang="en-US" sz="1400">
                <a:solidFill>
                  <a:srgbClr val="000000"/>
                </a:solidFill>
              </a:rPr>
              <a:t>snack is selected from the list</a:t>
            </a:r>
            <a:endParaRPr sz="14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400">
                <a:solidFill>
                  <a:srgbClr val="000000"/>
                </a:solidFill>
              </a:rPr>
              <a:t>THEN</a:t>
            </a:r>
            <a:r>
              <a:rPr lang="en-US" sz="1400">
                <a:solidFill>
                  <a:srgbClr val="000000"/>
                </a:solidFill>
              </a:rPr>
              <a:t> The snack details page should load with the snack information stored.</a:t>
            </a:r>
            <a:endParaRPr sz="1400">
              <a:solidFill>
                <a:srgbClr val="000000"/>
              </a:solidFill>
            </a:endParaRPr>
          </a:p>
        </p:txBody>
      </p:sp>
      <p:sp>
        <p:nvSpPr>
          <p:cNvPr id="330" name="Google Shape;330;gcf5e503d40_0_59"/>
          <p:cNvSpPr txBox="1"/>
          <p:nvPr>
            <p:ph type="title"/>
          </p:nvPr>
        </p:nvSpPr>
        <p:spPr>
          <a:xfrm>
            <a:off x="406399" y="1039200"/>
            <a:ext cx="4292529" cy="56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b="1" lang="en-US" sz="1800">
                <a:solidFill>
                  <a:srgbClr val="CC0066"/>
                </a:solidFill>
              </a:rPr>
              <a:t>WEBSNAK-18 Redirect from the USDA search to the Snack details.</a:t>
            </a:r>
            <a:endParaRPr/>
          </a:p>
        </p:txBody>
      </p:sp>
      <p:pic>
        <p:nvPicPr>
          <p:cNvPr id="331" name="Google Shape;331;gcf5e503d40_0_5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45104" y="5072594"/>
            <a:ext cx="1253825" cy="1645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32" name="Google Shape;332;gcf5e503d40_0_5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585528" y="950813"/>
            <a:ext cx="4063656" cy="4956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gcf5e503d40_2_46"/>
          <p:cNvSpPr txBox="1"/>
          <p:nvPr>
            <p:ph idx="1" type="body"/>
          </p:nvPr>
        </p:nvSpPr>
        <p:spPr>
          <a:xfrm>
            <a:off x="545289" y="1852474"/>
            <a:ext cx="4193307" cy="32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n-US" sz="1400">
                <a:solidFill>
                  <a:schemeClr val="dk1"/>
                </a:solidFill>
              </a:rPr>
              <a:t>As a</a:t>
            </a:r>
            <a:r>
              <a:rPr lang="en-US" sz="1400">
                <a:solidFill>
                  <a:schemeClr val="dk1"/>
                </a:solidFill>
              </a:rPr>
              <a:t> developer, </a:t>
            </a:r>
            <a:r>
              <a:rPr b="1" lang="en-US" sz="1400">
                <a:solidFill>
                  <a:schemeClr val="dk1"/>
                </a:solidFill>
              </a:rPr>
              <a:t>I should </a:t>
            </a:r>
            <a:r>
              <a:rPr lang="en-US" sz="1400">
                <a:solidFill>
                  <a:schemeClr val="dk1"/>
                </a:solidFill>
              </a:rPr>
              <a:t>finish the USDA score calculation page.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b="1" lang="en-US" sz="1400">
                <a:solidFill>
                  <a:srgbClr val="000000"/>
                </a:solidFill>
              </a:rPr>
              <a:t>Acceptance Criteria: </a:t>
            </a:r>
            <a:r>
              <a:rPr lang="en-US" sz="1400">
                <a:solidFill>
                  <a:srgbClr val="000000"/>
                </a:solidFill>
              </a:rPr>
              <a:t>show calculation page with all components loaded.</a:t>
            </a:r>
            <a:endParaRPr sz="14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n-US" sz="1400">
                <a:solidFill>
                  <a:schemeClr val="dk1"/>
                </a:solidFill>
              </a:rPr>
              <a:t>GIVEN</a:t>
            </a:r>
            <a:r>
              <a:rPr lang="en-US" sz="1400">
                <a:solidFill>
                  <a:schemeClr val="dk1"/>
                </a:solidFill>
              </a:rPr>
              <a:t>: The calculation page</a:t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n-US" sz="1400">
                <a:solidFill>
                  <a:schemeClr val="dk1"/>
                </a:solidFill>
              </a:rPr>
              <a:t>WHEN</a:t>
            </a:r>
            <a:r>
              <a:rPr lang="en-US" sz="1400">
                <a:solidFill>
                  <a:schemeClr val="dk1"/>
                </a:solidFill>
              </a:rPr>
              <a:t>: calculation page loads </a:t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n-US" sz="1400">
                <a:solidFill>
                  <a:schemeClr val="dk1"/>
                </a:solidFill>
              </a:rPr>
              <a:t>THEN</a:t>
            </a:r>
            <a:r>
              <a:rPr lang="en-US" sz="1400">
                <a:solidFill>
                  <a:schemeClr val="dk1"/>
                </a:solidFill>
              </a:rPr>
              <a:t>: shows all components correctly, including portion input, dropdown unit, snack information. All parameters to calculate score should be stored.</a:t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400">
              <a:solidFill>
                <a:schemeClr val="dk1"/>
              </a:solidFill>
            </a:endParaRPr>
          </a:p>
        </p:txBody>
      </p:sp>
      <p:sp>
        <p:nvSpPr>
          <p:cNvPr id="339" name="Google Shape;339;gcf5e503d40_2_46"/>
          <p:cNvSpPr txBox="1"/>
          <p:nvPr>
            <p:ph type="title"/>
          </p:nvPr>
        </p:nvSpPr>
        <p:spPr>
          <a:xfrm>
            <a:off x="461818" y="1029954"/>
            <a:ext cx="4193308" cy="56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-US" sz="2000"/>
              <a:t>WEBSNAK-23 Finish the USDA score calculation.</a:t>
            </a:r>
            <a:endParaRPr b="1" sz="2000"/>
          </a:p>
        </p:txBody>
      </p:sp>
      <p:pic>
        <p:nvPicPr>
          <p:cNvPr id="340" name="Google Shape;340;gcf5e503d40_2_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74764" y="897775"/>
            <a:ext cx="3159125" cy="50624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gcf5e503d40_2_39"/>
          <p:cNvSpPr txBox="1"/>
          <p:nvPr>
            <p:ph idx="1" type="body"/>
          </p:nvPr>
        </p:nvSpPr>
        <p:spPr>
          <a:xfrm>
            <a:off x="545290" y="1852474"/>
            <a:ext cx="3971292" cy="32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400">
                <a:solidFill>
                  <a:schemeClr val="dk1"/>
                </a:solidFill>
              </a:rPr>
              <a:t>As a </a:t>
            </a:r>
            <a:r>
              <a:rPr lang="en-US" sz="1400">
                <a:solidFill>
                  <a:schemeClr val="dk1"/>
                </a:solidFill>
              </a:rPr>
              <a:t>developer, </a:t>
            </a:r>
            <a:r>
              <a:rPr b="1" lang="en-US" sz="1400">
                <a:solidFill>
                  <a:schemeClr val="dk1"/>
                </a:solidFill>
              </a:rPr>
              <a:t>I should </a:t>
            </a:r>
            <a:r>
              <a:rPr lang="en-US" sz="1400">
                <a:solidFill>
                  <a:schemeClr val="dk1"/>
                </a:solidFill>
              </a:rPr>
              <a:t>Enable Disable the calculate button on the page to wait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>
                <a:solidFill>
                  <a:schemeClr val="dk1"/>
                </a:solidFill>
              </a:rPr>
              <a:t>for the USDA request.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400">
                <a:solidFill>
                  <a:schemeClr val="dk1"/>
                </a:solidFill>
              </a:rPr>
              <a:t>Acceptance Criteria</a:t>
            </a:r>
            <a:r>
              <a:rPr lang="en-US" sz="1400">
                <a:solidFill>
                  <a:schemeClr val="dk1"/>
                </a:solidFill>
              </a:rPr>
              <a:t>: loading calculate button until we get USDA Database response with snack nutritional </a:t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b="1" lang="en-US" sz="1400">
                <a:solidFill>
                  <a:srgbClr val="000000"/>
                </a:solidFill>
              </a:rPr>
              <a:t>GIVEN: </a:t>
            </a:r>
            <a:r>
              <a:rPr lang="en-US" sz="1400">
                <a:solidFill>
                  <a:srgbClr val="000000"/>
                </a:solidFill>
              </a:rPr>
              <a:t>Calculate page</a:t>
            </a:r>
            <a:endParaRPr sz="14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b="1" lang="en-US" sz="1400">
                <a:solidFill>
                  <a:srgbClr val="000000"/>
                </a:solidFill>
              </a:rPr>
              <a:t>WHEN: </a:t>
            </a:r>
            <a:r>
              <a:rPr lang="en-US" sz="1400">
                <a:solidFill>
                  <a:srgbClr val="000000"/>
                </a:solidFill>
              </a:rPr>
              <a:t>User gets to the calculate page</a:t>
            </a:r>
            <a:endParaRPr sz="14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b="1" lang="en-US" sz="1400">
                <a:solidFill>
                  <a:srgbClr val="000000"/>
                </a:solidFill>
              </a:rPr>
              <a:t>THEN: </a:t>
            </a:r>
            <a:r>
              <a:rPr lang="en-US" sz="1400">
                <a:solidFill>
                  <a:srgbClr val="000000"/>
                </a:solidFill>
              </a:rPr>
              <a:t>Calculate button loads until the response from the USDA Database is received.</a:t>
            </a:r>
            <a:endParaRPr sz="14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/>
          </a:p>
        </p:txBody>
      </p:sp>
      <p:sp>
        <p:nvSpPr>
          <p:cNvPr id="347" name="Google Shape;347;gcf5e503d40_2_39"/>
          <p:cNvSpPr txBox="1"/>
          <p:nvPr>
            <p:ph type="title"/>
          </p:nvPr>
        </p:nvSpPr>
        <p:spPr>
          <a:xfrm>
            <a:off x="545290" y="1039190"/>
            <a:ext cx="3802800" cy="56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-US" sz="2000"/>
              <a:t>WEBSNAK-24 Enable/Disable the Calculate Button. </a:t>
            </a:r>
            <a:endParaRPr b="1" sz="2000"/>
          </a:p>
        </p:txBody>
      </p:sp>
      <p:pic>
        <p:nvPicPr>
          <p:cNvPr id="348" name="Google Shape;348;gcf5e503d40_2_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72150" y="1662043"/>
            <a:ext cx="5559312" cy="36616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gcf5e503d40_2_32"/>
          <p:cNvSpPr txBox="1"/>
          <p:nvPr>
            <p:ph idx="1" type="body"/>
          </p:nvPr>
        </p:nvSpPr>
        <p:spPr>
          <a:xfrm>
            <a:off x="545290" y="1852474"/>
            <a:ext cx="3802800" cy="32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400">
                <a:solidFill>
                  <a:schemeClr val="dk1"/>
                </a:solidFill>
              </a:rPr>
              <a:t>As a </a:t>
            </a:r>
            <a:r>
              <a:rPr lang="en-US" sz="1400">
                <a:solidFill>
                  <a:schemeClr val="dk1"/>
                </a:solidFill>
              </a:rPr>
              <a:t>developer, </a:t>
            </a:r>
            <a:r>
              <a:rPr b="1" lang="en-US" sz="1400">
                <a:solidFill>
                  <a:schemeClr val="dk1"/>
                </a:solidFill>
              </a:rPr>
              <a:t>I should </a:t>
            </a:r>
            <a:r>
              <a:rPr lang="en-US" sz="1400">
                <a:solidFill>
                  <a:schemeClr val="dk1"/>
                </a:solidFill>
              </a:rPr>
              <a:t>upgrade the graph to have calculated data.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b="1" lang="en-US" sz="1400">
                <a:solidFill>
                  <a:schemeClr val="dk1"/>
                </a:solidFill>
              </a:rPr>
              <a:t>Acceptance Criteria: </a:t>
            </a:r>
            <a:r>
              <a:rPr lang="en-US" sz="1400">
                <a:solidFill>
                  <a:schemeClr val="dk1"/>
                </a:solidFill>
              </a:rPr>
              <a:t>Show graph with historical data of user snacks.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b="1" lang="en-US" sz="1400">
                <a:solidFill>
                  <a:schemeClr val="dk1"/>
                </a:solidFill>
              </a:rPr>
              <a:t>GIVEN:</a:t>
            </a:r>
            <a:r>
              <a:rPr lang="en-US" sz="1400">
                <a:solidFill>
                  <a:schemeClr val="dk1"/>
                </a:solidFill>
              </a:rPr>
              <a:t> User </a:t>
            </a:r>
            <a:r>
              <a:rPr lang="en-US" sz="1400">
                <a:solidFill>
                  <a:srgbClr val="000000"/>
                </a:solidFill>
              </a:rPr>
              <a:t>is using the app</a:t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b="1" lang="en-US" sz="1400">
                <a:solidFill>
                  <a:schemeClr val="dk1"/>
                </a:solidFill>
              </a:rPr>
              <a:t>WHEN:</a:t>
            </a:r>
            <a:r>
              <a:rPr lang="en-US" sz="1400">
                <a:solidFill>
                  <a:schemeClr val="dk1"/>
                </a:solidFill>
              </a:rPr>
              <a:t> User open Graph page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b="1" lang="en-US" sz="1400">
                <a:solidFill>
                  <a:schemeClr val="dk1"/>
                </a:solidFill>
              </a:rPr>
              <a:t>THEN: </a:t>
            </a:r>
            <a:r>
              <a:rPr lang="en-US" sz="1400">
                <a:solidFill>
                  <a:schemeClr val="dk1"/>
                </a:solidFill>
              </a:rPr>
              <a:t>Daily score average and historical data is loaded in the graph.</a:t>
            </a:r>
            <a:endParaRPr sz="1400">
              <a:solidFill>
                <a:schemeClr val="dk1"/>
              </a:solidFill>
            </a:endParaRPr>
          </a:p>
        </p:txBody>
      </p:sp>
      <p:sp>
        <p:nvSpPr>
          <p:cNvPr id="355" name="Google Shape;355;gcf5e503d40_2_32"/>
          <p:cNvSpPr txBox="1"/>
          <p:nvPr>
            <p:ph type="title"/>
          </p:nvPr>
        </p:nvSpPr>
        <p:spPr>
          <a:xfrm>
            <a:off x="545290" y="1039190"/>
            <a:ext cx="4017474" cy="56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-US" sz="2000"/>
              <a:t>WEBSNAK-25 Upgrade the graph to have calculated data.</a:t>
            </a:r>
            <a:endParaRPr b="1" sz="2000"/>
          </a:p>
        </p:txBody>
      </p:sp>
      <p:pic>
        <p:nvPicPr>
          <p:cNvPr id="356" name="Google Shape;356;gcf5e503d40_2_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153150" y="1276626"/>
            <a:ext cx="4857750" cy="43047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gcf5e503d40_2_25"/>
          <p:cNvSpPr txBox="1"/>
          <p:nvPr>
            <p:ph idx="1" type="body"/>
          </p:nvPr>
        </p:nvSpPr>
        <p:spPr>
          <a:xfrm>
            <a:off x="545289" y="1852474"/>
            <a:ext cx="4045183" cy="32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400"/>
              <a:t>As a</a:t>
            </a:r>
            <a:r>
              <a:rPr lang="en-US" sz="1400"/>
              <a:t> developer, </a:t>
            </a:r>
            <a:r>
              <a:rPr b="1" lang="en-US" sz="1400"/>
              <a:t>I should </a:t>
            </a:r>
            <a:r>
              <a:rPr lang="en-US" sz="1400"/>
              <a:t>fix the unit conversion on the Snack Details Page.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400"/>
              <a:t>Acceptance Criteria: </a:t>
            </a:r>
            <a:r>
              <a:rPr lang="en-US" sz="1400"/>
              <a:t>Fix unit conversion in the score algorithm.</a:t>
            </a:r>
            <a:endParaRPr b="1" sz="14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400"/>
              <a:t>GIVEN</a:t>
            </a:r>
            <a:r>
              <a:rPr lang="en-US" sz="1400"/>
              <a:t>: snackability developer</a:t>
            </a:r>
            <a:endParaRPr sz="14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400"/>
              <a:t>WHEN</a:t>
            </a:r>
            <a:r>
              <a:rPr lang="en-US" sz="1400"/>
              <a:t>: All unit and portion is given</a:t>
            </a:r>
            <a:endParaRPr sz="14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400"/>
              <a:t>THEN</a:t>
            </a:r>
            <a:r>
              <a:rPr lang="en-US" sz="1400"/>
              <a:t>: The unit conversion and portion ration is calculated correctly.  </a:t>
            </a:r>
            <a:endParaRPr sz="1400"/>
          </a:p>
        </p:txBody>
      </p:sp>
      <p:sp>
        <p:nvSpPr>
          <p:cNvPr id="363" name="Google Shape;363;gcf5e503d40_2_25"/>
          <p:cNvSpPr txBox="1"/>
          <p:nvPr>
            <p:ph type="title"/>
          </p:nvPr>
        </p:nvSpPr>
        <p:spPr>
          <a:xfrm>
            <a:off x="545289" y="1039190"/>
            <a:ext cx="4257620" cy="56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-US" sz="2000"/>
              <a:t>WEBSNAK-27 Fix the Unit Conversion on the Snack Details. </a:t>
            </a:r>
            <a:endParaRPr/>
          </a:p>
        </p:txBody>
      </p:sp>
      <p:pic>
        <p:nvPicPr>
          <p:cNvPr id="364" name="Google Shape;364;gcf5e503d40_2_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372224" y="1461941"/>
            <a:ext cx="4486275" cy="39341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gcf5e503d40_2_54"/>
          <p:cNvSpPr txBox="1"/>
          <p:nvPr>
            <p:ph idx="1" type="body"/>
          </p:nvPr>
        </p:nvSpPr>
        <p:spPr>
          <a:xfrm>
            <a:off x="545290" y="1852474"/>
            <a:ext cx="3802800" cy="32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n-US" sz="1400"/>
              <a:t>As a</a:t>
            </a:r>
            <a:r>
              <a:rPr lang="en-US" sz="1400"/>
              <a:t> developer, </a:t>
            </a:r>
            <a:r>
              <a:rPr b="1" lang="en-US" sz="1400"/>
              <a:t>I should</a:t>
            </a:r>
            <a:r>
              <a:rPr lang="en-US" sz="1400"/>
              <a:t> have embedded Messages on the Snack Details Page.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n-US" sz="1400"/>
              <a:t>Acceptance Criteria</a:t>
            </a:r>
            <a:r>
              <a:rPr lang="en-US" sz="1400"/>
              <a:t>: Embedded messages shows after score calculation</a:t>
            </a:r>
            <a:endParaRPr sz="14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n-US" sz="1400"/>
              <a:t>GIVEN</a:t>
            </a:r>
            <a:r>
              <a:rPr lang="en-US" sz="1400"/>
              <a:t>: </a:t>
            </a:r>
            <a:r>
              <a:rPr lang="en-US" sz="1400">
                <a:solidFill>
                  <a:schemeClr val="dk1"/>
                </a:solidFill>
              </a:rPr>
              <a:t>User </a:t>
            </a:r>
            <a:r>
              <a:rPr lang="en-US" sz="1400">
                <a:solidFill>
                  <a:srgbClr val="000000"/>
                </a:solidFill>
              </a:rPr>
              <a:t>is using the app</a:t>
            </a:r>
            <a:endParaRPr sz="14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n-US" sz="1400"/>
              <a:t>WHEN</a:t>
            </a:r>
            <a:r>
              <a:rPr lang="en-US" sz="1400"/>
              <a:t>: User calculate snack score</a:t>
            </a:r>
            <a:endParaRPr sz="14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n-US" sz="1400"/>
              <a:t>THEN</a:t>
            </a:r>
            <a:r>
              <a:rPr lang="en-US" sz="1400"/>
              <a:t>: Based on the score messages are displayed advising users to consume healthy snacks.</a:t>
            </a:r>
            <a:endParaRPr sz="14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</p:txBody>
      </p:sp>
      <p:sp>
        <p:nvSpPr>
          <p:cNvPr id="371" name="Google Shape;371;gcf5e503d40_2_54"/>
          <p:cNvSpPr txBox="1"/>
          <p:nvPr>
            <p:ph type="title"/>
          </p:nvPr>
        </p:nvSpPr>
        <p:spPr>
          <a:xfrm>
            <a:off x="545289" y="1039190"/>
            <a:ext cx="4202201" cy="56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-US" sz="2000"/>
              <a:t>WEBSNAK-32 Embedded Messages on the Snack Details.</a:t>
            </a:r>
            <a:endParaRPr b="1" sz="2000"/>
          </a:p>
        </p:txBody>
      </p:sp>
      <p:pic>
        <p:nvPicPr>
          <p:cNvPr id="372" name="Google Shape;372;gcf5e503d40_2_5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29300" y="1603190"/>
            <a:ext cx="5559312" cy="36616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2"/>
          <p:cNvSpPr txBox="1"/>
          <p:nvPr>
            <p:ph idx="1" type="body"/>
          </p:nvPr>
        </p:nvSpPr>
        <p:spPr>
          <a:xfrm>
            <a:off x="1590222" y="1939925"/>
            <a:ext cx="8984543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73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Char char="●"/>
            </a:pPr>
            <a:r>
              <a:rPr lang="en-US" sz="2500"/>
              <a:t>Students tend to consume a lot of snacks while in campus.</a:t>
            </a:r>
            <a:endParaRPr sz="25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sz="1500"/>
          </a:p>
          <a:p>
            <a:pPr indent="-3873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Char char="●"/>
            </a:pPr>
            <a:r>
              <a:rPr lang="en-US" sz="2500"/>
              <a:t>Many of this snacks can be unhealthy.</a:t>
            </a:r>
            <a:endParaRPr sz="25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sz="1500"/>
          </a:p>
          <a:p>
            <a:pPr indent="-3873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Char char="●"/>
            </a:pPr>
            <a:r>
              <a:rPr lang="en-US" sz="2500"/>
              <a:t>Need to keep track of the nutritional value of this snacks consumed according to USDA standards.</a:t>
            </a:r>
            <a:endParaRPr sz="25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sz="1500"/>
          </a:p>
          <a:p>
            <a:pPr indent="-3873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Char char="●"/>
            </a:pPr>
            <a:r>
              <a:rPr lang="en-US" sz="2500"/>
              <a:t>Motivate students to consume healthy food.</a:t>
            </a:r>
            <a:endParaRPr/>
          </a:p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</a:pPr>
            <a:r>
              <a:t/>
            </a:r>
            <a:endParaRPr sz="1500"/>
          </a:p>
          <a:p>
            <a:pPr indent="-3873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Char char="●"/>
            </a:pPr>
            <a:r>
              <a:rPr lang="en-US" sz="2500"/>
              <a:t>Create a web application that runs on multiple platforms regardless of OS or device.</a:t>
            </a:r>
            <a:endParaRPr sz="2500"/>
          </a:p>
        </p:txBody>
      </p:sp>
      <p:sp>
        <p:nvSpPr>
          <p:cNvPr id="233" name="Google Shape;233;p2"/>
          <p:cNvSpPr txBox="1"/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</a:pPr>
            <a:r>
              <a:rPr lang="en-US"/>
              <a:t>Problem</a:t>
            </a:r>
            <a:endParaRPr/>
          </a:p>
        </p:txBody>
      </p:sp>
      <p:pic>
        <p:nvPicPr>
          <p:cNvPr id="234" name="Google Shape;234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574767" y="4765994"/>
            <a:ext cx="1253825" cy="1645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gcf5e503d40_0_98"/>
          <p:cNvSpPr txBox="1"/>
          <p:nvPr>
            <p:ph idx="1" type="body"/>
          </p:nvPr>
        </p:nvSpPr>
        <p:spPr>
          <a:xfrm>
            <a:off x="2229201" y="2737951"/>
            <a:ext cx="8853600" cy="350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62076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72"/>
              <a:buChar char="•"/>
            </a:pPr>
            <a:r>
              <a:rPr lang="en-US" sz="2272"/>
              <a:t>Refactored code of the Front-end and Back-end of the web app.</a:t>
            </a:r>
            <a:endParaRPr/>
          </a:p>
          <a:p>
            <a:pPr indent="-362076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72"/>
              <a:buChar char="•"/>
            </a:pPr>
            <a:r>
              <a:rPr lang="en-US" sz="2272"/>
              <a:t>Improved code structure of the project.</a:t>
            </a:r>
            <a:endParaRPr/>
          </a:p>
          <a:p>
            <a:pPr indent="-362076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72"/>
              <a:buChar char="•"/>
            </a:pPr>
            <a:r>
              <a:rPr lang="en-US" sz="2272"/>
              <a:t>Created a connection with the USDA Database using their API Endpoints.</a:t>
            </a:r>
            <a:endParaRPr/>
          </a:p>
          <a:p>
            <a:pPr indent="-362076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72"/>
              <a:buChar char="•"/>
            </a:pPr>
            <a:r>
              <a:rPr lang="en-US" sz="2272"/>
              <a:t>Implemented scoring algorithm using the same logic as the mobile app.</a:t>
            </a:r>
            <a:endParaRPr/>
          </a:p>
          <a:p>
            <a:pPr indent="-362076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72"/>
              <a:buChar char="•"/>
            </a:pPr>
            <a:r>
              <a:rPr lang="en-US" sz="2272"/>
              <a:t>Stored all user snack data and showed it in the graph.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  <p:sp>
        <p:nvSpPr>
          <p:cNvPr id="378" name="Google Shape;378;gcf5e503d40_0_98"/>
          <p:cNvSpPr txBox="1"/>
          <p:nvPr>
            <p:ph type="title"/>
          </p:nvPr>
        </p:nvSpPr>
        <p:spPr>
          <a:xfrm>
            <a:off x="3960364" y="1809715"/>
            <a:ext cx="4358700" cy="74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en-US"/>
              <a:t>Summary</a:t>
            </a:r>
            <a:endParaRPr/>
          </a:p>
        </p:txBody>
      </p:sp>
      <p:pic>
        <p:nvPicPr>
          <p:cNvPr id="379" name="Google Shape;379;gcf5e503d40_0_9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558554" y="4728694"/>
            <a:ext cx="1253825" cy="1645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5"/>
          <p:cNvSpPr txBox="1"/>
          <p:nvPr>
            <p:ph idx="1" type="body"/>
          </p:nvPr>
        </p:nvSpPr>
        <p:spPr>
          <a:xfrm>
            <a:off x="2418591" y="2310784"/>
            <a:ext cx="7510717" cy="33944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/>
          </a:bodyPr>
          <a:lstStyle/>
          <a:p>
            <a:pPr indent="-3619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8108"/>
              <a:buChar char="●"/>
            </a:pPr>
            <a:r>
              <a:rPr lang="en-US" sz="2100"/>
              <a:t>Web applications than can be easily used with either a mobile, computer or tablet with an Internet connection.</a:t>
            </a:r>
            <a:endParaRPr sz="210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92664"/>
              <a:buNone/>
            </a:pPr>
            <a:r>
              <a:t/>
            </a:r>
            <a:endParaRPr sz="2100"/>
          </a:p>
          <a:p>
            <a:pPr indent="-3619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8108"/>
              <a:buChar char="●"/>
            </a:pPr>
            <a:r>
              <a:rPr lang="en-US" sz="2100"/>
              <a:t>Users can search for snacks directly from the USDA Database.</a:t>
            </a:r>
            <a:endParaRPr sz="210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92664"/>
              <a:buNone/>
            </a:pPr>
            <a:r>
              <a:t/>
            </a:r>
            <a:endParaRPr sz="2100"/>
          </a:p>
          <a:p>
            <a:pPr indent="-3619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8108"/>
              <a:buChar char="●"/>
            </a:pPr>
            <a:r>
              <a:rPr lang="en-US" sz="2100"/>
              <a:t>Provide users with a score breakdown of the snack to show how healthy it is before been consumed.</a:t>
            </a:r>
            <a:endParaRPr/>
          </a:p>
          <a:p>
            <a: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41891"/>
              <a:buNone/>
            </a:pPr>
            <a:r>
              <a:t/>
            </a:r>
            <a:endParaRPr sz="1600"/>
          </a:p>
          <a:p>
            <a:pPr indent="-3619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8108"/>
              <a:buChar char="●"/>
            </a:pPr>
            <a:r>
              <a:rPr lang="en-US" sz="2100"/>
              <a:t>Show a historical graph to track average of the daily score.</a:t>
            </a:r>
            <a:endParaRPr sz="210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92664"/>
              <a:buNone/>
            </a:pPr>
            <a:r>
              <a:t/>
            </a:r>
            <a:endParaRPr sz="2100"/>
          </a:p>
          <a:p>
            <a:pPr indent="-3619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8108"/>
              <a:buChar char="●"/>
            </a:pPr>
            <a:r>
              <a:rPr lang="en-US" sz="2100"/>
              <a:t>Inform and advise users to keep them on the healthy food track. </a:t>
            </a:r>
            <a:endParaRPr sz="2100"/>
          </a:p>
        </p:txBody>
      </p:sp>
      <p:sp>
        <p:nvSpPr>
          <p:cNvPr id="240" name="Google Shape;240;p5"/>
          <p:cNvSpPr txBox="1"/>
          <p:nvPr>
            <p:ph type="title"/>
          </p:nvPr>
        </p:nvSpPr>
        <p:spPr>
          <a:xfrm>
            <a:off x="2418590" y="1198471"/>
            <a:ext cx="7510718" cy="84592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lang="en-US"/>
              <a:t>Solution</a:t>
            </a:r>
            <a:endParaRPr/>
          </a:p>
        </p:txBody>
      </p:sp>
      <p:pic>
        <p:nvPicPr>
          <p:cNvPr id="241" name="Google Shape;241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568379" y="2606469"/>
            <a:ext cx="1253825" cy="1645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3"/>
          <p:cNvSpPr txBox="1"/>
          <p:nvPr>
            <p:ph idx="1" type="body"/>
          </p:nvPr>
        </p:nvSpPr>
        <p:spPr>
          <a:xfrm>
            <a:off x="2810000" y="2799450"/>
            <a:ext cx="6543600" cy="125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en-US"/>
              <a:t>Snackability Web App</a:t>
            </a:r>
            <a:endParaRPr/>
          </a:p>
        </p:txBody>
      </p:sp>
      <p:grpSp>
        <p:nvGrpSpPr>
          <p:cNvPr id="247" name="Google Shape;247;p3"/>
          <p:cNvGrpSpPr/>
          <p:nvPr/>
        </p:nvGrpSpPr>
        <p:grpSpPr>
          <a:xfrm>
            <a:off x="2555362" y="2291874"/>
            <a:ext cx="487681" cy="2279905"/>
            <a:chOff x="1975104" y="2011680"/>
            <a:chExt cx="487681" cy="2779777"/>
          </a:xfrm>
        </p:grpSpPr>
        <p:sp>
          <p:nvSpPr>
            <p:cNvPr id="248" name="Google Shape;248;p3"/>
            <p:cNvSpPr/>
            <p:nvPr/>
          </p:nvSpPr>
          <p:spPr>
            <a:xfrm>
              <a:off x="1975104" y="2011680"/>
              <a:ext cx="110314" cy="2779776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9" name="Google Shape;249;p3"/>
            <p:cNvSpPr/>
            <p:nvPr/>
          </p:nvSpPr>
          <p:spPr>
            <a:xfrm rot="5400000">
              <a:off x="2152051" y="1834734"/>
              <a:ext cx="133786" cy="48768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0" name="Google Shape;250;p3"/>
            <p:cNvSpPr/>
            <p:nvPr/>
          </p:nvSpPr>
          <p:spPr>
            <a:xfrm rot="5400000">
              <a:off x="2151985" y="4480657"/>
              <a:ext cx="133920" cy="48768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51" name="Google Shape;251;p3"/>
          <p:cNvGrpSpPr/>
          <p:nvPr/>
        </p:nvGrpSpPr>
        <p:grpSpPr>
          <a:xfrm rot="10800000">
            <a:off x="9148955" y="2291874"/>
            <a:ext cx="487681" cy="2279905"/>
            <a:chOff x="1975104" y="2011680"/>
            <a:chExt cx="487681" cy="2779777"/>
          </a:xfrm>
        </p:grpSpPr>
        <p:sp>
          <p:nvSpPr>
            <p:cNvPr id="252" name="Google Shape;252;p3"/>
            <p:cNvSpPr/>
            <p:nvPr/>
          </p:nvSpPr>
          <p:spPr>
            <a:xfrm>
              <a:off x="1975104" y="2011680"/>
              <a:ext cx="110314" cy="2779776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3" name="Google Shape;253;p3"/>
            <p:cNvSpPr/>
            <p:nvPr/>
          </p:nvSpPr>
          <p:spPr>
            <a:xfrm rot="5400000">
              <a:off x="2152051" y="1834734"/>
              <a:ext cx="133786" cy="48768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4" name="Google Shape;254;p3"/>
            <p:cNvSpPr/>
            <p:nvPr/>
          </p:nvSpPr>
          <p:spPr>
            <a:xfrm rot="5400000">
              <a:off x="2151985" y="4480657"/>
              <a:ext cx="133920" cy="48768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55" name="Google Shape;255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558554" y="4728694"/>
            <a:ext cx="1253825" cy="1645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" name="Google Shape;260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532582" y="1005815"/>
            <a:ext cx="923633" cy="10908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09626" y="1918876"/>
            <a:ext cx="4358700" cy="2019354"/>
          </a:xfrm>
          <a:prstGeom prst="rect">
            <a:avLst/>
          </a:prstGeom>
          <a:noFill/>
          <a:ln>
            <a:noFill/>
          </a:ln>
          <a:effectLst>
            <a:outerShdw blurRad="190500" rotWithShape="0" algn="tl">
              <a:srgbClr val="000000">
                <a:alpha val="69803"/>
              </a:srgbClr>
            </a:outerShdw>
          </a:effectLst>
        </p:spPr>
      </p:pic>
      <p:pic>
        <p:nvPicPr>
          <p:cNvPr id="262" name="Google Shape;262;p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09626" y="4169583"/>
            <a:ext cx="4358700" cy="1940786"/>
          </a:xfrm>
          <a:prstGeom prst="rect">
            <a:avLst/>
          </a:prstGeom>
          <a:noFill/>
          <a:ln>
            <a:noFill/>
          </a:ln>
          <a:effectLst>
            <a:outerShdw blurRad="190500" rotWithShape="0" algn="tl">
              <a:srgbClr val="000000">
                <a:alpha val="69803"/>
              </a:srgbClr>
            </a:outerShdw>
          </a:effectLst>
        </p:spPr>
      </p:pic>
      <p:pic>
        <p:nvPicPr>
          <p:cNvPr id="263" name="Google Shape;263;p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227338" y="1900404"/>
            <a:ext cx="4358699" cy="2001868"/>
          </a:xfrm>
          <a:prstGeom prst="rect">
            <a:avLst/>
          </a:prstGeom>
          <a:noFill/>
          <a:ln>
            <a:noFill/>
          </a:ln>
          <a:effectLst>
            <a:outerShdw blurRad="190500" rotWithShape="0" algn="tl">
              <a:srgbClr val="000000">
                <a:alpha val="69803"/>
              </a:srgbClr>
            </a:outerShdw>
          </a:effectLst>
        </p:spPr>
      </p:pic>
      <p:pic>
        <p:nvPicPr>
          <p:cNvPr id="264" name="Google Shape;264;p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227337" y="4092986"/>
            <a:ext cx="4358700" cy="1790725"/>
          </a:xfrm>
          <a:prstGeom prst="rect">
            <a:avLst/>
          </a:prstGeom>
          <a:noFill/>
          <a:ln>
            <a:noFill/>
          </a:ln>
          <a:effectLst>
            <a:outerShdw blurRad="190500" rotWithShape="0" algn="tl">
              <a:srgbClr val="000000">
                <a:alpha val="69803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7"/>
          <p:cNvSpPr txBox="1"/>
          <p:nvPr>
            <p:ph idx="1" type="body"/>
          </p:nvPr>
        </p:nvSpPr>
        <p:spPr>
          <a:xfrm>
            <a:off x="2229201" y="2737951"/>
            <a:ext cx="8853600" cy="350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62076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72"/>
              <a:buChar char="•"/>
            </a:pPr>
            <a:r>
              <a:rPr lang="en-US" sz="2272"/>
              <a:t>Refactor code of the Front-end and Back-end of the web app.</a:t>
            </a:r>
            <a:endParaRPr sz="2272"/>
          </a:p>
          <a:p>
            <a:pPr indent="-362076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72"/>
              <a:buChar char="•"/>
            </a:pPr>
            <a:r>
              <a:rPr lang="en-US" sz="2272"/>
              <a:t>Improve code structure of the project.</a:t>
            </a:r>
            <a:endParaRPr sz="2272"/>
          </a:p>
          <a:p>
            <a:pPr indent="-362076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72"/>
              <a:buChar char="•"/>
            </a:pPr>
            <a:r>
              <a:rPr lang="en-US" sz="2272"/>
              <a:t>Create a connection with the USDA Database using their API Endpoints.</a:t>
            </a:r>
            <a:endParaRPr sz="2272"/>
          </a:p>
          <a:p>
            <a:pPr indent="-362076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72"/>
              <a:buChar char="•"/>
            </a:pPr>
            <a:r>
              <a:rPr lang="en-US" sz="2272"/>
              <a:t>Implement scoring algorithm using the same logic as the mobile app.</a:t>
            </a:r>
            <a:endParaRPr/>
          </a:p>
          <a:p>
            <a:pPr indent="-362076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72"/>
              <a:buChar char="•"/>
            </a:pPr>
            <a:r>
              <a:rPr lang="en-US" sz="2272"/>
              <a:t>Store individual user data to show their progress in a graph.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  <p:sp>
        <p:nvSpPr>
          <p:cNvPr id="270" name="Google Shape;270;p7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en-US"/>
              <a:t>Our Goal</a:t>
            </a:r>
            <a:endParaRPr/>
          </a:p>
        </p:txBody>
      </p:sp>
      <p:pic>
        <p:nvPicPr>
          <p:cNvPr id="271" name="Google Shape;271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925782" y="1071892"/>
            <a:ext cx="915235" cy="11753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4"/>
          <p:cNvSpPr txBox="1"/>
          <p:nvPr>
            <p:ph idx="1" type="body"/>
          </p:nvPr>
        </p:nvSpPr>
        <p:spPr>
          <a:xfrm>
            <a:off x="3282203" y="1788667"/>
            <a:ext cx="7929604" cy="41752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Char char="•"/>
            </a:pPr>
            <a:r>
              <a:rPr lang="en-US" sz="2800"/>
              <a:t>The entire project was managed using GitHub as Source Control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800"/>
              <a:buNone/>
            </a:pPr>
            <a:r>
              <a:rPr lang="en-US" sz="2800"/>
              <a:t> </a:t>
            </a:r>
            <a:endParaRPr/>
          </a:p>
        </p:txBody>
      </p:sp>
      <p:sp>
        <p:nvSpPr>
          <p:cNvPr id="277" name="Google Shape;277;p4"/>
          <p:cNvSpPr txBox="1"/>
          <p:nvPr>
            <p:ph type="title"/>
          </p:nvPr>
        </p:nvSpPr>
        <p:spPr>
          <a:xfrm>
            <a:off x="3282203" y="819848"/>
            <a:ext cx="7929604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</a:pPr>
            <a:r>
              <a:rPr lang="en-US"/>
              <a:t>Project Management</a:t>
            </a:r>
            <a:endParaRPr/>
          </a:p>
        </p:txBody>
      </p:sp>
      <p:pic>
        <p:nvPicPr>
          <p:cNvPr id="278" name="Google Shape;278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56480" y="371039"/>
            <a:ext cx="1253825" cy="1645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cf5e503d40_0_65"/>
          <p:cNvSpPr txBox="1"/>
          <p:nvPr>
            <p:ph type="title"/>
          </p:nvPr>
        </p:nvSpPr>
        <p:spPr>
          <a:xfrm>
            <a:off x="4506483" y="358038"/>
            <a:ext cx="4589950" cy="74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</a:pPr>
            <a:r>
              <a:rPr lang="en-US"/>
              <a:t>Architecture of Web App</a:t>
            </a:r>
            <a:endParaRPr/>
          </a:p>
        </p:txBody>
      </p:sp>
      <p:pic>
        <p:nvPicPr>
          <p:cNvPr id="284" name="Google Shape;284;gcf5e503d40_0_6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028227" y="5344922"/>
            <a:ext cx="784150" cy="1028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agram&#10;&#10;Description automatically generated" id="285" name="Google Shape;285;gcf5e503d40_0_6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572225" y="1326100"/>
            <a:ext cx="6458466" cy="50476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cf5e503d40_0_53"/>
          <p:cNvSpPr txBox="1"/>
          <p:nvPr>
            <p:ph idx="1" type="body"/>
          </p:nvPr>
        </p:nvSpPr>
        <p:spPr>
          <a:xfrm>
            <a:off x="1975250" y="2310784"/>
            <a:ext cx="77137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Char char="●"/>
            </a:pPr>
            <a:r>
              <a:rPr b="1" lang="en-US" sz="1300">
                <a:solidFill>
                  <a:srgbClr val="000000"/>
                </a:solidFill>
              </a:rPr>
              <a:t>WEBSNAK-7 Improve the Score Breakdown behavior</a:t>
            </a:r>
            <a:endParaRPr/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●"/>
            </a:pPr>
            <a:r>
              <a:rPr b="1" lang="en-US" sz="1300">
                <a:solidFill>
                  <a:srgbClr val="000000"/>
                </a:solidFill>
              </a:rPr>
              <a:t>WEBSNAK-9 Develop multiple units of measure for calculation on the Score Breakdown</a:t>
            </a:r>
            <a:endParaRPr b="1" sz="1300">
              <a:solidFill>
                <a:srgbClr val="000000"/>
              </a:solidFill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Char char="●"/>
            </a:pPr>
            <a:r>
              <a:rPr b="1" lang="en-US" sz="1300">
                <a:solidFill>
                  <a:srgbClr val="000000"/>
                </a:solidFill>
              </a:rPr>
              <a:t>WEBSNAK-10 Develop the Search on the USDA</a:t>
            </a:r>
            <a:endParaRPr b="1" sz="1300">
              <a:solidFill>
                <a:srgbClr val="000000"/>
              </a:solidFill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Char char="●"/>
            </a:pPr>
            <a:r>
              <a:rPr b="1" lang="en-US" sz="1300">
                <a:solidFill>
                  <a:srgbClr val="000000"/>
                </a:solidFill>
              </a:rPr>
              <a:t>WEBSNAK-11 Develop the Barcode Scanner on the USDA</a:t>
            </a:r>
            <a:endParaRPr b="1" sz="1300">
              <a:solidFill>
                <a:srgbClr val="000000"/>
              </a:solidFill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Char char="●"/>
            </a:pPr>
            <a:r>
              <a:rPr b="1" lang="en-US" sz="1300">
                <a:solidFill>
                  <a:srgbClr val="000000"/>
                </a:solidFill>
              </a:rPr>
              <a:t>WEBSNAK-18 Redirect from the USDA search to the Snack details </a:t>
            </a:r>
            <a:endParaRPr/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Char char="●"/>
            </a:pPr>
            <a:r>
              <a:rPr b="1" lang="en-US" sz="1300">
                <a:solidFill>
                  <a:srgbClr val="000000"/>
                </a:solidFill>
              </a:rPr>
              <a:t>WEBSNAK-23 Finish the USDA score calculation </a:t>
            </a:r>
            <a:endParaRPr/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Char char="●"/>
            </a:pPr>
            <a:r>
              <a:rPr b="1" lang="en-US" sz="1300">
                <a:solidFill>
                  <a:srgbClr val="000000"/>
                </a:solidFill>
              </a:rPr>
              <a:t>WEBSNAK-24 Enable/Disable the Calculate Button</a:t>
            </a:r>
            <a:endParaRPr/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Char char="●"/>
            </a:pPr>
            <a:r>
              <a:rPr b="1" lang="en-US" sz="1300">
                <a:solidFill>
                  <a:srgbClr val="000000"/>
                </a:solidFill>
              </a:rPr>
              <a:t>WEBSNAK-25 Upgrade the graph to have calculated data</a:t>
            </a:r>
            <a:endParaRPr/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Char char="●"/>
            </a:pPr>
            <a:r>
              <a:rPr b="1" lang="en-US" sz="1300">
                <a:solidFill>
                  <a:srgbClr val="000000"/>
                </a:solidFill>
              </a:rPr>
              <a:t>WEBSNAK-27 Fix the Unit Conversion on the Snack Details  </a:t>
            </a:r>
            <a:endParaRPr/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Char char="●"/>
            </a:pPr>
            <a:r>
              <a:rPr b="1" lang="en-US" sz="1300">
                <a:solidFill>
                  <a:srgbClr val="000000"/>
                </a:solidFill>
              </a:rPr>
              <a:t>WEBSNAK-32 Embedded Messages on the Snack Details</a:t>
            </a:r>
            <a:endParaRPr b="1" sz="1300">
              <a:solidFill>
                <a:srgbClr val="000000"/>
              </a:solidFill>
            </a:endParaRPr>
          </a:p>
        </p:txBody>
      </p:sp>
      <p:sp>
        <p:nvSpPr>
          <p:cNvPr id="291" name="Google Shape;291;gcf5e503d40_0_53"/>
          <p:cNvSpPr txBox="1"/>
          <p:nvPr>
            <p:ph type="title"/>
          </p:nvPr>
        </p:nvSpPr>
        <p:spPr>
          <a:xfrm>
            <a:off x="2104559" y="1198471"/>
            <a:ext cx="7510800" cy="84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lang="en-US"/>
              <a:t>User Stories</a:t>
            </a:r>
            <a:endParaRPr/>
          </a:p>
        </p:txBody>
      </p:sp>
      <p:pic>
        <p:nvPicPr>
          <p:cNvPr id="292" name="Google Shape;292;gcf5e503d40_0_5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568379" y="2606469"/>
            <a:ext cx="1253825" cy="1645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FIU Real Triumphs Template">
  <a:themeElements>
    <a:clrScheme name="FIU Brand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052950"/>
      </a:accent1>
      <a:accent2>
        <a:srgbClr val="B6862C"/>
      </a:accent2>
      <a:accent3>
        <a:srgbClr val="CC0066"/>
      </a:accent3>
      <a:accent4>
        <a:srgbClr val="00FFFF"/>
      </a:accent4>
      <a:accent5>
        <a:srgbClr val="FFFFFF"/>
      </a:accent5>
      <a:accent6>
        <a:srgbClr val="FFCC00"/>
      </a:accent6>
      <a:hlink>
        <a:srgbClr val="CC0066"/>
      </a:hlink>
      <a:folHlink>
        <a:srgbClr val="CC00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2020-08-12T18:54:24Z</dcterms:created>
  <dc:creator>Andrea Plasencia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24900.0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