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0" r:id="rId4"/>
  </p:sldMasterIdLst>
  <p:sldIdLst>
    <p:sldId id="286" r:id="rId5"/>
  </p:sldIdLst>
  <p:sldSz cx="43891200" cy="3291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1F3E"/>
    <a:srgbClr val="081E3F"/>
    <a:srgbClr val="00FFFF"/>
    <a:srgbClr val="CC0066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7" autoAdjust="0"/>
    <p:restoredTop sz="94694"/>
  </p:normalViewPr>
  <p:slideViewPr>
    <p:cSldViewPr snapToGrid="0" snapToObjects="1">
      <p:cViewPr varScale="1">
        <p:scale>
          <a:sx n="23" d="100"/>
          <a:sy n="23" d="100"/>
        </p:scale>
        <p:origin x="1410" y="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picture containing bird&#10;&#10;Description automatically generated">
            <a:extLst>
              <a:ext uri="{FF2B5EF4-FFF2-40B4-BE49-F238E27FC236}">
                <a16:creationId xmlns:a16="http://schemas.microsoft.com/office/drawing/2014/main" id="{5F97C3C2-D5C8-EB49-8DE5-C7950987D4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6035227" y="7"/>
            <a:ext cx="37855973" cy="3291839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B4D812F-6EDF-E242-A198-4AD3D46B4497}"/>
              </a:ext>
            </a:extLst>
          </p:cNvPr>
          <p:cNvSpPr/>
          <p:nvPr userDrawn="1"/>
        </p:nvSpPr>
        <p:spPr>
          <a:xfrm rot="5400000" flipH="1">
            <a:off x="-10621487" y="16261690"/>
            <a:ext cx="32918400" cy="395021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8BFB429-6ED1-9840-8030-6EEE837B7CA4}"/>
              </a:ext>
            </a:extLst>
          </p:cNvPr>
          <p:cNvGrpSpPr/>
          <p:nvPr userDrawn="1"/>
        </p:nvGrpSpPr>
        <p:grpSpPr>
          <a:xfrm>
            <a:off x="41216987" y="1016364"/>
            <a:ext cx="1881295" cy="2545858"/>
            <a:chOff x="11140977" y="745236"/>
            <a:chExt cx="522582" cy="53038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35291A1-D8B1-5046-97BD-78A73BE38F26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E2070B9-1F19-A244-95F2-2FCCC224A26B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</p:grpSp>
      <p:pic>
        <p:nvPicPr>
          <p:cNvPr id="2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49136BCC-E229-4CF6-A7A5-5F5AAA4495C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7308" y="29227770"/>
            <a:ext cx="3641448" cy="312689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546EBF5-CE89-4E5A-8BEB-E89CBAA71D4D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7507462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bird&#10;&#10;Description automatically generated">
            <a:extLst>
              <a:ext uri="{FF2B5EF4-FFF2-40B4-BE49-F238E27FC236}">
                <a16:creationId xmlns:a16="http://schemas.microsoft.com/office/drawing/2014/main" id="{6B45E2C7-E5EC-C24B-9C99-56E1CF9A74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6035227" y="7"/>
            <a:ext cx="37855973" cy="3291839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0008B41F-7AC6-4646-A4EF-B85BEC21B971}"/>
              </a:ext>
            </a:extLst>
          </p:cNvPr>
          <p:cNvSpPr/>
          <p:nvPr userDrawn="1"/>
        </p:nvSpPr>
        <p:spPr>
          <a:xfrm rot="16200000">
            <a:off x="-10588059" y="16261694"/>
            <a:ext cx="32918410" cy="395021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48DA30B-7299-9445-B19A-0CC109A3963D}"/>
              </a:ext>
            </a:extLst>
          </p:cNvPr>
          <p:cNvGrpSpPr/>
          <p:nvPr userDrawn="1"/>
        </p:nvGrpSpPr>
        <p:grpSpPr>
          <a:xfrm flipH="1">
            <a:off x="41218359" y="992179"/>
            <a:ext cx="1881295" cy="2545853"/>
            <a:chOff x="2645664" y="2011680"/>
            <a:chExt cx="735606" cy="746592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3668193-3E8C-7D4A-B1D7-30D40F558C4F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5EF9CE8-3C50-9642-B0F3-AD94682FC91D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</p:grpSp>
      <p:pic>
        <p:nvPicPr>
          <p:cNvPr id="4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03B8D340-9F7A-4CBF-BEF8-6B4C568F9C5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7308" y="29227770"/>
            <a:ext cx="3641448" cy="312689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3DFFA47-0EB6-420B-B4D0-2C31769288CC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1675335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FBFDFFD2-CF01-B641-84F5-91E3E9172A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5618095" cy="329184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22B8506-6E68-6E43-9B6F-99C933A9CB61}"/>
              </a:ext>
            </a:extLst>
          </p:cNvPr>
          <p:cNvSpPr/>
          <p:nvPr userDrawn="1"/>
        </p:nvSpPr>
        <p:spPr>
          <a:xfrm rot="5400000" flipH="1">
            <a:off x="-10665972" y="16261690"/>
            <a:ext cx="32918400" cy="395021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313B947-105A-2D4F-BFAA-2D85907D7FCA}"/>
              </a:ext>
            </a:extLst>
          </p:cNvPr>
          <p:cNvGrpSpPr/>
          <p:nvPr userDrawn="1"/>
        </p:nvGrpSpPr>
        <p:grpSpPr>
          <a:xfrm>
            <a:off x="41216987" y="1016364"/>
            <a:ext cx="1881295" cy="2545858"/>
            <a:chOff x="11140977" y="745236"/>
            <a:chExt cx="522582" cy="530387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59F3284-5302-A74F-A74E-AA4D292D55F1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B9F6588-7CB2-C746-984E-801A704464CF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</p:grpSp>
      <p:pic>
        <p:nvPicPr>
          <p:cNvPr id="2" name="Picture 1" descr="A picture containing drawing&#10;&#10;Description automatically generated">
            <a:extLst>
              <a:ext uri="{FF2B5EF4-FFF2-40B4-BE49-F238E27FC236}">
                <a16:creationId xmlns:a16="http://schemas.microsoft.com/office/drawing/2014/main" id="{07028BA8-DD1B-460F-88FD-033259AD313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5097" y="28947040"/>
            <a:ext cx="3641446" cy="312689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2BAD091-FCA5-4809-8F31-1ED0C678A528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377924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38960" y="30510487"/>
            <a:ext cx="1481328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99816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A picture containing bird&#10;&#10;Description automatically generated">
            <a:extLst>
              <a:ext uri="{FF2B5EF4-FFF2-40B4-BE49-F238E27FC236}">
                <a16:creationId xmlns:a16="http://schemas.microsoft.com/office/drawing/2014/main" id="{3A4B309E-2E11-4DCE-BCD9-FA2B521227F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13750" b="14612"/>
          <a:stretch/>
        </p:blipFill>
        <p:spPr>
          <a:xfrm>
            <a:off x="6035227" y="7"/>
            <a:ext cx="37855973" cy="32918395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17D33457-CA34-4D78-B512-0BC0C60E714D}"/>
              </a:ext>
            </a:extLst>
          </p:cNvPr>
          <p:cNvSpPr txBox="1">
            <a:spLocks/>
          </p:cNvSpPr>
          <p:nvPr userDrawn="1"/>
        </p:nvSpPr>
        <p:spPr>
          <a:xfrm>
            <a:off x="6912862" y="2555688"/>
            <a:ext cx="34987151" cy="568394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6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163A971-62A8-4DDC-92C3-1332F0AAA496}"/>
              </a:ext>
            </a:extLst>
          </p:cNvPr>
          <p:cNvSpPr txBox="1">
            <a:spLocks/>
          </p:cNvSpPr>
          <p:nvPr userDrawn="1"/>
        </p:nvSpPr>
        <p:spPr>
          <a:xfrm>
            <a:off x="6912864" y="8763002"/>
            <a:ext cx="34987147" cy="1898599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DA331F8-709A-43B7-B257-79CD7BB8C041}"/>
              </a:ext>
            </a:extLst>
          </p:cNvPr>
          <p:cNvSpPr/>
          <p:nvPr userDrawn="1"/>
        </p:nvSpPr>
        <p:spPr>
          <a:xfrm rot="5400000" flipH="1">
            <a:off x="-10621487" y="16261690"/>
            <a:ext cx="32918400" cy="395021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E24A75E-F861-4AC4-81E7-8792F3974BF4}"/>
              </a:ext>
            </a:extLst>
          </p:cNvPr>
          <p:cNvGrpSpPr/>
          <p:nvPr userDrawn="1"/>
        </p:nvGrpSpPr>
        <p:grpSpPr>
          <a:xfrm>
            <a:off x="41216987" y="1016364"/>
            <a:ext cx="1881295" cy="2545858"/>
            <a:chOff x="11140977" y="745236"/>
            <a:chExt cx="522582" cy="53038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8985CD6-232F-475F-A2BE-681712645810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034DB31-ED88-43C2-A111-9026427E69F5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EEFF6EF2-C5DE-49D8-A13D-D77BEF05E92A}"/>
              </a:ext>
            </a:extLst>
          </p:cNvPr>
          <p:cNvSpPr txBox="1"/>
          <p:nvPr userDrawn="1"/>
        </p:nvSpPr>
        <p:spPr>
          <a:xfrm>
            <a:off x="19259723" y="30824712"/>
            <a:ext cx="236358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  <p:pic>
        <p:nvPicPr>
          <p:cNvPr id="17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E1EFD65A-5794-4EF4-9812-2A21C91C71B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97308" y="29227770"/>
            <a:ext cx="3641448" cy="3126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382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74" r:id="rId2"/>
    <p:sldLayoutId id="2147483657" r:id="rId3"/>
  </p:sldLayoutIdLst>
  <p:txStyles>
    <p:titleStyle>
      <a:lvl1pPr algn="l" defTabSz="4389120" rtl="0" eaLnBrk="1" latinLnBrk="0" hangingPunct="1">
        <a:lnSpc>
          <a:spcPct val="90000"/>
        </a:lnSpc>
        <a:spcBef>
          <a:spcPct val="0"/>
        </a:spcBef>
        <a:buNone/>
        <a:defRPr sz="211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280" indent="-1097280" algn="l" defTabSz="4389120" rtl="0" eaLnBrk="1" latinLnBrk="0" hangingPunct="1">
        <a:lnSpc>
          <a:spcPct val="90000"/>
        </a:lnSpc>
        <a:spcBef>
          <a:spcPts val="4800"/>
        </a:spcBef>
        <a:buFont typeface="Arial" panose="020B0604020202020204" pitchFamily="34" charset="0"/>
        <a:buChar char="•"/>
        <a:defRPr sz="13440" kern="1200">
          <a:solidFill>
            <a:schemeClr val="tx1"/>
          </a:solidFill>
          <a:latin typeface="+mn-lt"/>
          <a:ea typeface="+mn-ea"/>
          <a:cs typeface="+mn-cs"/>
        </a:defRPr>
      </a:lvl1pPr>
      <a:lvl2pPr marL="32918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1152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3pPr>
      <a:lvl4pPr marL="76809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987552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42646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64592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86537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3891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3pPr>
      <a:lvl4pPr marL="65836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877824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31673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53619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75564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jpe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png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4" Type="http://schemas.openxmlformats.org/officeDocument/2006/relationships/image" Target="../media/image7.sv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>
            <a:extLst>
              <a:ext uri="{FF2B5EF4-FFF2-40B4-BE49-F238E27FC236}">
                <a16:creationId xmlns:a16="http://schemas.microsoft.com/office/drawing/2014/main" id="{8C69DC97-F819-4C24-9A9A-ECD38A8CDB32}"/>
              </a:ext>
            </a:extLst>
          </p:cNvPr>
          <p:cNvSpPr/>
          <p:nvPr/>
        </p:nvSpPr>
        <p:spPr>
          <a:xfrm>
            <a:off x="31144416" y="23168360"/>
            <a:ext cx="12087790" cy="6631042"/>
          </a:xfrm>
          <a:prstGeom prst="rect">
            <a:avLst/>
          </a:prstGeom>
          <a:solidFill>
            <a:srgbClr val="002060"/>
          </a:solidFill>
          <a:ln>
            <a:solidFill>
              <a:srgbClr val="061F3E"/>
            </a:solidFill>
          </a:ln>
          <a:effectLst>
            <a:reflection stA="45000" endPos="7000" dist="50800" dir="5400000" sy="-100000" algn="bl" rotWithShape="0"/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F7B03C9F-CFCF-4D70-B0A0-7B47DC722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4375" y="1235016"/>
            <a:ext cx="35204400" cy="181588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5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Knight Foundation School of Computing and Information Sciences Florida International University</a:t>
            </a:r>
          </a:p>
          <a:p>
            <a:pPr algn="ctr" eaLnBrk="1" hangingPunct="1"/>
            <a:r>
              <a:rPr lang="en-US" altLang="en-US" sz="5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Summer 2021 Senior Design Project</a:t>
            </a:r>
          </a:p>
        </p:txBody>
      </p:sp>
      <p:sp>
        <p:nvSpPr>
          <p:cNvPr id="13" name="Text Box 19">
            <a:extLst>
              <a:ext uri="{FF2B5EF4-FFF2-40B4-BE49-F238E27FC236}">
                <a16:creationId xmlns:a16="http://schemas.microsoft.com/office/drawing/2014/main" id="{02A6C894-891B-416E-889F-BAC2EA6CEA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45731" y="6785776"/>
            <a:ext cx="4114800" cy="549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PROBLEM</a:t>
            </a:r>
          </a:p>
        </p:txBody>
      </p:sp>
      <p:sp>
        <p:nvSpPr>
          <p:cNvPr id="19" name="Text Box 19">
            <a:extLst>
              <a:ext uri="{FF2B5EF4-FFF2-40B4-BE49-F238E27FC236}">
                <a16:creationId xmlns:a16="http://schemas.microsoft.com/office/drawing/2014/main" id="{C8F18C1E-31D9-46D3-BE19-55DA104A08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90819" y="6809355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CURRENT SYSTEM</a:t>
            </a:r>
          </a:p>
        </p:txBody>
      </p:sp>
      <p:sp>
        <p:nvSpPr>
          <p:cNvPr id="21" name="Text Box 19">
            <a:extLst>
              <a:ext uri="{FF2B5EF4-FFF2-40B4-BE49-F238E27FC236}">
                <a16:creationId xmlns:a16="http://schemas.microsoft.com/office/drawing/2014/main" id="{887D412B-6423-484C-AD9B-E5ECA85D37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61600" y="6848753"/>
            <a:ext cx="4114800" cy="549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REQUIREMENTS</a:t>
            </a:r>
          </a:p>
        </p:txBody>
      </p:sp>
      <p:sp>
        <p:nvSpPr>
          <p:cNvPr id="23" name="Text Box 19">
            <a:extLst>
              <a:ext uri="{FF2B5EF4-FFF2-40B4-BE49-F238E27FC236}">
                <a16:creationId xmlns:a16="http://schemas.microsoft.com/office/drawing/2014/main" id="{958AB4A0-C289-4ADA-8E7E-FD585C5A97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45731" y="14567726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CONTRIBUTIONS</a:t>
            </a:r>
          </a:p>
        </p:txBody>
      </p:sp>
      <p:sp>
        <p:nvSpPr>
          <p:cNvPr id="25" name="Text Box 19">
            <a:extLst>
              <a:ext uri="{FF2B5EF4-FFF2-40B4-BE49-F238E27FC236}">
                <a16:creationId xmlns:a16="http://schemas.microsoft.com/office/drawing/2014/main" id="{26D89D59-3547-4CE5-8CAB-62224CE8F1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44016" y="14683411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SYSTEM DESIGN</a:t>
            </a:r>
          </a:p>
        </p:txBody>
      </p:sp>
      <p:sp>
        <p:nvSpPr>
          <p:cNvPr id="27" name="Text Box 19">
            <a:extLst>
              <a:ext uri="{FF2B5EF4-FFF2-40B4-BE49-F238E27FC236}">
                <a16:creationId xmlns:a16="http://schemas.microsoft.com/office/drawing/2014/main" id="{1137790E-7E42-499E-81B8-F01AB63F51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61600" y="14757100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IMPLEMENTATION</a:t>
            </a:r>
          </a:p>
        </p:txBody>
      </p:sp>
      <p:sp>
        <p:nvSpPr>
          <p:cNvPr id="29" name="Text Box 19">
            <a:extLst>
              <a:ext uri="{FF2B5EF4-FFF2-40B4-BE49-F238E27FC236}">
                <a16:creationId xmlns:a16="http://schemas.microsoft.com/office/drawing/2014/main" id="{32972D85-AA86-4CE8-AFD4-2EC137B884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65903" y="22504711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VERIFICATION</a:t>
            </a:r>
          </a:p>
        </p:txBody>
      </p:sp>
      <p:sp>
        <p:nvSpPr>
          <p:cNvPr id="31" name="Text Box 19">
            <a:extLst>
              <a:ext uri="{FF2B5EF4-FFF2-40B4-BE49-F238E27FC236}">
                <a16:creationId xmlns:a16="http://schemas.microsoft.com/office/drawing/2014/main" id="{F7D73690-55B3-4EF2-A6C3-3C404710F7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38321" y="22588415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SUMMARY</a:t>
            </a:r>
          </a:p>
        </p:txBody>
      </p:sp>
      <p:sp>
        <p:nvSpPr>
          <p:cNvPr id="33" name="Text Box 19">
            <a:extLst>
              <a:ext uri="{FF2B5EF4-FFF2-40B4-BE49-F238E27FC236}">
                <a16:creationId xmlns:a16="http://schemas.microsoft.com/office/drawing/2014/main" id="{217D62A4-F7D5-4C28-B9F8-65F5E81985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61600" y="22492573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SCREENSHOTS</a:t>
            </a:r>
          </a:p>
        </p:txBody>
      </p:sp>
      <p:sp>
        <p:nvSpPr>
          <p:cNvPr id="37" name="Text Box 12">
            <a:extLst>
              <a:ext uri="{FF2B5EF4-FFF2-40B4-BE49-F238E27FC236}">
                <a16:creationId xmlns:a16="http://schemas.microsoft.com/office/drawing/2014/main" id="{A16799FF-41A7-4F9F-85E6-C075AAC125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9236" y="3301574"/>
            <a:ext cx="35204400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3991" tIns="36995" rIns="73991" bIns="36995">
            <a:spAutoFit/>
          </a:bodyPr>
          <a:lstStyle>
            <a:lvl1pPr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0000" b="1" dirty="0">
                <a:solidFill>
                  <a:srgbClr val="081E3F"/>
                </a:solidFill>
              </a:rPr>
              <a:t>Snackability Web Application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Student: 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Onel Sanchez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Mentor:</a:t>
            </a:r>
            <a:r>
              <a:rPr lang="en-US" altLang="en-US" sz="35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Dr. Cristina Palacios, Associate Professor of Dietetics &amp; Nutrition</a:t>
            </a:r>
            <a:endParaRPr lang="en-US" altLang="ja-JP" sz="35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Instructor/Faculty:</a:t>
            </a:r>
            <a:r>
              <a:rPr lang="en-US" altLang="en-US" sz="35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Dr. Masoud</a:t>
            </a:r>
            <a:r>
              <a:rPr lang="en-US" altLang="en-US" sz="35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35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Sadjadi</a:t>
            </a:r>
            <a:r>
              <a:rPr lang="en-US" altLang="ja-JP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</a:t>
            </a:r>
            <a:r>
              <a:rPr lang="en-US" altLang="ja-JP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Florida International University</a:t>
            </a:r>
          </a:p>
        </p:txBody>
      </p:sp>
      <p:sp>
        <p:nvSpPr>
          <p:cNvPr id="10" name="Text Box 72">
            <a:extLst>
              <a:ext uri="{FF2B5EF4-FFF2-40B4-BE49-F238E27FC236}">
                <a16:creationId xmlns:a16="http://schemas.microsoft.com/office/drawing/2014/main" id="{26A35EAE-CBC3-4703-A33A-5463C3CC80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06888" y="31047222"/>
            <a:ext cx="25186365" cy="1367374"/>
          </a:xfrm>
          <a:prstGeom prst="rect">
            <a:avLst/>
          </a:prstGeom>
          <a:noFill/>
          <a:ln w="635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3991" tIns="36995" rIns="73991" bIns="36995" anchor="t">
            <a:spAutoFit/>
          </a:bodyPr>
          <a:lstStyle>
            <a:lvl1pPr marL="493713" indent="-493713"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indent="0" eaLnBrk="1" hangingPunct="1">
              <a:spcBef>
                <a:spcPct val="0"/>
              </a:spcBef>
              <a:buClr>
                <a:srgbClr val="3333CC"/>
              </a:buClr>
              <a:buFontTx/>
              <a:buNone/>
            </a:pPr>
            <a:r>
              <a:rPr lang="en-US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material presented in this poster is based upon the work supported by Dr Cristina Palacios and </a:t>
            </a:r>
            <a:r>
              <a:rPr lang="en-US" alt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Lukkamol</a:t>
            </a:r>
            <a:r>
              <a:rPr lang="en-US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Prapkree</a:t>
            </a:r>
            <a:r>
              <a:rPr lang="en-US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Thanks to our Capstone II team members Aurelio Martinez, William </a:t>
            </a:r>
            <a:r>
              <a:rPr lang="en-US" alt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Aranzabal</a:t>
            </a:r>
            <a:r>
              <a:rPr lang="en-US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Miguel </a:t>
            </a:r>
            <a:r>
              <a:rPr lang="en-US" alt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Faria</a:t>
            </a:r>
            <a:r>
              <a:rPr lang="en-US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and Luis Socarras as well as to our Capstone I team members John Perez, Thiago </a:t>
            </a:r>
            <a:r>
              <a:rPr lang="en-US" alt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Novaes</a:t>
            </a:r>
            <a:r>
              <a:rPr lang="en-US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Vladimir Chavez, Samantha Loeb. Thank you also to Dr. Masoud </a:t>
            </a:r>
            <a:r>
              <a:rPr lang="en-US" alt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Sadjadi</a:t>
            </a:r>
            <a:r>
              <a:rPr lang="en-US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for his help, cooperation, and mentorship throughout this course.</a:t>
            </a:r>
          </a:p>
        </p:txBody>
      </p:sp>
      <p:sp>
        <p:nvSpPr>
          <p:cNvPr id="11" name="Text Box 19">
            <a:extLst>
              <a:ext uri="{FF2B5EF4-FFF2-40B4-BE49-F238E27FC236}">
                <a16:creationId xmlns:a16="http://schemas.microsoft.com/office/drawing/2014/main" id="{012B734F-B881-4CFA-A9F4-92CE027996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6135" y="30475134"/>
            <a:ext cx="4578237" cy="5479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rgbClr val="081E3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ACKNOWLEDGEMENT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3EE6CD2-A496-4DC7-8046-F3452CB4EB78}"/>
              </a:ext>
            </a:extLst>
          </p:cNvPr>
          <p:cNvSpPr/>
          <p:nvPr/>
        </p:nvSpPr>
        <p:spPr>
          <a:xfrm>
            <a:off x="6467202" y="15305227"/>
            <a:ext cx="12087790" cy="6611298"/>
          </a:xfrm>
          <a:prstGeom prst="rect">
            <a:avLst/>
          </a:prstGeom>
          <a:solidFill>
            <a:srgbClr val="002060"/>
          </a:solidFill>
          <a:ln>
            <a:solidFill>
              <a:srgbClr val="061F3E"/>
            </a:solidFill>
          </a:ln>
          <a:effectLst>
            <a:reflection stA="45000" endPos="7000" dist="50800" dir="5400000" sy="-100000" algn="bl" rotWithShape="0"/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 descr="Text&#10;&#10;Description automatically generated">
            <a:extLst>
              <a:ext uri="{FF2B5EF4-FFF2-40B4-BE49-F238E27FC236}">
                <a16:creationId xmlns:a16="http://schemas.microsoft.com/office/drawing/2014/main" id="{6662C285-8848-470F-90C8-95DB832C5E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14" y="392698"/>
            <a:ext cx="5453366" cy="3123605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9276366D-0D50-4CD7-B8BC-1C6DB4B518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0721" y="10027199"/>
            <a:ext cx="3510951" cy="2152642"/>
          </a:xfrm>
          <a:prstGeom prst="rect">
            <a:avLst/>
          </a:prstGeom>
        </p:spPr>
      </p:pic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E6B85CE-F059-4C58-855C-AD6E62B01A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18752" y="5189709"/>
            <a:ext cx="2800615" cy="2800615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121C6CBF-4A04-4D39-A38E-F99F209DC30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609956" y="23293395"/>
            <a:ext cx="6316099" cy="33349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CF251E98-7629-4964-AF47-C47C7A39D1F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391595" y="23300819"/>
            <a:ext cx="4622954" cy="3551712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804166B1-A524-4DC7-8EE4-75D96FAC56C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362811" y="27027686"/>
            <a:ext cx="4622955" cy="262065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B6BE8E5A-6C39-47CC-BBEB-F134E4AC453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1842185" y="26744078"/>
            <a:ext cx="3260615" cy="2904264"/>
          </a:xfrm>
          <a:prstGeom prst="rect">
            <a:avLst/>
          </a:prstGeom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id="{B8F39071-8694-42FB-A2BB-8887CE083798}"/>
              </a:ext>
            </a:extLst>
          </p:cNvPr>
          <p:cNvSpPr txBox="1"/>
          <p:nvPr/>
        </p:nvSpPr>
        <p:spPr>
          <a:xfrm>
            <a:off x="6427621" y="15858110"/>
            <a:ext cx="12075755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Implementation of barcode scanner and optimization of the code to minimize false positive when scanning snacks.</a:t>
            </a:r>
          </a:p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Create a loading button that switch to a calculate button once all snack information is received from the USDA Database.</a:t>
            </a:r>
          </a:p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Made the scoring algorithm using the same logic as the mobile app.</a:t>
            </a:r>
          </a:p>
          <a:p>
            <a:pPr marL="571500" indent="-571500">
              <a:buFont typeface="Courier New" panose="02070309020205020404" pitchFamily="49" charset="0"/>
              <a:buChar char="o"/>
            </a:pPr>
            <a:endParaRPr lang="en-US" altLang="en-US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08C4D9DA-0D73-4902-82D9-AEAE071183C7}"/>
              </a:ext>
            </a:extLst>
          </p:cNvPr>
          <p:cNvSpPr/>
          <p:nvPr/>
        </p:nvSpPr>
        <p:spPr>
          <a:xfrm>
            <a:off x="6467203" y="7451370"/>
            <a:ext cx="12087790" cy="6676547"/>
          </a:xfrm>
          <a:prstGeom prst="rect">
            <a:avLst/>
          </a:prstGeom>
          <a:solidFill>
            <a:srgbClr val="002060"/>
          </a:solidFill>
          <a:ln>
            <a:solidFill>
              <a:srgbClr val="061F3E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  <a:reflection stA="45000" endPos="7000" dist="50800" dir="5400000" sy="-100000" algn="bl" rotWithShape="0"/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5658086A-281F-4D5F-9A94-294F686C120C}"/>
              </a:ext>
            </a:extLst>
          </p:cNvPr>
          <p:cNvSpPr/>
          <p:nvPr/>
        </p:nvSpPr>
        <p:spPr>
          <a:xfrm>
            <a:off x="18755652" y="7450738"/>
            <a:ext cx="12216558" cy="6677180"/>
          </a:xfrm>
          <a:prstGeom prst="rect">
            <a:avLst/>
          </a:prstGeom>
          <a:solidFill>
            <a:srgbClr val="002060"/>
          </a:solidFill>
          <a:ln>
            <a:solidFill>
              <a:srgbClr val="061F3E"/>
            </a:solidFill>
          </a:ln>
          <a:effectLst>
            <a:reflection stA="45000" endPos="7000" dist="50800" dir="5400000" sy="-100000" algn="bl" rotWithShape="0"/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D5D65B4B-E3CD-4CBB-B6C1-A04C0DD152D5}"/>
              </a:ext>
            </a:extLst>
          </p:cNvPr>
          <p:cNvSpPr/>
          <p:nvPr/>
        </p:nvSpPr>
        <p:spPr>
          <a:xfrm>
            <a:off x="18990568" y="15334142"/>
            <a:ext cx="11408020" cy="6584155"/>
          </a:xfrm>
          <a:prstGeom prst="rect">
            <a:avLst/>
          </a:prstGeom>
          <a:solidFill>
            <a:srgbClr val="002060"/>
          </a:solidFill>
          <a:ln>
            <a:solidFill>
              <a:srgbClr val="061F3E"/>
            </a:solidFill>
          </a:ln>
          <a:effectLst>
            <a:reflection stA="45000" endPos="7000" dist="50800" dir="5400000" sy="-100000" algn="bl" rotWithShape="0"/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63161AED-A4D9-4D5C-9B43-DF992AFAC94B}"/>
              </a:ext>
            </a:extLst>
          </p:cNvPr>
          <p:cNvSpPr/>
          <p:nvPr/>
        </p:nvSpPr>
        <p:spPr>
          <a:xfrm>
            <a:off x="31184904" y="7513878"/>
            <a:ext cx="12087790" cy="6614039"/>
          </a:xfrm>
          <a:prstGeom prst="rect">
            <a:avLst/>
          </a:prstGeom>
          <a:solidFill>
            <a:srgbClr val="002060"/>
          </a:solidFill>
          <a:ln>
            <a:solidFill>
              <a:srgbClr val="061F3E"/>
            </a:solidFill>
          </a:ln>
          <a:effectLst>
            <a:reflection stA="45000" endPos="7000" dist="50800" dir="5400000" sy="-100000" algn="bl" rotWithShape="0"/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1914783D-102D-4DF0-BB32-811347A1DE9A}"/>
              </a:ext>
            </a:extLst>
          </p:cNvPr>
          <p:cNvSpPr/>
          <p:nvPr/>
        </p:nvSpPr>
        <p:spPr>
          <a:xfrm>
            <a:off x="30989679" y="15317684"/>
            <a:ext cx="12087790" cy="6622654"/>
          </a:xfrm>
          <a:prstGeom prst="rect">
            <a:avLst/>
          </a:prstGeom>
          <a:solidFill>
            <a:srgbClr val="002060"/>
          </a:solidFill>
          <a:ln>
            <a:solidFill>
              <a:srgbClr val="061F3E"/>
            </a:solidFill>
          </a:ln>
          <a:effectLst>
            <a:reflection stA="45000" endPos="7000" dist="50800" dir="5400000" sy="-100000" algn="bl" rotWithShape="0"/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DCE4C07A-129E-408E-9AC7-EEBE9E6CC0F8}"/>
              </a:ext>
            </a:extLst>
          </p:cNvPr>
          <p:cNvSpPr/>
          <p:nvPr/>
        </p:nvSpPr>
        <p:spPr>
          <a:xfrm>
            <a:off x="6480099" y="23141816"/>
            <a:ext cx="12087790" cy="6670128"/>
          </a:xfrm>
          <a:prstGeom prst="rect">
            <a:avLst/>
          </a:prstGeom>
          <a:solidFill>
            <a:srgbClr val="002060"/>
          </a:solidFill>
          <a:ln>
            <a:solidFill>
              <a:srgbClr val="061F3E"/>
            </a:solidFill>
          </a:ln>
          <a:effectLst>
            <a:reflection stA="45000" endPos="7000" dist="50800" dir="5400000" sy="-100000" algn="bl" rotWithShape="0"/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DF3D6880-559F-4F36-BB85-C4FD0141284B}"/>
              </a:ext>
            </a:extLst>
          </p:cNvPr>
          <p:cNvSpPr/>
          <p:nvPr/>
        </p:nvSpPr>
        <p:spPr>
          <a:xfrm>
            <a:off x="18792314" y="23170841"/>
            <a:ext cx="12087790" cy="6670129"/>
          </a:xfrm>
          <a:prstGeom prst="rect">
            <a:avLst/>
          </a:prstGeom>
          <a:solidFill>
            <a:srgbClr val="002060"/>
          </a:solidFill>
          <a:ln>
            <a:solidFill>
              <a:srgbClr val="061F3E"/>
            </a:solidFill>
          </a:ln>
          <a:effectLst>
            <a:reflection stA="45000" endPos="7000" dist="50800" dir="5400000" sy="-100000" algn="bl" rotWithShape="0"/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781C6312-A603-46FC-B930-1E2510C7421F}"/>
              </a:ext>
            </a:extLst>
          </p:cNvPr>
          <p:cNvSpPr txBox="1"/>
          <p:nvPr/>
        </p:nvSpPr>
        <p:spPr>
          <a:xfrm>
            <a:off x="6407377" y="7549387"/>
            <a:ext cx="12075755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Courier New" panose="02070309020205020404" pitchFamily="49" charset="0"/>
              <a:buChar char="o"/>
            </a:pPr>
            <a:endParaRPr lang="en-US" altLang="en-US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Students tend to consume a lot of snacks while in campus. Many of this snacks can be unhealthy and this webapp helps them to keep track of a healthy snack consumption.</a:t>
            </a:r>
          </a:p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Motivate students to consume healthy food.</a:t>
            </a:r>
          </a:p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Current applications needed a web-based version to avoid that runs on multiple platforms regardless of OS or device.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8A335178-A06C-411E-8F50-97B2360C9D8E}"/>
              </a:ext>
            </a:extLst>
          </p:cNvPr>
          <p:cNvSpPr txBox="1"/>
          <p:nvPr/>
        </p:nvSpPr>
        <p:spPr>
          <a:xfrm>
            <a:off x="31302061" y="8069795"/>
            <a:ext cx="12075755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Implement scoring algorithm using the same logic as the mobile app.</a:t>
            </a:r>
          </a:p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Create a barcode scanner using the user camera to pull up snack information.</a:t>
            </a:r>
          </a:p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Delete the local database and use only the USDA endpoint for information request.</a:t>
            </a:r>
          </a:p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Improve UI design.</a:t>
            </a:r>
          </a:p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Show historical data in a graph to show user improvement.</a:t>
            </a:r>
          </a:p>
          <a:p>
            <a:pPr marL="571500" indent="-571500">
              <a:buFont typeface="Courier New" panose="02070309020205020404" pitchFamily="49" charset="0"/>
              <a:buChar char="o"/>
            </a:pPr>
            <a:endParaRPr lang="en-US" altLang="en-US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en-US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4C4ABCC3-93B0-4BB8-B3D7-A7C897036BB7}"/>
              </a:ext>
            </a:extLst>
          </p:cNvPr>
          <p:cNvSpPr txBox="1"/>
          <p:nvPr/>
        </p:nvSpPr>
        <p:spPr>
          <a:xfrm>
            <a:off x="31196939" y="15446866"/>
            <a:ext cx="1207575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React framework was used to render the web application.</a:t>
            </a:r>
          </a:p>
          <a:p>
            <a:pPr marL="571500" indent="-571500">
              <a:buFont typeface="Courier New" panose="02070309020205020404" pitchFamily="49" charset="0"/>
              <a:buChar char="o"/>
            </a:pPr>
            <a:endParaRPr lang="en-US" altLang="en-US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Node Js along with Express was used for the back-end of our web application (server-side).</a:t>
            </a:r>
          </a:p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Firebase Database was implemented to handle user login and account management. </a:t>
            </a:r>
          </a:p>
          <a:p>
            <a:pPr marL="571500" indent="-571500">
              <a:buFont typeface="Courier New" panose="02070309020205020404" pitchFamily="49" charset="0"/>
              <a:buChar char="o"/>
            </a:pPr>
            <a:endParaRPr lang="en-US" altLang="en-US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3D851C9E-922E-48BE-96E9-885DC76E732E}"/>
              </a:ext>
            </a:extLst>
          </p:cNvPr>
          <p:cNvSpPr txBox="1"/>
          <p:nvPr/>
        </p:nvSpPr>
        <p:spPr>
          <a:xfrm>
            <a:off x="6480099" y="24019492"/>
            <a:ext cx="1207575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UI Design was tested on different web browsers and using different devices, either computer or mobile.</a:t>
            </a:r>
          </a:p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Test cases were created to test each part of the web app.</a:t>
            </a:r>
          </a:p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request to the USDA Database were tested using the USDA website to make sure the information retrieved was correct. </a:t>
            </a:r>
          </a:p>
          <a:p>
            <a:pPr marL="571500" indent="-571500">
              <a:buFont typeface="Courier New" panose="02070309020205020404" pitchFamily="49" charset="0"/>
              <a:buChar char="o"/>
            </a:pPr>
            <a:endParaRPr lang="en-US" altLang="en-US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A06076B9-B01E-4FC4-B987-F2D2342B0D2E}"/>
              </a:ext>
            </a:extLst>
          </p:cNvPr>
          <p:cNvSpPr txBox="1"/>
          <p:nvPr/>
        </p:nvSpPr>
        <p:spPr>
          <a:xfrm>
            <a:off x="18760655" y="23762530"/>
            <a:ext cx="12075755" cy="6241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lvl="0" indent="-571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ourier New" panose="02070309020205020404" pitchFamily="49" charset="0"/>
              <a:buChar char="o"/>
            </a:pPr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Refactored code of the Front-end and Back-end of the web app.</a:t>
            </a:r>
          </a:p>
          <a:p>
            <a:pPr marL="571500" lvl="0" indent="-571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ourier New" panose="02070309020205020404" pitchFamily="49" charset="0"/>
              <a:buChar char="o"/>
            </a:pPr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Improved code structure of the project.</a:t>
            </a:r>
          </a:p>
          <a:p>
            <a:pPr marL="571500" lvl="0" indent="-571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ourier New" panose="02070309020205020404" pitchFamily="49" charset="0"/>
              <a:buChar char="o"/>
            </a:pPr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Created a connection with the USDA Database using their API Endpoints.</a:t>
            </a:r>
          </a:p>
          <a:p>
            <a:pPr marL="571500" lvl="0" indent="-571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ourier New" panose="02070309020205020404" pitchFamily="49" charset="0"/>
              <a:buChar char="o"/>
            </a:pPr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Implemented scoring algorithm using the same logic as the mobile app.</a:t>
            </a:r>
          </a:p>
          <a:p>
            <a:pPr marL="571500" lvl="0" indent="-571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ourier New" panose="02070309020205020404" pitchFamily="49" charset="0"/>
              <a:buChar char="o"/>
            </a:pPr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Stored all user snack data and showed it in the graph.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3600" dirty="0"/>
          </a:p>
          <a:p>
            <a:endParaRPr lang="en-US" altLang="en-US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6E461923-A9BB-4686-B9CE-6D3539A01311}"/>
              </a:ext>
            </a:extLst>
          </p:cNvPr>
          <p:cNvSpPr txBox="1"/>
          <p:nvPr/>
        </p:nvSpPr>
        <p:spPr>
          <a:xfrm>
            <a:off x="18896455" y="7799064"/>
            <a:ext cx="12075755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Allows users to search snack either manually typing the name or scanning the snacks barcode. </a:t>
            </a:r>
          </a:p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request for the snack nutritional info are made to the USDA Database.</a:t>
            </a:r>
          </a:p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consumed snack are stored inside the user account.</a:t>
            </a:r>
          </a:p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Snack nutritional score is calculated through out a complex algorithm with accurate data from the USDA Database.</a:t>
            </a:r>
          </a:p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Multiple unit measures can be used to represent the portion of the snack to be consumed.</a:t>
            </a:r>
          </a:p>
          <a:p>
            <a:pPr marL="571500" indent="-571500">
              <a:buFont typeface="Courier New" panose="02070309020205020404" pitchFamily="49" charset="0"/>
              <a:buChar char="o"/>
            </a:pPr>
            <a:endParaRPr lang="en-US" altLang="en-US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E4430CED-7429-4491-A4ED-7D25C08B3E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3055" y="2752496"/>
            <a:ext cx="2662821" cy="3489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8F7EB1B-E99C-4883-BAC6-D1661995DED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2716984" y="19735906"/>
            <a:ext cx="4622955" cy="1941641"/>
          </a:xfrm>
          <a:prstGeom prst="rect">
            <a:avLst/>
          </a:prstGeom>
        </p:spPr>
      </p:pic>
      <p:pic>
        <p:nvPicPr>
          <p:cNvPr id="16" name="Picture 15" descr="Icon&#10;&#10;Description automatically generated with medium confidence">
            <a:extLst>
              <a:ext uri="{FF2B5EF4-FFF2-40B4-BE49-F238E27FC236}">
                <a16:creationId xmlns:a16="http://schemas.microsoft.com/office/drawing/2014/main" id="{6EF705B6-6352-41C1-B814-30231391F05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0170946" y="18941565"/>
            <a:ext cx="2315432" cy="2315432"/>
          </a:xfrm>
          <a:prstGeom prst="rect">
            <a:avLst/>
          </a:prstGeom>
        </p:spPr>
      </p:pic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F82ED4B7-2830-480F-B796-978F847A471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0494448" y="15346791"/>
            <a:ext cx="8413936" cy="6571506"/>
          </a:xfrm>
          <a:prstGeom prst="rect">
            <a:avLst/>
          </a:prstGeom>
        </p:spPr>
      </p:pic>
      <p:pic>
        <p:nvPicPr>
          <p:cNvPr id="6" name="Picture 5" descr="Logo&#10;&#10;Description automatically generated with low confidence">
            <a:extLst>
              <a:ext uri="{FF2B5EF4-FFF2-40B4-BE49-F238E27FC236}">
                <a16:creationId xmlns:a16="http://schemas.microsoft.com/office/drawing/2014/main" id="{88A11847-0F2C-4001-B32C-BBC6CB13BFA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239550" y="14386371"/>
            <a:ext cx="6271176" cy="3123605"/>
          </a:xfrm>
          <a:prstGeom prst="rect">
            <a:avLst/>
          </a:prstGeom>
        </p:spPr>
      </p:pic>
      <p:pic>
        <p:nvPicPr>
          <p:cNvPr id="17" name="Picture 16" descr="Text, logo&#10;&#10;Description automatically generated with medium confidence">
            <a:extLst>
              <a:ext uri="{FF2B5EF4-FFF2-40B4-BE49-F238E27FC236}">
                <a16:creationId xmlns:a16="http://schemas.microsoft.com/office/drawing/2014/main" id="{B2EF43C5-7F01-4B64-B9C9-CA116613232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-217708" y="19139653"/>
            <a:ext cx="6093819" cy="3123605"/>
          </a:xfrm>
          <a:prstGeom prst="rect">
            <a:avLst/>
          </a:prstGeom>
        </p:spPr>
      </p:pic>
      <p:pic>
        <p:nvPicPr>
          <p:cNvPr id="22" name="Picture 21" descr="Logo&#10;&#10;Description automatically generated">
            <a:extLst>
              <a:ext uri="{FF2B5EF4-FFF2-40B4-BE49-F238E27FC236}">
                <a16:creationId xmlns:a16="http://schemas.microsoft.com/office/drawing/2014/main" id="{22CD53D2-731A-45D8-9ABD-6ABC3CF8DD3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9731" y="23689556"/>
            <a:ext cx="5705857" cy="3123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1519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8234652b-4e88-4c30-a994-e272914a045d">
      <UserInfo>
        <DisplayName/>
        <AccountId xsi:nil="true"/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CE5B01EE2D43479BD19C8CF7AEE55D" ma:contentTypeVersion="11" ma:contentTypeDescription="Create a new document." ma:contentTypeScope="" ma:versionID="34c4b4d87fa1ec406602f89a3b17142f">
  <xsd:schema xmlns:xsd="http://www.w3.org/2001/XMLSchema" xmlns:xs="http://www.w3.org/2001/XMLSchema" xmlns:p="http://schemas.microsoft.com/office/2006/metadata/properties" xmlns:ns2="59a830c1-7073-48e7-a623-528add45a120" xmlns:ns3="8234652b-4e88-4c30-a994-e272914a045d" targetNamespace="http://schemas.microsoft.com/office/2006/metadata/properties" ma:root="true" ma:fieldsID="56f2c5dca296fd1568866e8eb59c0a82" ns2:_="" ns3:_="">
    <xsd:import namespace="59a830c1-7073-48e7-a623-528add45a120"/>
    <xsd:import namespace="8234652b-4e88-4c30-a994-e272914a04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a830c1-7073-48e7-a623-528add45a1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34652b-4e88-4c30-a994-e272914a045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CC15244-6FF3-46F0-8281-63B63B937A6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7899C4F-194D-47FC-918D-4EED357B8EAD}">
  <ds:schemaRefs>
    <ds:schemaRef ds:uri="8234652b-4e88-4c30-a994-e272914a045d"/>
    <ds:schemaRef ds:uri="59a830c1-7073-48e7-a623-528add45a120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purl.org/dc/elements/1.1/"/>
    <ds:schemaRef ds:uri="http://purl.org/dc/dcmitype/"/>
    <ds:schemaRef ds:uri="http://schemas.microsoft.com/office/2006/metadata/properties"/>
    <ds:schemaRef ds:uri="http://schemas.openxmlformats.org/package/2006/metadata/core-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7B9E7F3C-73E8-4102-91E1-3C97CD8CD5B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9a830c1-7073-48e7-a623-528add45a120"/>
    <ds:schemaRef ds:uri="8234652b-4e88-4c30-a994-e272914a04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3653</TotalTime>
  <Words>525</Words>
  <Application>Microsoft Office PowerPoint</Application>
  <PresentationFormat>Custom</PresentationFormat>
  <Paragraphs>46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Courier New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Oscar Negret</dc:creator>
  <cp:lastModifiedBy>Onel.Sanchez001</cp:lastModifiedBy>
  <cp:revision>108</cp:revision>
  <dcterms:created xsi:type="dcterms:W3CDTF">2019-06-25T19:12:02Z</dcterms:created>
  <dcterms:modified xsi:type="dcterms:W3CDTF">2021-07-28T02:48:56Z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</Properties>
</file>