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0" r:id="rId4"/>
  </p:sldMasterIdLst>
  <p:sldIdLst>
    <p:sldId id="286" r:id="rId5"/>
  </p:sldIdLst>
  <p:sldSz cx="43891200" cy="3291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61F3E"/>
    <a:srgbClr val="081E3F"/>
    <a:srgbClr val="00FFFF"/>
    <a:srgbClr val="CC0066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7" autoAdjust="0"/>
    <p:restoredTop sz="94694"/>
  </p:normalViewPr>
  <p:slideViewPr>
    <p:cSldViewPr snapToGrid="0" snapToObjects="1">
      <p:cViewPr varScale="1">
        <p:scale>
          <a:sx n="24" d="100"/>
          <a:sy n="24" d="100"/>
        </p:scale>
        <p:origin x="134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A picture containing bird&#10;&#10;Description automatically generated">
            <a:extLst>
              <a:ext uri="{FF2B5EF4-FFF2-40B4-BE49-F238E27FC236}">
                <a16:creationId xmlns:a16="http://schemas.microsoft.com/office/drawing/2014/main" id="{5F97C3C2-D5C8-EB49-8DE5-C7950987D4B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3750" b="14612"/>
          <a:stretch/>
        </p:blipFill>
        <p:spPr>
          <a:xfrm>
            <a:off x="6035227" y="7"/>
            <a:ext cx="37855973" cy="32918395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B4D812F-6EDF-E242-A198-4AD3D46B4497}"/>
              </a:ext>
            </a:extLst>
          </p:cNvPr>
          <p:cNvSpPr/>
          <p:nvPr userDrawn="1"/>
        </p:nvSpPr>
        <p:spPr>
          <a:xfrm rot="5400000" flipH="1">
            <a:off x="-10621487" y="16261690"/>
            <a:ext cx="32918400" cy="395021"/>
          </a:xfrm>
          <a:prstGeom prst="rect">
            <a:avLst/>
          </a:prstGeom>
          <a:gradFill>
            <a:gsLst>
              <a:gs pos="7000">
                <a:srgbClr val="00FFFF"/>
              </a:gs>
              <a:gs pos="79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800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8BFB429-6ED1-9840-8030-6EEE837B7CA4}"/>
              </a:ext>
            </a:extLst>
          </p:cNvPr>
          <p:cNvGrpSpPr/>
          <p:nvPr userDrawn="1"/>
        </p:nvGrpSpPr>
        <p:grpSpPr>
          <a:xfrm>
            <a:off x="41216987" y="1016364"/>
            <a:ext cx="1881295" cy="2545858"/>
            <a:chOff x="11140977" y="745236"/>
            <a:chExt cx="522582" cy="530387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35291A1-D8B1-5046-97BD-78A73BE38F26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80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4E2070B9-1F19-A244-95F2-2FCCC224A26B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800"/>
            </a:p>
          </p:txBody>
        </p:sp>
      </p:grpSp>
      <p:pic>
        <p:nvPicPr>
          <p:cNvPr id="2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49136BCC-E229-4CF6-A7A5-5F5AAA4495C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97308" y="29227770"/>
            <a:ext cx="3641448" cy="312689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546EBF5-CE89-4E5A-8BEB-E89CBAA71D4D}"/>
              </a:ext>
            </a:extLst>
          </p:cNvPr>
          <p:cNvSpPr txBox="1"/>
          <p:nvPr userDrawn="1"/>
        </p:nvSpPr>
        <p:spPr>
          <a:xfrm>
            <a:off x="28889373" y="31366048"/>
            <a:ext cx="140076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</p:spTree>
    <p:extLst>
      <p:ext uri="{BB962C8B-B14F-4D97-AF65-F5344CB8AC3E}">
        <p14:creationId xmlns:p14="http://schemas.microsoft.com/office/powerpoint/2010/main" val="7507462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icture containing bird&#10;&#10;Description automatically generated">
            <a:extLst>
              <a:ext uri="{FF2B5EF4-FFF2-40B4-BE49-F238E27FC236}">
                <a16:creationId xmlns:a16="http://schemas.microsoft.com/office/drawing/2014/main" id="{6B45E2C7-E5EC-C24B-9C99-56E1CF9A747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3750" b="14612"/>
          <a:stretch/>
        </p:blipFill>
        <p:spPr>
          <a:xfrm>
            <a:off x="6035227" y="7"/>
            <a:ext cx="37855973" cy="32918395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0008B41F-7AC6-4646-A4EF-B85BEC21B971}"/>
              </a:ext>
            </a:extLst>
          </p:cNvPr>
          <p:cNvSpPr/>
          <p:nvPr userDrawn="1"/>
        </p:nvSpPr>
        <p:spPr>
          <a:xfrm rot="16200000">
            <a:off x="-10588059" y="16261694"/>
            <a:ext cx="32918410" cy="395021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80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048DA30B-7299-9445-B19A-0CC109A3963D}"/>
              </a:ext>
            </a:extLst>
          </p:cNvPr>
          <p:cNvGrpSpPr/>
          <p:nvPr userDrawn="1"/>
        </p:nvGrpSpPr>
        <p:grpSpPr>
          <a:xfrm flipH="1">
            <a:off x="41218359" y="992179"/>
            <a:ext cx="1881295" cy="2545853"/>
            <a:chOff x="2645664" y="2011680"/>
            <a:chExt cx="735606" cy="746592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D3668193-3E8C-7D4A-B1D7-30D40F558C4F}"/>
                </a:ext>
              </a:extLst>
            </p:cNvPr>
            <p:cNvSpPr/>
            <p:nvPr/>
          </p:nvSpPr>
          <p:spPr>
            <a:xfrm rot="162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30000">
                  <a:srgbClr val="D92D8A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80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45EF9CE8-3C50-9642-B0F3-AD94682FC91D}"/>
                </a:ext>
              </a:extLst>
            </p:cNvPr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29000">
                  <a:srgbClr val="D92D8A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800"/>
            </a:p>
          </p:txBody>
        </p:sp>
      </p:grpSp>
      <p:pic>
        <p:nvPicPr>
          <p:cNvPr id="4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03B8D340-9F7A-4CBF-BEF8-6B4C568F9C5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97308" y="29227770"/>
            <a:ext cx="3641448" cy="312689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3DFFA47-0EB6-420B-B4D0-2C31769288CC}"/>
              </a:ext>
            </a:extLst>
          </p:cNvPr>
          <p:cNvSpPr txBox="1"/>
          <p:nvPr userDrawn="1"/>
        </p:nvSpPr>
        <p:spPr>
          <a:xfrm>
            <a:off x="28889373" y="31366048"/>
            <a:ext cx="140076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</p:spTree>
    <p:extLst>
      <p:ext uri="{BB962C8B-B14F-4D97-AF65-F5344CB8AC3E}">
        <p14:creationId xmlns:p14="http://schemas.microsoft.com/office/powerpoint/2010/main" val="31675335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FBFDFFD2-CF01-B641-84F5-91E3E9172AF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88418" b="15704"/>
          <a:stretch/>
        </p:blipFill>
        <p:spPr>
          <a:xfrm>
            <a:off x="0" y="0"/>
            <a:ext cx="5618095" cy="329184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022B8506-6E68-6E43-9B6F-99C933A9CB61}"/>
              </a:ext>
            </a:extLst>
          </p:cNvPr>
          <p:cNvSpPr/>
          <p:nvPr userDrawn="1"/>
        </p:nvSpPr>
        <p:spPr>
          <a:xfrm rot="5400000" flipH="1">
            <a:off x="-10665972" y="16261690"/>
            <a:ext cx="32918400" cy="395021"/>
          </a:xfrm>
          <a:prstGeom prst="rect">
            <a:avLst/>
          </a:prstGeom>
          <a:gradFill>
            <a:gsLst>
              <a:gs pos="7000">
                <a:srgbClr val="00FFFF"/>
              </a:gs>
              <a:gs pos="79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800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F313B947-105A-2D4F-BFAA-2D85907D7FCA}"/>
              </a:ext>
            </a:extLst>
          </p:cNvPr>
          <p:cNvGrpSpPr/>
          <p:nvPr userDrawn="1"/>
        </p:nvGrpSpPr>
        <p:grpSpPr>
          <a:xfrm>
            <a:off x="41216987" y="1016364"/>
            <a:ext cx="1881295" cy="2545858"/>
            <a:chOff x="11140977" y="745236"/>
            <a:chExt cx="522582" cy="530387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59F3284-5302-A74F-A74E-AA4D292D55F1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80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2B9F6588-7CB2-C746-984E-801A704464CF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800"/>
            </a:p>
          </p:txBody>
        </p:sp>
      </p:grpSp>
      <p:pic>
        <p:nvPicPr>
          <p:cNvPr id="2" name="Picture 1" descr="A picture containing drawing&#10;&#10;Description automatically generated">
            <a:extLst>
              <a:ext uri="{FF2B5EF4-FFF2-40B4-BE49-F238E27FC236}">
                <a16:creationId xmlns:a16="http://schemas.microsoft.com/office/drawing/2014/main" id="{07028BA8-DD1B-460F-88FD-033259AD313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55097" y="28947040"/>
            <a:ext cx="3641446" cy="312689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2BAD091-FCA5-4809-8F31-1ED0C678A528}"/>
              </a:ext>
            </a:extLst>
          </p:cNvPr>
          <p:cNvSpPr txBox="1"/>
          <p:nvPr userDrawn="1"/>
        </p:nvSpPr>
        <p:spPr>
          <a:xfrm>
            <a:off x="28889373" y="31366048"/>
            <a:ext cx="140076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</p:spTree>
    <p:extLst>
      <p:ext uri="{BB962C8B-B14F-4D97-AF65-F5344CB8AC3E}">
        <p14:creationId xmlns:p14="http://schemas.microsoft.com/office/powerpoint/2010/main" val="3377924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38960" y="30510487"/>
            <a:ext cx="1481328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998160" y="30510487"/>
            <a:ext cx="987552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 descr="A picture containing bird&#10;&#10;Description automatically generated">
            <a:extLst>
              <a:ext uri="{FF2B5EF4-FFF2-40B4-BE49-F238E27FC236}">
                <a16:creationId xmlns:a16="http://schemas.microsoft.com/office/drawing/2014/main" id="{3A4B309E-2E11-4DCE-BCD9-FA2B521227F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l="13750" b="14612"/>
          <a:stretch/>
        </p:blipFill>
        <p:spPr>
          <a:xfrm>
            <a:off x="6035227" y="7"/>
            <a:ext cx="37855973" cy="32918395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17D33457-CA34-4D78-B512-0BC0C60E714D}"/>
              </a:ext>
            </a:extLst>
          </p:cNvPr>
          <p:cNvSpPr txBox="1">
            <a:spLocks/>
          </p:cNvSpPr>
          <p:nvPr userDrawn="1"/>
        </p:nvSpPr>
        <p:spPr>
          <a:xfrm>
            <a:off x="6912862" y="2555688"/>
            <a:ext cx="34987151" cy="568394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3600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A163A971-62A8-4DDC-92C3-1332F0AAA496}"/>
              </a:ext>
            </a:extLst>
          </p:cNvPr>
          <p:cNvSpPr txBox="1">
            <a:spLocks/>
          </p:cNvSpPr>
          <p:nvPr userDrawn="1"/>
        </p:nvSpPr>
        <p:spPr>
          <a:xfrm>
            <a:off x="6912864" y="8763002"/>
            <a:ext cx="34987147" cy="1898599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20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DA331F8-709A-43B7-B257-79CD7BB8C041}"/>
              </a:ext>
            </a:extLst>
          </p:cNvPr>
          <p:cNvSpPr/>
          <p:nvPr userDrawn="1"/>
        </p:nvSpPr>
        <p:spPr>
          <a:xfrm rot="5400000" flipH="1">
            <a:off x="-10621487" y="16261690"/>
            <a:ext cx="32918400" cy="395021"/>
          </a:xfrm>
          <a:prstGeom prst="rect">
            <a:avLst/>
          </a:prstGeom>
          <a:gradFill>
            <a:gsLst>
              <a:gs pos="7000">
                <a:srgbClr val="00FFFF"/>
              </a:gs>
              <a:gs pos="79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800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E24A75E-F861-4AC4-81E7-8792F3974BF4}"/>
              </a:ext>
            </a:extLst>
          </p:cNvPr>
          <p:cNvGrpSpPr/>
          <p:nvPr userDrawn="1"/>
        </p:nvGrpSpPr>
        <p:grpSpPr>
          <a:xfrm>
            <a:off x="41216987" y="1016364"/>
            <a:ext cx="1881295" cy="2545858"/>
            <a:chOff x="11140977" y="745236"/>
            <a:chExt cx="522582" cy="530387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D8985CD6-232F-475F-A2BE-681712645810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80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1034DB31-ED88-43C2-A111-9026427E69F5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800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EEFF6EF2-C5DE-49D8-A13D-D77BEF05E92A}"/>
              </a:ext>
            </a:extLst>
          </p:cNvPr>
          <p:cNvSpPr txBox="1"/>
          <p:nvPr userDrawn="1"/>
        </p:nvSpPr>
        <p:spPr>
          <a:xfrm>
            <a:off x="19259723" y="30824712"/>
            <a:ext cx="236358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000" kern="1200" spc="3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COLLEGE OF ENGINEERING AND COMPUTING</a:t>
            </a:r>
          </a:p>
        </p:txBody>
      </p:sp>
      <p:pic>
        <p:nvPicPr>
          <p:cNvPr id="17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E1EFD65A-5794-4EF4-9812-2A21C91C71BB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097308" y="29227770"/>
            <a:ext cx="3641448" cy="3126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382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74" r:id="rId2"/>
    <p:sldLayoutId id="2147483657" r:id="rId3"/>
  </p:sldLayoutIdLst>
  <p:txStyles>
    <p:titleStyle>
      <a:lvl1pPr algn="l" defTabSz="4389120" rtl="0" eaLnBrk="1" latinLnBrk="0" hangingPunct="1">
        <a:lnSpc>
          <a:spcPct val="90000"/>
        </a:lnSpc>
        <a:spcBef>
          <a:spcPct val="0"/>
        </a:spcBef>
        <a:buNone/>
        <a:defRPr sz="211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7280" indent="-1097280" algn="l" defTabSz="4389120" rtl="0" eaLnBrk="1" latinLnBrk="0" hangingPunct="1">
        <a:lnSpc>
          <a:spcPct val="90000"/>
        </a:lnSpc>
        <a:spcBef>
          <a:spcPts val="4800"/>
        </a:spcBef>
        <a:buFont typeface="Arial" panose="020B0604020202020204" pitchFamily="34" charset="0"/>
        <a:buChar char="•"/>
        <a:defRPr sz="13440" kern="1200">
          <a:solidFill>
            <a:schemeClr val="tx1"/>
          </a:solidFill>
          <a:latin typeface="+mn-lt"/>
          <a:ea typeface="+mn-ea"/>
          <a:cs typeface="+mn-cs"/>
        </a:defRPr>
      </a:lvl1pPr>
      <a:lvl2pPr marL="329184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11520" kern="1200">
          <a:solidFill>
            <a:schemeClr val="tx1"/>
          </a:solidFill>
          <a:latin typeface="+mn-lt"/>
          <a:ea typeface="+mn-ea"/>
          <a:cs typeface="+mn-cs"/>
        </a:defRPr>
      </a:lvl2pPr>
      <a:lvl3pPr marL="548640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9600" kern="1200">
          <a:solidFill>
            <a:schemeClr val="tx1"/>
          </a:solidFill>
          <a:latin typeface="+mn-lt"/>
          <a:ea typeface="+mn-ea"/>
          <a:cs typeface="+mn-cs"/>
        </a:defRPr>
      </a:lvl3pPr>
      <a:lvl4pPr marL="768096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4pPr>
      <a:lvl5pPr marL="987552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5pPr>
      <a:lvl6pPr marL="1207008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6pPr>
      <a:lvl7pPr marL="1426464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7pPr>
      <a:lvl8pPr marL="1645920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8pPr>
      <a:lvl9pPr marL="1865376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1pPr>
      <a:lvl2pPr marL="219456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2pPr>
      <a:lvl3pPr marL="438912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3pPr>
      <a:lvl4pPr marL="658368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4pPr>
      <a:lvl5pPr marL="877824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6pPr>
      <a:lvl7pPr marL="1316736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7pPr>
      <a:lvl8pPr marL="1536192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8pPr>
      <a:lvl9pPr marL="1755648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image" Target="../media/image5.png"/><Relationship Id="rId16" Type="http://schemas.openxmlformats.org/officeDocument/2006/relationships/image" Target="../media/image19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10" Type="http://schemas.openxmlformats.org/officeDocument/2006/relationships/image" Target="../media/image13.png"/><Relationship Id="rId4" Type="http://schemas.openxmlformats.org/officeDocument/2006/relationships/image" Target="../media/image7.svg"/><Relationship Id="rId9" Type="http://schemas.openxmlformats.org/officeDocument/2006/relationships/image" Target="../media/image12.png"/><Relationship Id="rId1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ctangle 71">
            <a:extLst>
              <a:ext uri="{FF2B5EF4-FFF2-40B4-BE49-F238E27FC236}">
                <a16:creationId xmlns:a16="http://schemas.microsoft.com/office/drawing/2014/main" id="{8C69DC97-F819-4C24-9A9A-ECD38A8CDB32}"/>
              </a:ext>
            </a:extLst>
          </p:cNvPr>
          <p:cNvSpPr/>
          <p:nvPr/>
        </p:nvSpPr>
        <p:spPr>
          <a:xfrm>
            <a:off x="31144416" y="22337085"/>
            <a:ext cx="12087790" cy="6631042"/>
          </a:xfrm>
          <a:prstGeom prst="rect">
            <a:avLst/>
          </a:prstGeom>
          <a:solidFill>
            <a:srgbClr val="002060"/>
          </a:solidFill>
          <a:ln>
            <a:solidFill>
              <a:srgbClr val="061F3E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3">
            <a:extLst>
              <a:ext uri="{FF2B5EF4-FFF2-40B4-BE49-F238E27FC236}">
                <a16:creationId xmlns:a16="http://schemas.microsoft.com/office/drawing/2014/main" id="{F7B03C9F-CFCF-4D70-B0A0-7B47DC722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9236" y="1649879"/>
            <a:ext cx="35204400" cy="181588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5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Knight Foundation School of Computing and Information Sciences Florida International University</a:t>
            </a:r>
          </a:p>
          <a:p>
            <a:pPr eaLnBrk="1" hangingPunct="1"/>
            <a:r>
              <a:rPr lang="en-US" altLang="en-US" sz="5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Summer 2021 Senior Design Project</a:t>
            </a:r>
          </a:p>
        </p:txBody>
      </p:sp>
      <p:sp>
        <p:nvSpPr>
          <p:cNvPr id="13" name="Text Box 19">
            <a:extLst>
              <a:ext uri="{FF2B5EF4-FFF2-40B4-BE49-F238E27FC236}">
                <a16:creationId xmlns:a16="http://schemas.microsoft.com/office/drawing/2014/main" id="{02A6C894-891B-416E-889F-BAC2EA6CEA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345731" y="6785776"/>
            <a:ext cx="4114800" cy="549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PROBLEM</a:t>
            </a:r>
          </a:p>
        </p:txBody>
      </p:sp>
      <p:sp>
        <p:nvSpPr>
          <p:cNvPr id="19" name="Text Box 19">
            <a:extLst>
              <a:ext uri="{FF2B5EF4-FFF2-40B4-BE49-F238E27FC236}">
                <a16:creationId xmlns:a16="http://schemas.microsoft.com/office/drawing/2014/main" id="{C8F18C1E-31D9-46D3-BE19-55DA104A08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790819" y="6809355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CURRENT SYSTEM</a:t>
            </a:r>
          </a:p>
        </p:txBody>
      </p:sp>
      <p:sp>
        <p:nvSpPr>
          <p:cNvPr id="21" name="Text Box 19">
            <a:extLst>
              <a:ext uri="{FF2B5EF4-FFF2-40B4-BE49-F238E27FC236}">
                <a16:creationId xmlns:a16="http://schemas.microsoft.com/office/drawing/2014/main" id="{887D412B-6423-484C-AD9B-E5ECA85D37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661600" y="6848753"/>
            <a:ext cx="4114800" cy="549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REQUIREMENTS</a:t>
            </a:r>
          </a:p>
        </p:txBody>
      </p:sp>
      <p:sp>
        <p:nvSpPr>
          <p:cNvPr id="23" name="Text Box 19">
            <a:extLst>
              <a:ext uri="{FF2B5EF4-FFF2-40B4-BE49-F238E27FC236}">
                <a16:creationId xmlns:a16="http://schemas.microsoft.com/office/drawing/2014/main" id="{958AB4A0-C289-4ADA-8E7E-FD585C5A97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345731" y="14152086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CONTRIBUTIONS</a:t>
            </a:r>
          </a:p>
        </p:txBody>
      </p:sp>
      <p:sp>
        <p:nvSpPr>
          <p:cNvPr id="25" name="Text Box 19">
            <a:extLst>
              <a:ext uri="{FF2B5EF4-FFF2-40B4-BE49-F238E27FC236}">
                <a16:creationId xmlns:a16="http://schemas.microsoft.com/office/drawing/2014/main" id="{26D89D59-3547-4CE5-8CAB-62224CE8F1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644016" y="14309335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SYSTEM DESIGN</a:t>
            </a:r>
          </a:p>
        </p:txBody>
      </p:sp>
      <p:sp>
        <p:nvSpPr>
          <p:cNvPr id="27" name="Text Box 19">
            <a:extLst>
              <a:ext uri="{FF2B5EF4-FFF2-40B4-BE49-F238E27FC236}">
                <a16:creationId xmlns:a16="http://schemas.microsoft.com/office/drawing/2014/main" id="{1137790E-7E42-499E-81B8-F01AB63F51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661600" y="14341460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IMPLEMENTATION</a:t>
            </a:r>
          </a:p>
        </p:txBody>
      </p:sp>
      <p:sp>
        <p:nvSpPr>
          <p:cNvPr id="29" name="Text Box 19">
            <a:extLst>
              <a:ext uri="{FF2B5EF4-FFF2-40B4-BE49-F238E27FC236}">
                <a16:creationId xmlns:a16="http://schemas.microsoft.com/office/drawing/2014/main" id="{32972D85-AA86-4CE8-AFD4-2EC137B884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65903" y="21673431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VERIFICATION</a:t>
            </a:r>
          </a:p>
        </p:txBody>
      </p:sp>
      <p:sp>
        <p:nvSpPr>
          <p:cNvPr id="31" name="Text Box 19">
            <a:extLst>
              <a:ext uri="{FF2B5EF4-FFF2-40B4-BE49-F238E27FC236}">
                <a16:creationId xmlns:a16="http://schemas.microsoft.com/office/drawing/2014/main" id="{F7D73690-55B3-4EF2-A6C3-3C404710F7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738321" y="21715571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SUMMARY</a:t>
            </a:r>
          </a:p>
        </p:txBody>
      </p:sp>
      <p:sp>
        <p:nvSpPr>
          <p:cNvPr id="33" name="Text Box 19">
            <a:extLst>
              <a:ext uri="{FF2B5EF4-FFF2-40B4-BE49-F238E27FC236}">
                <a16:creationId xmlns:a16="http://schemas.microsoft.com/office/drawing/2014/main" id="{217D62A4-F7D5-4C28-B9F8-65F5E81985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661600" y="21661298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SCREENSHOTS</a:t>
            </a:r>
          </a:p>
        </p:txBody>
      </p:sp>
      <p:sp>
        <p:nvSpPr>
          <p:cNvPr id="37" name="Text Box 12">
            <a:extLst>
              <a:ext uri="{FF2B5EF4-FFF2-40B4-BE49-F238E27FC236}">
                <a16:creationId xmlns:a16="http://schemas.microsoft.com/office/drawing/2014/main" id="{A16799FF-41A7-4F9F-85E6-C075AAC125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9236" y="3301574"/>
            <a:ext cx="35204400" cy="322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3991" tIns="36995" rIns="73991" bIns="36995">
            <a:spAutoFit/>
          </a:bodyPr>
          <a:lstStyle>
            <a:lvl1pPr defTabSz="985838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defTabSz="985838">
              <a:spcBef>
                <a:spcPct val="20000"/>
              </a:spcBef>
              <a:buChar char="–"/>
              <a:defRPr sz="9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 defTabSz="985838">
              <a:spcBef>
                <a:spcPct val="20000"/>
              </a:spcBef>
              <a:buChar char="•"/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 defTabSz="985838">
              <a:spcBef>
                <a:spcPct val="20000"/>
              </a:spcBef>
              <a:buChar char="–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 defTabSz="985838">
              <a:spcBef>
                <a:spcPct val="20000"/>
              </a:spcBef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0000" b="1" dirty="0">
                <a:solidFill>
                  <a:srgbClr val="081E3F"/>
                </a:solidFill>
              </a:rPr>
              <a:t>Snackability Web Application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5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Student: </a:t>
            </a:r>
            <a:r>
              <a:rPr lang="en-US" altLang="en-US" sz="3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Miguel</a:t>
            </a:r>
            <a:r>
              <a:rPr lang="en-US" altLang="en-US" sz="35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en-US" sz="3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Faria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5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Mentor:</a:t>
            </a:r>
            <a:r>
              <a:rPr lang="en-US" altLang="en-US" sz="35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en-US" sz="35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Dr. Cristina Palacios, Associate Professor of Dietetics &amp; Nutrition</a:t>
            </a:r>
            <a:endParaRPr lang="en-US" altLang="ja-JP" sz="35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5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Instructor/Faculty:</a:t>
            </a:r>
            <a:r>
              <a:rPr lang="en-US" altLang="en-US" sz="35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en-US" sz="35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Dr. Masoud</a:t>
            </a:r>
            <a:r>
              <a:rPr lang="en-US" altLang="en-US" sz="35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en-US" sz="35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Sadjadi</a:t>
            </a:r>
            <a:r>
              <a:rPr lang="en-US" altLang="ja-JP" sz="3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</a:t>
            </a:r>
            <a:r>
              <a:rPr lang="en-US" altLang="ja-JP" sz="35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en-US" sz="3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Florida International University</a:t>
            </a:r>
          </a:p>
        </p:txBody>
      </p:sp>
      <p:sp>
        <p:nvSpPr>
          <p:cNvPr id="10" name="Text Box 72">
            <a:extLst>
              <a:ext uri="{FF2B5EF4-FFF2-40B4-BE49-F238E27FC236}">
                <a16:creationId xmlns:a16="http://schemas.microsoft.com/office/drawing/2014/main" id="{26A35EAE-CBC3-4703-A33A-5463C3CC80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06888" y="31047222"/>
            <a:ext cx="25186365" cy="1367374"/>
          </a:xfrm>
          <a:prstGeom prst="rect">
            <a:avLst/>
          </a:prstGeom>
          <a:noFill/>
          <a:ln w="635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73991" tIns="36995" rIns="73991" bIns="36995" anchor="t">
            <a:spAutoFit/>
          </a:bodyPr>
          <a:lstStyle>
            <a:lvl1pPr marL="493713" indent="-493713" defTabSz="985838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defTabSz="985838">
              <a:spcBef>
                <a:spcPct val="20000"/>
              </a:spcBef>
              <a:buChar char="–"/>
              <a:defRPr sz="9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 defTabSz="985838">
              <a:spcBef>
                <a:spcPct val="20000"/>
              </a:spcBef>
              <a:buChar char="•"/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 defTabSz="985838">
              <a:spcBef>
                <a:spcPct val="20000"/>
              </a:spcBef>
              <a:buChar char="–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 defTabSz="985838">
              <a:spcBef>
                <a:spcPct val="20000"/>
              </a:spcBef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indent="0" eaLnBrk="1" hangingPunct="1">
              <a:spcBef>
                <a:spcPct val="0"/>
              </a:spcBef>
              <a:buClr>
                <a:srgbClr val="3333CC"/>
              </a:buClr>
              <a:buFontTx/>
              <a:buNone/>
            </a:pPr>
            <a:r>
              <a:rPr lang="en-US" alt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material presented in this poster is based upon the work supported by Dr Cristina Palacios and </a:t>
            </a:r>
            <a:r>
              <a:rPr lang="en-US" alt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Lukkamol</a:t>
            </a:r>
            <a:r>
              <a:rPr lang="en-US" alt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Prapkree</a:t>
            </a:r>
            <a:r>
              <a:rPr lang="en-US" alt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Thanks to our Capstone II team members Aurelio Martinez, William </a:t>
            </a:r>
            <a:r>
              <a:rPr lang="en-US" alt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Aranzabal</a:t>
            </a:r>
            <a:r>
              <a:rPr lang="en-US" alt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alt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Onel</a:t>
            </a:r>
            <a:r>
              <a:rPr lang="en-US" alt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Sanchez and Luis Socarras as well as to our Capstone I team members John Perez, Thiago </a:t>
            </a:r>
            <a:r>
              <a:rPr lang="en-US" alt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Novaes</a:t>
            </a:r>
            <a:r>
              <a:rPr lang="en-US" alt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Vladimir Chavez, Samantha Loeb. Thank you also to Dr. Masoud </a:t>
            </a:r>
            <a:r>
              <a:rPr lang="en-US" alt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Sadjadi</a:t>
            </a:r>
            <a:r>
              <a:rPr lang="en-US" alt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for his help, cooperation, and mentorship throughout this course.</a:t>
            </a:r>
          </a:p>
        </p:txBody>
      </p:sp>
      <p:sp>
        <p:nvSpPr>
          <p:cNvPr id="11" name="Text Box 19">
            <a:extLst>
              <a:ext uri="{FF2B5EF4-FFF2-40B4-BE49-F238E27FC236}">
                <a16:creationId xmlns:a16="http://schemas.microsoft.com/office/drawing/2014/main" id="{012B734F-B881-4CFA-A9F4-92CE027996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26135" y="30475134"/>
            <a:ext cx="4578237" cy="54791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rgbClr val="081E3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ACKNOWLEDGEMENT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83EE6CD2-A496-4DC7-8046-F3452CB4EB78}"/>
              </a:ext>
            </a:extLst>
          </p:cNvPr>
          <p:cNvSpPr/>
          <p:nvPr/>
        </p:nvSpPr>
        <p:spPr>
          <a:xfrm>
            <a:off x="6467202" y="14972715"/>
            <a:ext cx="12087790" cy="6611298"/>
          </a:xfrm>
          <a:prstGeom prst="rect">
            <a:avLst/>
          </a:prstGeom>
          <a:solidFill>
            <a:srgbClr val="002060"/>
          </a:solidFill>
          <a:ln>
            <a:solidFill>
              <a:srgbClr val="061F3E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Picture 11" descr="Text&#10;&#10;Description automatically generated">
            <a:extLst>
              <a:ext uri="{FF2B5EF4-FFF2-40B4-BE49-F238E27FC236}">
                <a16:creationId xmlns:a16="http://schemas.microsoft.com/office/drawing/2014/main" id="{6662C285-8848-470F-90C8-95DB832C5E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14" y="392698"/>
            <a:ext cx="5453366" cy="3123605"/>
          </a:xfrm>
          <a:prstGeom prst="rect">
            <a:avLst/>
          </a:prstGeom>
        </p:spPr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9276366D-0D50-4CD7-B8BC-1C6DB4B518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52625" y="17293535"/>
            <a:ext cx="3510951" cy="2152642"/>
          </a:xfrm>
          <a:prstGeom prst="rect">
            <a:avLst/>
          </a:prstGeom>
        </p:spPr>
      </p:pic>
      <p:pic>
        <p:nvPicPr>
          <p:cNvPr id="43" name="Picture 42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63CA25BA-D1D9-4BC9-B141-5D317F7A44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9450" y="22469544"/>
            <a:ext cx="5434119" cy="2445354"/>
          </a:xfrm>
          <a:prstGeom prst="rect">
            <a:avLst/>
          </a:prstGeom>
        </p:spPr>
      </p:pic>
      <p:pic>
        <p:nvPicPr>
          <p:cNvPr id="45" name="Picture 44" descr="Logo&#10;&#10;Description automatically generated with medium confidence">
            <a:extLst>
              <a:ext uri="{FF2B5EF4-FFF2-40B4-BE49-F238E27FC236}">
                <a16:creationId xmlns:a16="http://schemas.microsoft.com/office/drawing/2014/main" id="{EAA919E5-911D-46A2-A300-47B2D6B1D7D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251" y="12527360"/>
            <a:ext cx="5398884" cy="2445355"/>
          </a:xfrm>
          <a:prstGeom prst="rect">
            <a:avLst/>
          </a:prstGeom>
        </p:spPr>
      </p:pic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EE6B85CE-F059-4C58-855C-AD6E62B01A3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82" y="7434150"/>
            <a:ext cx="2800615" cy="2800615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121C6CBF-4A04-4D39-A38E-F99F209DC30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609956" y="22462120"/>
            <a:ext cx="6316099" cy="333490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CF251E98-7629-4964-AF47-C47C7A39D1F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8391595" y="22469544"/>
            <a:ext cx="4622954" cy="3551712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804166B1-A524-4DC7-8EE4-75D96FAC56C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6362811" y="26196411"/>
            <a:ext cx="4622955" cy="2620656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B6BE8E5A-6C39-47CC-BBEB-F134E4AC453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1842185" y="25912803"/>
            <a:ext cx="3260615" cy="2904264"/>
          </a:xfrm>
          <a:prstGeom prst="rect">
            <a:avLst/>
          </a:prstGeom>
        </p:spPr>
      </p:pic>
      <p:sp>
        <p:nvSpPr>
          <p:cNvPr id="60" name="TextBox 59">
            <a:extLst>
              <a:ext uri="{FF2B5EF4-FFF2-40B4-BE49-F238E27FC236}">
                <a16:creationId xmlns:a16="http://schemas.microsoft.com/office/drawing/2014/main" id="{B8F39071-8694-42FB-A2BB-8887CE083798}"/>
              </a:ext>
            </a:extLst>
          </p:cNvPr>
          <p:cNvSpPr txBox="1"/>
          <p:nvPr/>
        </p:nvSpPr>
        <p:spPr>
          <a:xfrm>
            <a:off x="6427621" y="15234650"/>
            <a:ext cx="12075755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Courier New" panose="02070309020205020404" pitchFamily="49" charset="0"/>
              <a:buChar char="o"/>
            </a:pPr>
            <a:r>
              <a:rPr lang="en-US" alt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Implementation of the Snack Graph, which is a visual representation of a user’s last five days of snacks consumed. </a:t>
            </a:r>
          </a:p>
          <a:p>
            <a:pPr marL="571500" indent="-571500">
              <a:buFont typeface="Courier New" panose="02070309020205020404" pitchFamily="49" charset="0"/>
              <a:buChar char="o"/>
            </a:pPr>
            <a:r>
              <a:rPr lang="en-US" alt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Averaged snacks consumed daily and re-render the graph each time a user consumed a snack for a specific day. </a:t>
            </a:r>
          </a:p>
          <a:p>
            <a:pPr marL="571500" indent="-571500">
              <a:buFont typeface="Courier New" panose="02070309020205020404" pitchFamily="49" charset="0"/>
              <a:buChar char="o"/>
            </a:pPr>
            <a:r>
              <a:rPr lang="en-US" alt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Documentation of code project structure, dependencies, components and</a:t>
            </a:r>
          </a:p>
          <a:p>
            <a:r>
              <a:rPr lang="en-US" alt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 specifications for both front and </a:t>
            </a:r>
          </a:p>
          <a:p>
            <a:r>
              <a:rPr lang="en-US" alt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 back end. </a:t>
            </a:r>
          </a:p>
          <a:p>
            <a:pPr marL="571500" indent="-571500">
              <a:buFont typeface="Courier New" panose="02070309020205020404" pitchFamily="49" charset="0"/>
              <a:buChar char="o"/>
            </a:pPr>
            <a:endParaRPr lang="en-US" altLang="en-US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08C4D9DA-0D73-4902-82D9-AEAE071183C7}"/>
              </a:ext>
            </a:extLst>
          </p:cNvPr>
          <p:cNvSpPr/>
          <p:nvPr/>
        </p:nvSpPr>
        <p:spPr>
          <a:xfrm>
            <a:off x="6467203" y="7451370"/>
            <a:ext cx="12087790" cy="6676547"/>
          </a:xfrm>
          <a:prstGeom prst="rect">
            <a:avLst/>
          </a:prstGeom>
          <a:solidFill>
            <a:srgbClr val="002060"/>
          </a:solidFill>
          <a:ln>
            <a:solidFill>
              <a:srgbClr val="061F3E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5658086A-281F-4D5F-9A94-294F686C120C}"/>
              </a:ext>
            </a:extLst>
          </p:cNvPr>
          <p:cNvSpPr/>
          <p:nvPr/>
        </p:nvSpPr>
        <p:spPr>
          <a:xfrm>
            <a:off x="18755652" y="7450738"/>
            <a:ext cx="12216558" cy="6677180"/>
          </a:xfrm>
          <a:prstGeom prst="rect">
            <a:avLst/>
          </a:prstGeom>
          <a:solidFill>
            <a:srgbClr val="002060"/>
          </a:solidFill>
          <a:ln>
            <a:solidFill>
              <a:srgbClr val="061F3E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D5D65B4B-E3CD-4CBB-B6C1-A04C0DD152D5}"/>
              </a:ext>
            </a:extLst>
          </p:cNvPr>
          <p:cNvSpPr/>
          <p:nvPr/>
        </p:nvSpPr>
        <p:spPr>
          <a:xfrm>
            <a:off x="19958618" y="14960066"/>
            <a:ext cx="9492682" cy="6584155"/>
          </a:xfrm>
          <a:prstGeom prst="rect">
            <a:avLst/>
          </a:prstGeom>
          <a:solidFill>
            <a:srgbClr val="002060"/>
          </a:solidFill>
          <a:ln>
            <a:solidFill>
              <a:srgbClr val="061F3E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63161AED-A4D9-4D5C-9B43-DF992AFAC94B}"/>
              </a:ext>
            </a:extLst>
          </p:cNvPr>
          <p:cNvSpPr/>
          <p:nvPr/>
        </p:nvSpPr>
        <p:spPr>
          <a:xfrm>
            <a:off x="31184904" y="7513878"/>
            <a:ext cx="12087790" cy="6614039"/>
          </a:xfrm>
          <a:prstGeom prst="rect">
            <a:avLst/>
          </a:prstGeom>
          <a:solidFill>
            <a:srgbClr val="002060"/>
          </a:solidFill>
          <a:ln>
            <a:solidFill>
              <a:srgbClr val="061F3E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1914783D-102D-4DF0-BB32-811347A1DE9A}"/>
              </a:ext>
            </a:extLst>
          </p:cNvPr>
          <p:cNvSpPr/>
          <p:nvPr/>
        </p:nvSpPr>
        <p:spPr>
          <a:xfrm>
            <a:off x="30989679" y="14902044"/>
            <a:ext cx="12087790" cy="6622654"/>
          </a:xfrm>
          <a:prstGeom prst="rect">
            <a:avLst/>
          </a:prstGeom>
          <a:solidFill>
            <a:srgbClr val="002060"/>
          </a:solidFill>
          <a:ln>
            <a:solidFill>
              <a:srgbClr val="061F3E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DCE4C07A-129E-408E-9AC7-EEBE9E6CC0F8}"/>
              </a:ext>
            </a:extLst>
          </p:cNvPr>
          <p:cNvSpPr/>
          <p:nvPr/>
        </p:nvSpPr>
        <p:spPr>
          <a:xfrm>
            <a:off x="6480099" y="22310536"/>
            <a:ext cx="12087790" cy="6670128"/>
          </a:xfrm>
          <a:prstGeom prst="rect">
            <a:avLst/>
          </a:prstGeom>
          <a:solidFill>
            <a:srgbClr val="002060"/>
          </a:solidFill>
          <a:ln>
            <a:solidFill>
              <a:srgbClr val="061F3E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DF3D6880-559F-4F36-BB85-C4FD0141284B}"/>
              </a:ext>
            </a:extLst>
          </p:cNvPr>
          <p:cNvSpPr/>
          <p:nvPr/>
        </p:nvSpPr>
        <p:spPr>
          <a:xfrm>
            <a:off x="18792314" y="22297997"/>
            <a:ext cx="12087790" cy="6670129"/>
          </a:xfrm>
          <a:prstGeom prst="rect">
            <a:avLst/>
          </a:prstGeom>
          <a:solidFill>
            <a:srgbClr val="002060"/>
          </a:solidFill>
          <a:ln>
            <a:solidFill>
              <a:srgbClr val="061F3E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781C6312-A603-46FC-B930-1E2510C7421F}"/>
              </a:ext>
            </a:extLst>
          </p:cNvPr>
          <p:cNvSpPr txBox="1"/>
          <p:nvPr/>
        </p:nvSpPr>
        <p:spPr>
          <a:xfrm>
            <a:off x="6407377" y="7549387"/>
            <a:ext cx="12075755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Courier New" panose="02070309020205020404" pitchFamily="49" charset="0"/>
              <a:buChar char="o"/>
            </a:pPr>
            <a:endParaRPr lang="en-US" altLang="en-US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>
              <a:buFont typeface="Courier New" panose="02070309020205020404" pitchFamily="49" charset="0"/>
              <a:buChar char="o"/>
            </a:pPr>
            <a:r>
              <a:rPr lang="en-US" alt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Students throughout campus have convenient </a:t>
            </a:r>
          </a:p>
          <a:p>
            <a:r>
              <a:rPr lang="en-US" alt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and easy access to vending machines and snack </a:t>
            </a:r>
          </a:p>
          <a:p>
            <a:r>
              <a:rPr lang="en-US" alt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shops and ingest snacks daily not knowing the 	nutritional    	facts that each snack entails. </a:t>
            </a:r>
          </a:p>
          <a:p>
            <a:pPr marL="571500" indent="-571500">
              <a:buFont typeface="Courier New" panose="02070309020205020404" pitchFamily="49" charset="0"/>
              <a:buChar char="o"/>
            </a:pPr>
            <a:r>
              <a:rPr lang="en-US" alt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might be hard and time consuming to know which snack is healthier by looking at the packaging, sometimes it can even be confusing.</a:t>
            </a:r>
          </a:p>
          <a:p>
            <a:pPr marL="571500" indent="-571500">
              <a:buFont typeface="Courier New" panose="02070309020205020404" pitchFamily="49" charset="0"/>
              <a:buChar char="o"/>
            </a:pPr>
            <a:r>
              <a:rPr lang="en-US" alt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Current applications needed a web-based version to avoid downloading an application in order to use Snackability.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C255579E-7F6D-48BD-A345-1F6678CE499C}"/>
              </a:ext>
            </a:extLst>
          </p:cNvPr>
          <p:cNvSpPr txBox="1"/>
          <p:nvPr/>
        </p:nvSpPr>
        <p:spPr>
          <a:xfrm>
            <a:off x="31602409" y="8808080"/>
            <a:ext cx="1147506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 algn="just">
              <a:buFont typeface="Wingdings" panose="05000000000000000000" pitchFamily="2" charset="2"/>
              <a:buChar char="§"/>
            </a:pPr>
            <a:r>
              <a:rPr lang="en-US" alt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Badges or Trophies based on achievements earned     for consuming healthy snacks.  </a:t>
            </a:r>
          </a:p>
          <a:p>
            <a:pPr marL="571500" indent="-571500" algn="just">
              <a:buFont typeface="Wingdings" panose="05000000000000000000" pitchFamily="2" charset="2"/>
              <a:buChar char="§"/>
            </a:pPr>
            <a:r>
              <a:rPr lang="en-US" alt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“Double experience” week or weekends which grants users with more in-app rewards for consuming healthy snacks during that timeframe. 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8A335178-A06C-411E-8F50-97B2360C9D8E}"/>
              </a:ext>
            </a:extLst>
          </p:cNvPr>
          <p:cNvSpPr txBox="1"/>
          <p:nvPr/>
        </p:nvSpPr>
        <p:spPr>
          <a:xfrm>
            <a:off x="31171933" y="7406523"/>
            <a:ext cx="12075755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Courier New" panose="02070309020205020404" pitchFamily="49" charset="0"/>
              <a:buChar char="o"/>
            </a:pPr>
            <a:r>
              <a:rPr lang="en-US" alt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Implementation of Snackability web gamification which will include:</a:t>
            </a:r>
          </a:p>
          <a:p>
            <a:pPr marL="571500" indent="-571500">
              <a:buFont typeface="Courier New" panose="02070309020205020404" pitchFamily="49" charset="0"/>
              <a:buChar char="o"/>
            </a:pPr>
            <a:endParaRPr lang="en-US" altLang="en-US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>
              <a:buFont typeface="Courier New" panose="02070309020205020404" pitchFamily="49" charset="0"/>
              <a:buChar char="o"/>
            </a:pPr>
            <a:endParaRPr lang="en-US" altLang="en-US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>
              <a:buFont typeface="Courier New" panose="02070309020205020404" pitchFamily="49" charset="0"/>
              <a:buChar char="o"/>
            </a:pPr>
            <a:endParaRPr lang="en-US" altLang="en-US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>
              <a:buFont typeface="Courier New" panose="02070309020205020404" pitchFamily="49" charset="0"/>
              <a:buChar char="o"/>
            </a:pPr>
            <a:endParaRPr lang="en-US" altLang="en-US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>
              <a:buFont typeface="Courier New" panose="02070309020205020404" pitchFamily="49" charset="0"/>
              <a:buChar char="o"/>
            </a:pPr>
            <a:endParaRPr lang="en-US" altLang="en-US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altLang="en-US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>
              <a:buFont typeface="Courier New" panose="02070309020205020404" pitchFamily="49" charset="0"/>
              <a:buChar char="o"/>
            </a:pPr>
            <a:r>
              <a:rPr lang="en-US" alt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Deployment of Snackability Web Application so students can be used to test functionality of the application on mobile devices through mobile browsers or through a laptop/desktop with a webcam. 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4C4ABCC3-93B0-4BB8-B3D7-A7C897036BB7}"/>
              </a:ext>
            </a:extLst>
          </p:cNvPr>
          <p:cNvSpPr txBox="1"/>
          <p:nvPr/>
        </p:nvSpPr>
        <p:spPr>
          <a:xfrm>
            <a:off x="31196939" y="15031226"/>
            <a:ext cx="12075755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Courier New" panose="02070309020205020404" pitchFamily="49" charset="0"/>
              <a:buChar char="o"/>
            </a:pPr>
            <a:r>
              <a:rPr lang="en-US" alt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React framework was used to render the web application.</a:t>
            </a:r>
          </a:p>
          <a:p>
            <a:pPr marL="571500" indent="-571500">
              <a:buFont typeface="Courier New" panose="02070309020205020404" pitchFamily="49" charset="0"/>
              <a:buChar char="o"/>
            </a:pPr>
            <a:endParaRPr lang="en-US" altLang="en-US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>
              <a:buFont typeface="Courier New" panose="02070309020205020404" pitchFamily="49" charset="0"/>
              <a:buChar char="o"/>
            </a:pPr>
            <a:r>
              <a:rPr lang="en-US" alt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Node Js along with Express was used for the back-end of our web application (server-side).</a:t>
            </a:r>
          </a:p>
          <a:p>
            <a:pPr marL="571500" indent="-571500">
              <a:buFont typeface="Courier New" panose="02070309020205020404" pitchFamily="49" charset="0"/>
              <a:buChar char="o"/>
            </a:pPr>
            <a:r>
              <a:rPr lang="en-US" alt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Firebase Database was implemented to handle user login and account management. </a:t>
            </a:r>
          </a:p>
          <a:p>
            <a:pPr marL="571500" indent="-571500">
              <a:buFont typeface="Courier New" panose="02070309020205020404" pitchFamily="49" charset="0"/>
              <a:buChar char="o"/>
            </a:pPr>
            <a:endParaRPr lang="en-US" altLang="en-US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3D851C9E-922E-48BE-96E9-885DC76E732E}"/>
              </a:ext>
            </a:extLst>
          </p:cNvPr>
          <p:cNvSpPr txBox="1"/>
          <p:nvPr/>
        </p:nvSpPr>
        <p:spPr>
          <a:xfrm>
            <a:off x="6480099" y="22647880"/>
            <a:ext cx="12075755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Courier New" panose="02070309020205020404" pitchFamily="49" charset="0"/>
              <a:buChar char="o"/>
            </a:pPr>
            <a:r>
              <a:rPr lang="en-US" alt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User stories were tested using different browsers such as Firefox, Google Chrome, Edge and Opera. All of them updated to the latest version. </a:t>
            </a:r>
          </a:p>
          <a:p>
            <a:pPr marL="571500" indent="-571500">
              <a:buFont typeface="Courier New" panose="02070309020205020404" pitchFamily="49" charset="0"/>
              <a:buChar char="o"/>
            </a:pPr>
            <a:r>
              <a:rPr lang="en-US" alt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Console errors and warning while running the applications were resolved.</a:t>
            </a:r>
          </a:p>
          <a:p>
            <a:pPr marL="571500" indent="-571500">
              <a:buFont typeface="Courier New" panose="02070309020205020404" pitchFamily="49" charset="0"/>
              <a:buChar char="o"/>
            </a:pPr>
            <a:r>
              <a:rPr lang="en-US" alt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Tested a series of snack to verify snack score was accurate. </a:t>
            </a:r>
          </a:p>
          <a:p>
            <a:pPr marL="571500" indent="-571500">
              <a:buFont typeface="Courier New" panose="02070309020205020404" pitchFamily="49" charset="0"/>
              <a:buChar char="o"/>
            </a:pPr>
            <a:r>
              <a:rPr lang="en-US" alt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Tested graph throughout to make sure values were being saved for the past five days of snacks consumed, even while having days without consuming snacks.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A06076B9-B01E-4FC4-B987-F2D2342B0D2E}"/>
              </a:ext>
            </a:extLst>
          </p:cNvPr>
          <p:cNvSpPr txBox="1"/>
          <p:nvPr/>
        </p:nvSpPr>
        <p:spPr>
          <a:xfrm>
            <a:off x="18760655" y="22515610"/>
            <a:ext cx="1207575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Courier New" panose="02070309020205020404" pitchFamily="49" charset="0"/>
              <a:buChar char="o"/>
            </a:pPr>
            <a:r>
              <a:rPr lang="en-US" alt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Implementation of previous Snackability versions but this time as a web application that has the same features such as scanning, USDA database connectivity, Snack Graph that provides score based on user input and nutritional facts about snacks.</a:t>
            </a:r>
          </a:p>
          <a:p>
            <a:pPr marL="571500" indent="-571500">
              <a:buFont typeface="Courier New" panose="02070309020205020404" pitchFamily="49" charset="0"/>
              <a:buChar char="o"/>
            </a:pPr>
            <a:endParaRPr lang="en-US" altLang="en-US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6E461923-A9BB-4686-B9CE-6D3539A01311}"/>
              </a:ext>
            </a:extLst>
          </p:cNvPr>
          <p:cNvSpPr txBox="1"/>
          <p:nvPr/>
        </p:nvSpPr>
        <p:spPr>
          <a:xfrm>
            <a:off x="18896455" y="7591244"/>
            <a:ext cx="12075755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Courier New" panose="02070309020205020404" pitchFamily="49" charset="0"/>
              <a:buChar char="o"/>
            </a:pPr>
            <a:r>
              <a:rPr lang="en-US" alt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Allows users to input manually or scan snacks using a device’s browser or webcam. </a:t>
            </a:r>
          </a:p>
          <a:p>
            <a:pPr marL="571500" indent="-571500">
              <a:buFont typeface="Courier New" panose="02070309020205020404" pitchFamily="49" charset="0"/>
              <a:buChar char="o"/>
            </a:pPr>
            <a:r>
              <a:rPr lang="en-US" alt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Includes account creation and log in for new and returning users and storage of individual past five days of snack consumed. </a:t>
            </a:r>
          </a:p>
          <a:p>
            <a:pPr marL="571500" indent="-571500">
              <a:buFont typeface="Courier New" panose="02070309020205020404" pitchFamily="49" charset="0"/>
              <a:buChar char="o"/>
            </a:pPr>
            <a:r>
              <a:rPr lang="en-US" alt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USDA Database connection guarantees the correct retrieval of nutritive facts in regards a snack. </a:t>
            </a:r>
          </a:p>
          <a:p>
            <a:pPr marL="571500" indent="-571500">
              <a:buFont typeface="Courier New" panose="02070309020205020404" pitchFamily="49" charset="0"/>
              <a:buChar char="o"/>
            </a:pPr>
            <a:r>
              <a:rPr lang="en-US" alt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Users have multiple consume options such as to consume in grams, ounces, tablespoon, teaspoon, kilograms and  pounds. </a:t>
            </a:r>
          </a:p>
          <a:p>
            <a:pPr marL="571500" indent="-571500">
              <a:buFont typeface="Courier New" panose="02070309020205020404" pitchFamily="49" charset="0"/>
              <a:buChar char="o"/>
            </a:pPr>
            <a:endParaRPr lang="en-US" altLang="en-US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554EE47-4ED4-498F-9E5D-8955551512BB}"/>
              </a:ext>
            </a:extLst>
          </p:cNvPr>
          <p:cNvSpPr/>
          <p:nvPr/>
        </p:nvSpPr>
        <p:spPr>
          <a:xfrm>
            <a:off x="23015009" y="27808940"/>
            <a:ext cx="2890609" cy="8882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E4430CED-7429-4491-A4ED-7D25C08B3E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52247" y="25251359"/>
            <a:ext cx="2662821" cy="3489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BB869F2-2FC1-4801-8459-69930801C9A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7080050" y="7489466"/>
            <a:ext cx="1466850" cy="1543050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CB021B3B-B52D-4062-AFB4-AED84A97E8E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4460531" y="19243209"/>
            <a:ext cx="3978042" cy="2255068"/>
          </a:xfrm>
          <a:prstGeom prst="rect">
            <a:avLst/>
          </a:prstGeom>
        </p:spPr>
      </p:pic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8F7EB1B-E99C-4883-BAC6-D1661995DEDE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2716984" y="19320266"/>
            <a:ext cx="4622955" cy="1941641"/>
          </a:xfrm>
          <a:prstGeom prst="rect">
            <a:avLst/>
          </a:prstGeom>
        </p:spPr>
      </p:pic>
      <p:pic>
        <p:nvPicPr>
          <p:cNvPr id="58" name="Picture 57" descr="Icon&#10;&#10;Description automatically generated">
            <a:extLst>
              <a:ext uri="{FF2B5EF4-FFF2-40B4-BE49-F238E27FC236}">
                <a16:creationId xmlns:a16="http://schemas.microsoft.com/office/drawing/2014/main" id="{E1BFA612-0615-40E6-AFEC-8F11EB3F7C5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014132" y="14902044"/>
            <a:ext cx="2000417" cy="2000417"/>
          </a:xfrm>
          <a:prstGeom prst="rect">
            <a:avLst/>
          </a:prstGeom>
        </p:spPr>
      </p:pic>
      <p:pic>
        <p:nvPicPr>
          <p:cNvPr id="16" name="Picture 15" descr="Icon&#10;&#10;Description automatically generated with medium confidence">
            <a:extLst>
              <a:ext uri="{FF2B5EF4-FFF2-40B4-BE49-F238E27FC236}">
                <a16:creationId xmlns:a16="http://schemas.microsoft.com/office/drawing/2014/main" id="{6EF705B6-6352-41C1-B814-30231391F051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0170946" y="18525925"/>
            <a:ext cx="2315432" cy="2315432"/>
          </a:xfrm>
          <a:prstGeom prst="rect">
            <a:avLst/>
          </a:prstGeom>
        </p:spPr>
      </p:pic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F82ED4B7-2830-480F-B796-978F847A4713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0494448" y="14972715"/>
            <a:ext cx="8413936" cy="6571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1519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3CE5B01EE2D43479BD19C8CF7AEE55D" ma:contentTypeVersion="11" ma:contentTypeDescription="Create a new document." ma:contentTypeScope="" ma:versionID="34c4b4d87fa1ec406602f89a3b17142f">
  <xsd:schema xmlns:xsd="http://www.w3.org/2001/XMLSchema" xmlns:xs="http://www.w3.org/2001/XMLSchema" xmlns:p="http://schemas.microsoft.com/office/2006/metadata/properties" xmlns:ns2="59a830c1-7073-48e7-a623-528add45a120" xmlns:ns3="8234652b-4e88-4c30-a994-e272914a045d" targetNamespace="http://schemas.microsoft.com/office/2006/metadata/properties" ma:root="true" ma:fieldsID="56f2c5dca296fd1568866e8eb59c0a82" ns2:_="" ns3:_="">
    <xsd:import namespace="59a830c1-7073-48e7-a623-528add45a120"/>
    <xsd:import namespace="8234652b-4e88-4c30-a994-e272914a04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a830c1-7073-48e7-a623-528add45a12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234652b-4e88-4c30-a994-e272914a045d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8234652b-4e88-4c30-a994-e272914a045d">
      <UserInfo>
        <DisplayName/>
        <AccountId xsi:nil="true"/>
        <AccountType/>
      </UserInfo>
    </SharedWithUsers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B9E7F3C-73E8-4102-91E1-3C97CD8CD5B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9a830c1-7073-48e7-a623-528add45a120"/>
    <ds:schemaRef ds:uri="8234652b-4e88-4c30-a994-e272914a045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7899C4F-194D-47FC-918D-4EED357B8EAD}">
  <ds:schemaRefs>
    <ds:schemaRef ds:uri="8234652b-4e88-4c30-a994-e272914a045d"/>
    <ds:schemaRef ds:uri="59a830c1-7073-48e7-a623-528add45a120"/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http://purl.org/dc/elements/1.1/"/>
    <ds:schemaRef ds:uri="http://purl.org/dc/dcmitype/"/>
    <ds:schemaRef ds:uri="http://schemas.microsoft.com/office/2006/metadata/properties"/>
    <ds:schemaRef ds:uri="http://schemas.openxmlformats.org/package/2006/metadata/core-properties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8CC15244-6FF3-46F0-8281-63B63B937A6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3597</TotalTime>
  <Words>582</Words>
  <Application>Microsoft Office PowerPoint</Application>
  <PresentationFormat>Custom</PresentationFormat>
  <Paragraphs>51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Courier New</vt:lpstr>
      <vt:lpstr>Wingdings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Oscar Negret</dc:creator>
  <cp:lastModifiedBy>Miguel Faria</cp:lastModifiedBy>
  <cp:revision>107</cp:revision>
  <dcterms:created xsi:type="dcterms:W3CDTF">2019-06-25T19:12:02Z</dcterms:created>
  <dcterms:modified xsi:type="dcterms:W3CDTF">2021-07-25T16:01:48Z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0x010100D3CE5B01EE2D43479BD19C8CF7AEE55D</vt:lpwstr>
  </property>
  <property fmtid="{D5CDD505-2E9C-101B-9397-08002B2CF9AE}" pid="3" name="Order">
    <vt:r8>24800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ComplianceAssetId">
    <vt:lpwstr/>
  </property>
  <property fmtid="{D5CDD505-2E9C-101B-9397-08002B2CF9AE}" pid="7" name="TemplateUrl">
    <vt:lpwstr/>
  </property>
</Properties>
</file>