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67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34" autoAdjust="0"/>
    <p:restoredTop sz="94694"/>
  </p:normalViewPr>
  <p:slideViewPr>
    <p:cSldViewPr snapToGrid="0" snapToObjects="1">
      <p:cViewPr varScale="1">
        <p:scale>
          <a:sx n="15" d="100"/>
          <a:sy n="15" d="100"/>
        </p:scale>
        <p:origin x="104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9">
            <a:extLst>
              <a:ext uri="{FF2B5EF4-FFF2-40B4-BE49-F238E27FC236}">
                <a16:creationId xmlns:a16="http://schemas.microsoft.com/office/drawing/2014/main" id="{217F303B-4CE7-42FB-9B68-1C1C38FFD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454" y="30053286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2" name="Text Box 19">
            <a:extLst>
              <a:ext uri="{FF2B5EF4-FFF2-40B4-BE49-F238E27FC236}">
                <a16:creationId xmlns:a16="http://schemas.microsoft.com/office/drawing/2014/main" id="{347B65C0-1F7B-42EA-98B0-39DA60BEE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7368125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5ABB58B-EAC8-471E-9CAB-A05D59DF1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736018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3449BF9E-3E62-47F3-8A01-5DA921FBB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740752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11B93C70-CD68-4448-9CC6-F0B8634C2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1847" y="1418731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6447CBA9-ECB1-4F02-8545-058CB59AD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391346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FD27A822-67F7-41C5-A132-2CEC965AC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68610" y="1393355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CONTRIBUTION</a:t>
            </a: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320E787B-7D74-47BB-9F7A-0C0688641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155391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F156226-508D-4868-B3C7-F5B4C2EBB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53" y="705599"/>
            <a:ext cx="11510613" cy="19569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BEC8C3-5DB0-4E29-AA79-F00CE2629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3962" y="1561483"/>
            <a:ext cx="18496867" cy="1969179"/>
          </a:xfrm>
          <a:prstGeom prst="rect">
            <a:avLst/>
          </a:prstGeom>
        </p:spPr>
      </p:pic>
      <p:sp>
        <p:nvSpPr>
          <p:cNvPr id="31" name="Text Box 19">
            <a:extLst>
              <a:ext uri="{FF2B5EF4-FFF2-40B4-BE49-F238E27FC236}">
                <a16:creationId xmlns:a16="http://schemas.microsoft.com/office/drawing/2014/main" id="{2DC42580-4023-455E-8B57-DED20F328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32279" y="270181"/>
            <a:ext cx="14503400" cy="15520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8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Knight Foundation School of Computing and Information Sciences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26F7140-1D2B-4E15-90BD-4F7F61EBC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6825" y="577374"/>
            <a:ext cx="4211638" cy="5174838"/>
          </a:xfrm>
          <a:prstGeom prst="rect">
            <a:avLst/>
          </a:prstGeom>
        </p:spPr>
      </p:pic>
      <p:pic>
        <p:nvPicPr>
          <p:cNvPr id="50" name="Picture 49" descr="Icon&#10;&#10;Description automatically generated">
            <a:extLst>
              <a:ext uri="{FF2B5EF4-FFF2-40B4-BE49-F238E27FC236}">
                <a16:creationId xmlns:a16="http://schemas.microsoft.com/office/drawing/2014/main" id="{682D77FE-AEAE-4711-866A-10A2385FA2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06294" y="705599"/>
            <a:ext cx="2391964" cy="2709223"/>
          </a:xfrm>
          <a:prstGeom prst="rect">
            <a:avLst/>
          </a:prstGeom>
        </p:spPr>
      </p:pic>
      <p:pic>
        <p:nvPicPr>
          <p:cNvPr id="56" name="Picture 55" descr="Icon&#10;&#10;Description automatically generated">
            <a:extLst>
              <a:ext uri="{FF2B5EF4-FFF2-40B4-BE49-F238E27FC236}">
                <a16:creationId xmlns:a16="http://schemas.microsoft.com/office/drawing/2014/main" id="{E3D21A95-5C6B-4D25-B8FC-7618BA38DB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44938" y="429763"/>
            <a:ext cx="3675657" cy="3260894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4D4F306D-9A48-433F-9DF3-28A4958FCE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80210" y="4157809"/>
            <a:ext cx="4907280" cy="1380173"/>
          </a:xfrm>
          <a:prstGeom prst="rect">
            <a:avLst/>
          </a:prstGeom>
        </p:spPr>
      </p:pic>
      <p:pic>
        <p:nvPicPr>
          <p:cNvPr id="1026" name="Picture 2" descr="Diagram&#10;&#10;Description automatically generated">
            <a:extLst>
              <a:ext uri="{FF2B5EF4-FFF2-40B4-BE49-F238E27FC236}">
                <a16:creationId xmlns:a16="http://schemas.microsoft.com/office/drawing/2014/main" id="{21C53ED0-5DA8-4E0E-9400-6EA8AC20C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00" y="14927658"/>
            <a:ext cx="9639300" cy="937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026">
            <a:extLst>
              <a:ext uri="{FF2B5EF4-FFF2-40B4-BE49-F238E27FC236}">
                <a16:creationId xmlns:a16="http://schemas.microsoft.com/office/drawing/2014/main" id="{553B4AAF-D313-45CB-8AE4-2FB57CFFAC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86890" y="21185605"/>
            <a:ext cx="12517419" cy="5899358"/>
          </a:xfrm>
          <a:prstGeom prst="rect">
            <a:avLst/>
          </a:prstGeom>
        </p:spPr>
      </p:pic>
      <p:pic>
        <p:nvPicPr>
          <p:cNvPr id="1029" name="Picture 1028">
            <a:extLst>
              <a:ext uri="{FF2B5EF4-FFF2-40B4-BE49-F238E27FC236}">
                <a16:creationId xmlns:a16="http://schemas.microsoft.com/office/drawing/2014/main" id="{82BF50E1-000A-4CAA-ADB8-AE282D7A06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686890" y="15544800"/>
            <a:ext cx="12536856" cy="5412139"/>
          </a:xfrm>
          <a:prstGeom prst="rect">
            <a:avLst/>
          </a:prstGeom>
        </p:spPr>
      </p:pic>
      <p:sp>
        <p:nvSpPr>
          <p:cNvPr id="1033" name="TextBox 1032">
            <a:extLst>
              <a:ext uri="{FF2B5EF4-FFF2-40B4-BE49-F238E27FC236}">
                <a16:creationId xmlns:a16="http://schemas.microsoft.com/office/drawing/2014/main" id="{7DABAB21-9E92-4948-AD58-B41B9E29D605}"/>
              </a:ext>
            </a:extLst>
          </p:cNvPr>
          <p:cNvSpPr txBox="1"/>
          <p:nvPr/>
        </p:nvSpPr>
        <p:spPr>
          <a:xfrm>
            <a:off x="3860800" y="7917399"/>
            <a:ext cx="10236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 daily basis, students eat from a range of restaurants and vending machines on campus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marL="742950" indent="-74295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"Snackability," a mobile app, was created to help students choose healthier snacks and keep track of their snack consumption.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4ABF7A0-3DBD-464D-ACDC-80D8549E7BB0}"/>
              </a:ext>
            </a:extLst>
          </p:cNvPr>
          <p:cNvSpPr txBox="1"/>
          <p:nvPr/>
        </p:nvSpPr>
        <p:spPr>
          <a:xfrm>
            <a:off x="16701728" y="7917399"/>
            <a:ext cx="10236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Users may now keep track of how healthy the snacks they consume are.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Snackability allows users to track their snack consumption and compare it to the daily average.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6242F17-158F-4893-8F85-5964A081781E}"/>
              </a:ext>
            </a:extLst>
          </p:cNvPr>
          <p:cNvSpPr txBox="1"/>
          <p:nvPr/>
        </p:nvSpPr>
        <p:spPr>
          <a:xfrm>
            <a:off x="30605847" y="8017742"/>
            <a:ext cx="10236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 all of the Snackability Mobile App's features and gamifications into a web application.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necessary to establish a database for snack consumption.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B8F425F-32B4-46DC-A1C7-B0C8A687B351}"/>
              </a:ext>
            </a:extLst>
          </p:cNvPr>
          <p:cNvSpPr txBox="1"/>
          <p:nvPr/>
        </p:nvSpPr>
        <p:spPr>
          <a:xfrm>
            <a:off x="30362613" y="15592508"/>
            <a:ext cx="10236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and implement embedded messages on the snack details page.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messages are in response to the score of the user. There were encouraging and motivational messages for the user..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5815CEF-5E44-414F-B7DA-096D17D5C33B}"/>
              </a:ext>
            </a:extLst>
          </p:cNvPr>
          <p:cNvSpPr txBox="1"/>
          <p:nvPr/>
        </p:nvSpPr>
        <p:spPr>
          <a:xfrm>
            <a:off x="30605847" y="22574282"/>
            <a:ext cx="10236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Windows, Mac, and any mobile device, web app features were designed and tested.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is only displayed if at least one snack has been selected.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user must enter the amount of the snack to be consumed. After that, a table will be displayed and an encouraging message will be showed.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9AA0E9-4FEE-4707-8559-00E638AC8961}"/>
              </a:ext>
            </a:extLst>
          </p:cNvPr>
          <p:cNvSpPr txBox="1"/>
          <p:nvPr/>
        </p:nvSpPr>
        <p:spPr>
          <a:xfrm>
            <a:off x="10911179" y="3164793"/>
            <a:ext cx="21945600" cy="380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2000"/>
              <a:buFont typeface="Arial"/>
              <a:buNone/>
            </a:pPr>
            <a:r>
              <a:rPr lang="en-US" sz="88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40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40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William Aranzabal</a:t>
            </a:r>
            <a:endParaRPr lang="en-US" sz="4000"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40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lang="en-US" sz="4000" b="1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Dr. Cristina Palacios</a:t>
            </a:r>
            <a:r>
              <a:rPr lang="en-US" sz="40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4000" b="0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Associate Professor of Dietetics &amp; Nutrition</a:t>
            </a:r>
            <a:endParaRPr lang="en-US" sz="4000"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40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lang="en-US" sz="4000" b="1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Dr. Masoud Sadjadi</a:t>
            </a:r>
            <a:r>
              <a:rPr lang="en-US" sz="40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4000" b="0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 b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Florida International University Professor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F2DA5B-3473-440D-9BD9-77728C85FA94}"/>
              </a:ext>
            </a:extLst>
          </p:cNvPr>
          <p:cNvSpPr txBox="1"/>
          <p:nvPr/>
        </p:nvSpPr>
        <p:spPr>
          <a:xfrm>
            <a:off x="4620853" y="30601222"/>
            <a:ext cx="225539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93713" lvl="0" indent="-493713">
              <a:buClr>
                <a:srgbClr val="3333CC"/>
              </a:buClr>
              <a:buSzPts val="3000"/>
            </a:pP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The material presented in this poster is based upon the work supported by Dr. Cristina Palacios and </a:t>
            </a:r>
            <a:r>
              <a:rPr lang="en-US" sz="28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Lukkamol</a:t>
            </a: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Prapkree</a:t>
            </a:r>
            <a:r>
              <a:rPr lang="en-US" sz="2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800" dirty="0">
                <a:solidFill>
                  <a:schemeClr val="lt1"/>
                </a:solidFill>
              </a:rPr>
              <a:t>Thank you to my Capstone II team members: Aurelio Martinez, William Aranzabal, </a:t>
            </a:r>
            <a:r>
              <a:rPr lang="en-US" sz="2800" dirty="0" err="1">
                <a:solidFill>
                  <a:schemeClr val="lt1"/>
                </a:solidFill>
              </a:rPr>
              <a:t>Onel</a:t>
            </a:r>
            <a:r>
              <a:rPr lang="en-US" sz="2800" dirty="0">
                <a:solidFill>
                  <a:schemeClr val="lt1"/>
                </a:solidFill>
              </a:rPr>
              <a:t> Sanchez, and Miguel Faria and  Capstone 1 team members: John Perez, Thiago </a:t>
            </a:r>
            <a:r>
              <a:rPr lang="en-US" sz="2800" dirty="0" err="1">
                <a:solidFill>
                  <a:schemeClr val="lt1"/>
                </a:solidFill>
              </a:rPr>
              <a:t>Novaes</a:t>
            </a:r>
            <a:r>
              <a:rPr lang="en-US" sz="2800" dirty="0">
                <a:solidFill>
                  <a:schemeClr val="lt1"/>
                </a:solidFill>
              </a:rPr>
              <a:t>, Vladimir Chavez, Samantha Loeb. Thank you to past members of Snackability for diagrams and guidance : Alejandro Martinez, Carlos Valdes, Hanson </a:t>
            </a:r>
            <a:r>
              <a:rPr lang="en-US" sz="2800" dirty="0" err="1">
                <a:solidFill>
                  <a:schemeClr val="lt1"/>
                </a:solidFill>
              </a:rPr>
              <a:t>Nyguyen</a:t>
            </a:r>
            <a:r>
              <a:rPr lang="en-US" sz="2800" dirty="0">
                <a:solidFill>
                  <a:schemeClr val="lt1"/>
                </a:solidFill>
              </a:rPr>
              <a:t>, and James </a:t>
            </a:r>
            <a:r>
              <a:rPr lang="en-US" sz="2800" dirty="0" err="1">
                <a:solidFill>
                  <a:schemeClr val="lt1"/>
                </a:solidFill>
              </a:rPr>
              <a:t>Oghagbon</a:t>
            </a:r>
            <a:r>
              <a:rPr lang="en-US" sz="2800" dirty="0">
                <a:solidFill>
                  <a:schemeClr val="lt1"/>
                </a:solidFill>
              </a:rPr>
              <a:t>. Thank you to Dr. Masoud Sadjadi for his help, cooperation, and mentorship throughout this course.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0284060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3221</TotalTime>
  <Words>345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Neue Haas Grotesk Text Pro</vt:lpstr>
      <vt:lpstr>Times New Roman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Aurelio Martinez</cp:lastModifiedBy>
  <cp:revision>81</cp:revision>
  <dcterms:created xsi:type="dcterms:W3CDTF">2019-06-25T19:12:02Z</dcterms:created>
  <dcterms:modified xsi:type="dcterms:W3CDTF">2021-07-28T02:41:41Z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