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sldIdLst>
    <p:sldId id="288"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varScale="1">
        <p:scale>
          <a:sx n="21" d="100"/>
          <a:sy n="21" d="100"/>
        </p:scale>
        <p:origin x="1435"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72">
            <a:extLst>
              <a:ext uri="{FF2B5EF4-FFF2-40B4-BE49-F238E27FC236}">
                <a16:creationId xmlns:a16="http://schemas.microsoft.com/office/drawing/2014/main" id="{D96A1848-809F-405A-BFAA-B46B4A55D52D}"/>
              </a:ext>
            </a:extLst>
          </p:cNvPr>
          <p:cNvSpPr txBox="1">
            <a:spLocks noChangeArrowheads="1"/>
          </p:cNvSpPr>
          <p:nvPr/>
        </p:nvSpPr>
        <p:spPr bwMode="auto">
          <a:xfrm>
            <a:off x="7732054" y="31318197"/>
            <a:ext cx="21444395" cy="1921372"/>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dirty="0">
                <a:solidFill>
                  <a:schemeClr val="tx1">
                    <a:lumMod val="75000"/>
                    <a:lumOff val="25000"/>
                  </a:schemeClr>
                </a:solidFill>
              </a:rPr>
              <a:t>The material presented in this poster is based upon the work supported by Dr. Cristina Palacios and </a:t>
            </a:r>
            <a:r>
              <a:rPr lang="en-US" altLang="en-US" sz="2400" dirty="0" err="1">
                <a:solidFill>
                  <a:schemeClr val="tx1">
                    <a:lumMod val="75000"/>
                    <a:lumOff val="25000"/>
                  </a:schemeClr>
                </a:solidFill>
              </a:rPr>
              <a:t>Lukkamol</a:t>
            </a:r>
            <a:r>
              <a:rPr lang="en-US" altLang="en-US" sz="2400" dirty="0">
                <a:solidFill>
                  <a:schemeClr val="tx1">
                    <a:lumMod val="75000"/>
                    <a:lumOff val="25000"/>
                  </a:schemeClr>
                </a:solidFill>
              </a:rPr>
              <a:t> </a:t>
            </a:r>
            <a:r>
              <a:rPr lang="en-US" altLang="en-US" sz="2400" dirty="0" err="1">
                <a:solidFill>
                  <a:schemeClr val="tx1">
                    <a:lumMod val="75000"/>
                    <a:lumOff val="25000"/>
                  </a:schemeClr>
                </a:solidFill>
              </a:rPr>
              <a:t>Prapkree</a:t>
            </a:r>
            <a:r>
              <a:rPr lang="en-US" altLang="en-US" sz="2400" dirty="0">
                <a:solidFill>
                  <a:schemeClr val="tx1">
                    <a:lumMod val="75000"/>
                    <a:lumOff val="25000"/>
                  </a:schemeClr>
                </a:solidFill>
              </a:rPr>
              <a:t>. Thank you to my Capstone II team members: Aurelio Martinez, William Aranzabal, </a:t>
            </a:r>
            <a:r>
              <a:rPr lang="en-US" altLang="en-US" sz="2400" dirty="0" err="1">
                <a:solidFill>
                  <a:schemeClr val="tx1">
                    <a:lumMod val="75000"/>
                    <a:lumOff val="25000"/>
                  </a:schemeClr>
                </a:solidFill>
              </a:rPr>
              <a:t>Onel</a:t>
            </a:r>
            <a:r>
              <a:rPr lang="en-US" altLang="en-US" sz="2400" dirty="0">
                <a:solidFill>
                  <a:schemeClr val="tx1">
                    <a:lumMod val="75000"/>
                    <a:lumOff val="25000"/>
                  </a:schemeClr>
                </a:solidFill>
              </a:rPr>
              <a:t> Sanchez, and Miguel Faria and  Capstone 1 team members: John Perez, Thiago </a:t>
            </a:r>
            <a:r>
              <a:rPr lang="en-US" altLang="en-US" sz="2400" dirty="0" err="1">
                <a:solidFill>
                  <a:schemeClr val="tx1">
                    <a:lumMod val="75000"/>
                    <a:lumOff val="25000"/>
                  </a:schemeClr>
                </a:solidFill>
              </a:rPr>
              <a:t>Novaes</a:t>
            </a:r>
            <a:r>
              <a:rPr lang="en-US" altLang="en-US" sz="2400" dirty="0">
                <a:solidFill>
                  <a:schemeClr val="tx1">
                    <a:lumMod val="75000"/>
                    <a:lumOff val="25000"/>
                  </a:schemeClr>
                </a:solidFill>
              </a:rPr>
              <a:t>, Vladimir Chavez, Samantha Loeb. Thank you to past members of Snackability for diagrams and guidance : Alejandro Martinez, Carlos Valdes, Hanson </a:t>
            </a:r>
            <a:r>
              <a:rPr lang="en-US" altLang="en-US" sz="2400" dirty="0" err="1">
                <a:solidFill>
                  <a:schemeClr val="tx1">
                    <a:lumMod val="75000"/>
                    <a:lumOff val="25000"/>
                  </a:schemeClr>
                </a:solidFill>
              </a:rPr>
              <a:t>Nyguyen</a:t>
            </a:r>
            <a:r>
              <a:rPr lang="en-US" altLang="en-US" sz="2400" dirty="0">
                <a:solidFill>
                  <a:schemeClr val="tx1">
                    <a:lumMod val="75000"/>
                    <a:lumOff val="25000"/>
                  </a:schemeClr>
                </a:solidFill>
              </a:rPr>
              <a:t>, and James </a:t>
            </a:r>
            <a:r>
              <a:rPr lang="en-US" altLang="en-US" sz="2400" dirty="0" err="1">
                <a:solidFill>
                  <a:schemeClr val="tx1">
                    <a:lumMod val="75000"/>
                    <a:lumOff val="25000"/>
                  </a:schemeClr>
                </a:solidFill>
              </a:rPr>
              <a:t>Oghagbon</a:t>
            </a:r>
            <a:r>
              <a:rPr lang="en-US" altLang="en-US" sz="2400" dirty="0">
                <a:solidFill>
                  <a:schemeClr val="tx1">
                    <a:lumMod val="75000"/>
                    <a:lumOff val="25000"/>
                  </a:schemeClr>
                </a:solidFill>
              </a:rPr>
              <a:t>. Thank you to Dr. Masoud Sadjadi for his help, cooperation, and mentorship throughout this course.</a:t>
            </a:r>
          </a:p>
          <a:p>
            <a:pPr marL="0" indent="0" eaLnBrk="1" hangingPunct="1">
              <a:spcBef>
                <a:spcPct val="0"/>
              </a:spcBef>
              <a:buClr>
                <a:srgbClr val="3333CC"/>
              </a:buClr>
              <a:buFontTx/>
              <a:buNone/>
            </a:pPr>
            <a:r>
              <a:rPr lang="en-US" altLang="en-US" sz="2400" dirty="0">
                <a:solidFill>
                  <a:schemeClr val="tx1">
                    <a:lumMod val="75000"/>
                    <a:lumOff val="25000"/>
                  </a:schemeClr>
                </a:solidFill>
              </a:rPr>
              <a:t>.</a:t>
            </a:r>
          </a:p>
        </p:txBody>
      </p:sp>
      <p:sp>
        <p:nvSpPr>
          <p:cNvPr id="5" name="Text Box 19">
            <a:extLst>
              <a:ext uri="{FF2B5EF4-FFF2-40B4-BE49-F238E27FC236}">
                <a16:creationId xmlns:a16="http://schemas.microsoft.com/office/drawing/2014/main" id="{9498F076-C398-4FAF-BD67-09AA1062EBC8}"/>
              </a:ext>
            </a:extLst>
          </p:cNvPr>
          <p:cNvSpPr txBox="1">
            <a:spLocks noChangeArrowheads="1"/>
          </p:cNvSpPr>
          <p:nvPr/>
        </p:nvSpPr>
        <p:spPr bwMode="auto">
          <a:xfrm>
            <a:off x="7732054" y="30770278"/>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ACKNOWLEDGEMENT</a:t>
            </a:r>
          </a:p>
        </p:txBody>
      </p:sp>
      <p:sp>
        <p:nvSpPr>
          <p:cNvPr id="7" name="TextBox 3">
            <a:extLst>
              <a:ext uri="{FF2B5EF4-FFF2-40B4-BE49-F238E27FC236}">
                <a16:creationId xmlns:a16="http://schemas.microsoft.com/office/drawing/2014/main" id="{43F7DBC2-9F0A-484E-9F67-47ED8F93A30E}"/>
              </a:ext>
            </a:extLst>
          </p:cNvPr>
          <p:cNvSpPr txBox="1">
            <a:spLocks noChangeArrowheads="1"/>
          </p:cNvSpPr>
          <p:nvPr/>
        </p:nvSpPr>
        <p:spPr bwMode="auto">
          <a:xfrm>
            <a:off x="9601200" y="617630"/>
            <a:ext cx="24688800" cy="2554545"/>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000" b="1" dirty="0">
                <a:solidFill>
                  <a:schemeClr val="tx1">
                    <a:lumMod val="75000"/>
                    <a:lumOff val="25000"/>
                  </a:schemeClr>
                </a:solidFill>
              </a:rPr>
              <a:t>Knight Foundation School of Computing and Information Sciences </a:t>
            </a:r>
            <a:r>
              <a:rPr lang="en-US" altLang="en-US" sz="5400" i="1" dirty="0">
                <a:solidFill>
                  <a:schemeClr val="tx1">
                    <a:lumMod val="75000"/>
                    <a:lumOff val="25000"/>
                  </a:schemeClr>
                </a:solidFill>
              </a:rPr>
              <a:t>Summer 2021 Senior Design Project</a:t>
            </a:r>
          </a:p>
        </p:txBody>
      </p:sp>
      <p:sp>
        <p:nvSpPr>
          <p:cNvPr id="9" name="Text Box 12">
            <a:extLst>
              <a:ext uri="{FF2B5EF4-FFF2-40B4-BE49-F238E27FC236}">
                <a16:creationId xmlns:a16="http://schemas.microsoft.com/office/drawing/2014/main" id="{9780F14B-D22A-432C-BDFA-656CFE50CBE2}"/>
              </a:ext>
            </a:extLst>
          </p:cNvPr>
          <p:cNvSpPr txBox="1">
            <a:spLocks noChangeArrowheads="1"/>
          </p:cNvSpPr>
          <p:nvPr/>
        </p:nvSpPr>
        <p:spPr bwMode="auto">
          <a:xfrm>
            <a:off x="4343400" y="2979162"/>
            <a:ext cx="35204400" cy="322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0" b="1" dirty="0">
                <a:solidFill>
                  <a:srgbClr val="081E3F"/>
                </a:solidFill>
              </a:rPr>
              <a:t>Snackability</a:t>
            </a:r>
          </a:p>
          <a:p>
            <a:pPr algn="ctr" eaLnBrk="1" hangingPunct="1">
              <a:spcBef>
                <a:spcPct val="0"/>
              </a:spcBef>
              <a:buFontTx/>
              <a:buNone/>
            </a:pPr>
            <a:r>
              <a:rPr lang="en-US" altLang="en-US" sz="3500" b="1" dirty="0">
                <a:solidFill>
                  <a:schemeClr val="tx1">
                    <a:lumMod val="75000"/>
                    <a:lumOff val="25000"/>
                  </a:schemeClr>
                </a:solidFill>
              </a:rPr>
              <a:t>Students: </a:t>
            </a:r>
            <a:r>
              <a:rPr lang="en-US" altLang="en-US" sz="3500" dirty="0">
                <a:solidFill>
                  <a:schemeClr val="tx1">
                    <a:lumMod val="75000"/>
                    <a:lumOff val="25000"/>
                  </a:schemeClr>
                </a:solidFill>
              </a:rPr>
              <a:t>John Perez, Thiago </a:t>
            </a:r>
            <a:r>
              <a:rPr lang="en-US" altLang="en-US" sz="3500" dirty="0" err="1">
                <a:solidFill>
                  <a:schemeClr val="tx1">
                    <a:lumMod val="75000"/>
                    <a:lumOff val="25000"/>
                  </a:schemeClr>
                </a:solidFill>
              </a:rPr>
              <a:t>Novaes</a:t>
            </a:r>
            <a:r>
              <a:rPr lang="en-US" altLang="en-US" sz="3500" dirty="0">
                <a:solidFill>
                  <a:schemeClr val="tx1">
                    <a:lumMod val="75000"/>
                    <a:lumOff val="25000"/>
                  </a:schemeClr>
                </a:solidFill>
              </a:rPr>
              <a:t>, Samantha Loeb, Vladimir Chavez</a:t>
            </a:r>
          </a:p>
          <a:p>
            <a:pPr algn="ctr" eaLnBrk="1" hangingPunct="1">
              <a:spcBef>
                <a:spcPct val="0"/>
              </a:spcBef>
              <a:buFontTx/>
              <a:buNone/>
            </a:pPr>
            <a:r>
              <a:rPr lang="en-US" altLang="en-US" sz="3500" b="1" dirty="0">
                <a:solidFill>
                  <a:schemeClr val="tx1">
                    <a:lumMod val="75000"/>
                    <a:lumOff val="25000"/>
                  </a:schemeClr>
                </a:solidFill>
              </a:rPr>
              <a:t>Mentor:</a:t>
            </a:r>
            <a:r>
              <a:rPr lang="en-US" altLang="en-US" sz="3500" b="1" i="1" dirty="0">
                <a:solidFill>
                  <a:schemeClr val="tx1">
                    <a:lumMod val="75000"/>
                    <a:lumOff val="25000"/>
                  </a:schemeClr>
                </a:solidFill>
              </a:rPr>
              <a:t> </a:t>
            </a:r>
            <a:r>
              <a:rPr lang="pt-BR" altLang="en-US" sz="3500" i="1" dirty="0">
                <a:solidFill>
                  <a:schemeClr val="tx1">
                    <a:lumMod val="75000"/>
                    <a:lumOff val="25000"/>
                  </a:schemeClr>
                </a:solidFill>
              </a:rPr>
              <a:t>Dr. Cristina Palacios, Associate Professor of Dietetics &amp; Nutrition</a:t>
            </a:r>
            <a:endParaRPr lang="en-US" altLang="ja-JP" sz="3500" dirty="0">
              <a:solidFill>
                <a:schemeClr val="tx1">
                  <a:lumMod val="75000"/>
                  <a:lumOff val="25000"/>
                </a:schemeClr>
              </a:solidFill>
            </a:endParaRPr>
          </a:p>
          <a:p>
            <a:pPr algn="ctr" eaLnBrk="1" hangingPunct="1">
              <a:spcBef>
                <a:spcPct val="0"/>
              </a:spcBef>
              <a:buFontTx/>
              <a:buNone/>
            </a:pPr>
            <a:r>
              <a:rPr lang="en-US" altLang="en-US" sz="3500" b="1" dirty="0">
                <a:solidFill>
                  <a:schemeClr val="tx1">
                    <a:lumMod val="75000"/>
                    <a:lumOff val="25000"/>
                  </a:schemeClr>
                </a:solidFill>
              </a:rPr>
              <a:t>Instructor/Faculty:</a:t>
            </a:r>
            <a:r>
              <a:rPr lang="en-US" altLang="en-US" sz="3500" b="1" i="1" dirty="0">
                <a:solidFill>
                  <a:schemeClr val="tx1">
                    <a:lumMod val="75000"/>
                    <a:lumOff val="25000"/>
                  </a:schemeClr>
                </a:solidFill>
              </a:rPr>
              <a:t> </a:t>
            </a:r>
            <a:r>
              <a:rPr lang="en-US" altLang="en-US" sz="3500" i="1" dirty="0">
                <a:solidFill>
                  <a:schemeClr val="tx1">
                    <a:lumMod val="75000"/>
                    <a:lumOff val="25000"/>
                  </a:schemeClr>
                </a:solidFill>
              </a:rPr>
              <a:t>Dr. Masoud </a:t>
            </a:r>
            <a:r>
              <a:rPr lang="en-US" altLang="en-US" sz="3500" i="1" dirty="0" err="1">
                <a:solidFill>
                  <a:schemeClr val="tx1">
                    <a:lumMod val="75000"/>
                    <a:lumOff val="25000"/>
                  </a:schemeClr>
                </a:solidFill>
              </a:rPr>
              <a:t>Sadjadi</a:t>
            </a:r>
            <a:r>
              <a:rPr lang="en-US" altLang="ja-JP" sz="3500" dirty="0">
                <a:solidFill>
                  <a:schemeClr val="tx1">
                    <a:lumMod val="75000"/>
                    <a:lumOff val="25000"/>
                  </a:schemeClr>
                </a:solidFill>
              </a:rPr>
              <a:t>,</a:t>
            </a:r>
            <a:r>
              <a:rPr lang="en-US" altLang="ja-JP" sz="3500" i="1" dirty="0">
                <a:solidFill>
                  <a:schemeClr val="tx1">
                    <a:lumMod val="75000"/>
                    <a:lumOff val="25000"/>
                  </a:schemeClr>
                </a:solidFill>
              </a:rPr>
              <a:t> </a:t>
            </a:r>
            <a:r>
              <a:rPr lang="en-US" altLang="en-US" sz="3500" dirty="0">
                <a:solidFill>
                  <a:schemeClr val="tx1">
                    <a:lumMod val="75000"/>
                    <a:lumOff val="25000"/>
                  </a:schemeClr>
                </a:solidFill>
              </a:rPr>
              <a:t>Florida International University</a:t>
            </a:r>
          </a:p>
        </p:txBody>
      </p:sp>
      <p:sp>
        <p:nvSpPr>
          <p:cNvPr id="19" name="Text Box 19">
            <a:extLst>
              <a:ext uri="{FF2B5EF4-FFF2-40B4-BE49-F238E27FC236}">
                <a16:creationId xmlns:a16="http://schemas.microsoft.com/office/drawing/2014/main" id="{D118C079-A883-4833-AA8B-75400F8F1680}"/>
              </a:ext>
            </a:extLst>
          </p:cNvPr>
          <p:cNvSpPr txBox="1">
            <a:spLocks noChangeArrowheads="1"/>
          </p:cNvSpPr>
          <p:nvPr/>
        </p:nvSpPr>
        <p:spPr bwMode="auto">
          <a:xfrm>
            <a:off x="33666547" y="6959881"/>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REQUIREMENTS</a:t>
            </a:r>
          </a:p>
        </p:txBody>
      </p:sp>
      <p:pic>
        <p:nvPicPr>
          <p:cNvPr id="2" name="Picture 1">
            <a:extLst>
              <a:ext uri="{FF2B5EF4-FFF2-40B4-BE49-F238E27FC236}">
                <a16:creationId xmlns:a16="http://schemas.microsoft.com/office/drawing/2014/main" id="{33BEA758-F7DE-4F23-B346-C852A92B5F12}"/>
              </a:ext>
            </a:extLst>
          </p:cNvPr>
          <p:cNvPicPr>
            <a:picLocks noChangeAspect="1"/>
          </p:cNvPicPr>
          <p:nvPr/>
        </p:nvPicPr>
        <p:blipFill>
          <a:blip r:embed="rId2"/>
          <a:stretch>
            <a:fillRect/>
          </a:stretch>
        </p:blipFill>
        <p:spPr>
          <a:xfrm>
            <a:off x="1428988" y="989593"/>
            <a:ext cx="4462659" cy="2554445"/>
          </a:xfrm>
          <a:prstGeom prst="rect">
            <a:avLst/>
          </a:prstGeom>
        </p:spPr>
      </p:pic>
      <p:grpSp>
        <p:nvGrpSpPr>
          <p:cNvPr id="26" name="Google Shape;88;p1">
            <a:extLst>
              <a:ext uri="{FF2B5EF4-FFF2-40B4-BE49-F238E27FC236}">
                <a16:creationId xmlns:a16="http://schemas.microsoft.com/office/drawing/2014/main" id="{F7763AB7-1EB4-4C7A-941B-A1CCEDC3632D}"/>
              </a:ext>
            </a:extLst>
          </p:cNvPr>
          <p:cNvGrpSpPr/>
          <p:nvPr/>
        </p:nvGrpSpPr>
        <p:grpSpPr>
          <a:xfrm>
            <a:off x="16062516" y="6959881"/>
            <a:ext cx="11514616" cy="6853426"/>
            <a:chOff x="321073" y="1860693"/>
            <a:chExt cx="2617434" cy="1859050"/>
          </a:xfrm>
        </p:grpSpPr>
        <p:sp>
          <p:nvSpPr>
            <p:cNvPr id="28" name="Google Shape;89;p1">
              <a:extLst>
                <a:ext uri="{FF2B5EF4-FFF2-40B4-BE49-F238E27FC236}">
                  <a16:creationId xmlns:a16="http://schemas.microsoft.com/office/drawing/2014/main" id="{6B423D08-3098-4B23-BF16-417885168F8B}"/>
                </a:ext>
              </a:extLst>
            </p:cNvPr>
            <p:cNvSpPr/>
            <p:nvPr/>
          </p:nvSpPr>
          <p:spPr>
            <a:xfrm>
              <a:off x="321074" y="2138292"/>
              <a:ext cx="2617433" cy="1581451"/>
            </a:xfrm>
            <a:prstGeom prst="rect">
              <a:avLst/>
            </a:prstGeom>
            <a:no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30" name="Google Shape;90;p1">
              <a:extLst>
                <a:ext uri="{FF2B5EF4-FFF2-40B4-BE49-F238E27FC236}">
                  <a16:creationId xmlns:a16="http://schemas.microsoft.com/office/drawing/2014/main" id="{DEC13B17-A66A-4406-BFC7-C78C2AAD8949}"/>
                </a:ext>
              </a:extLst>
            </p:cNvPr>
            <p:cNvSpPr/>
            <p:nvPr/>
          </p:nvSpPr>
          <p:spPr>
            <a:xfrm>
              <a:off x="321073" y="1860693"/>
              <a:ext cx="2617433" cy="277598"/>
            </a:xfrm>
            <a:prstGeom prst="rect">
              <a:avLst/>
            </a:prstGeom>
            <a:solidFill>
              <a:srgbClr val="081E3F"/>
            </a:solidFill>
            <a:ln w="9525" cap="flat" cmpd="sng">
              <a:solidFill>
                <a:srgbClr val="081E3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dirty="0">
                  <a:solidFill>
                    <a:srgbClr val="B6862C"/>
                  </a:solidFill>
                  <a:latin typeface="Arial"/>
                  <a:ea typeface="Calibri"/>
                  <a:cs typeface="Arial"/>
                  <a:sym typeface="Arial"/>
                </a:rPr>
                <a:t>Current System</a:t>
              </a:r>
              <a:endParaRPr sz="3600" b="0" i="0" u="none" strike="noStrike" cap="none" dirty="0">
                <a:solidFill>
                  <a:srgbClr val="B6862C"/>
                </a:solidFill>
                <a:latin typeface="Calibri"/>
                <a:ea typeface="Calibri"/>
                <a:cs typeface="Calibri"/>
                <a:sym typeface="Calibri"/>
              </a:endParaRPr>
            </a:p>
          </p:txBody>
        </p:sp>
      </p:grpSp>
      <p:grpSp>
        <p:nvGrpSpPr>
          <p:cNvPr id="32" name="Google Shape;88;p1">
            <a:extLst>
              <a:ext uri="{FF2B5EF4-FFF2-40B4-BE49-F238E27FC236}">
                <a16:creationId xmlns:a16="http://schemas.microsoft.com/office/drawing/2014/main" id="{597A5313-50A2-4209-887C-5D78A7E3E35D}"/>
              </a:ext>
            </a:extLst>
          </p:cNvPr>
          <p:cNvGrpSpPr/>
          <p:nvPr/>
        </p:nvGrpSpPr>
        <p:grpSpPr>
          <a:xfrm>
            <a:off x="2191739" y="6955054"/>
            <a:ext cx="11514616" cy="6853426"/>
            <a:chOff x="321073" y="1860693"/>
            <a:chExt cx="2617434" cy="1859050"/>
          </a:xfrm>
        </p:grpSpPr>
        <p:sp>
          <p:nvSpPr>
            <p:cNvPr id="34" name="Google Shape;89;p1">
              <a:extLst>
                <a:ext uri="{FF2B5EF4-FFF2-40B4-BE49-F238E27FC236}">
                  <a16:creationId xmlns:a16="http://schemas.microsoft.com/office/drawing/2014/main" id="{E0133382-CA1D-458B-9057-93D06CD85663}"/>
                </a:ext>
              </a:extLst>
            </p:cNvPr>
            <p:cNvSpPr/>
            <p:nvPr/>
          </p:nvSpPr>
          <p:spPr>
            <a:xfrm>
              <a:off x="321074" y="2138292"/>
              <a:ext cx="2617433" cy="1581451"/>
            </a:xfrm>
            <a:prstGeom prst="rect">
              <a:avLst/>
            </a:prstGeom>
            <a:no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35" name="Google Shape;90;p1">
              <a:extLst>
                <a:ext uri="{FF2B5EF4-FFF2-40B4-BE49-F238E27FC236}">
                  <a16:creationId xmlns:a16="http://schemas.microsoft.com/office/drawing/2014/main" id="{79614FF3-C2FF-43D5-82AF-A444B369EC45}"/>
                </a:ext>
              </a:extLst>
            </p:cNvPr>
            <p:cNvSpPr/>
            <p:nvPr/>
          </p:nvSpPr>
          <p:spPr>
            <a:xfrm>
              <a:off x="321073" y="1860693"/>
              <a:ext cx="2617433" cy="277598"/>
            </a:xfrm>
            <a:prstGeom prst="rect">
              <a:avLst/>
            </a:prstGeom>
            <a:solidFill>
              <a:srgbClr val="081E3F"/>
            </a:solidFill>
            <a:ln w="9525" cap="flat" cmpd="sng">
              <a:solidFill>
                <a:srgbClr val="081E3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i="0" u="none" strike="noStrike" cap="none" dirty="0">
                  <a:solidFill>
                    <a:srgbClr val="B6862C"/>
                  </a:solidFill>
                  <a:latin typeface="Arial"/>
                  <a:ea typeface="Arial"/>
                  <a:cs typeface="Arial"/>
                  <a:sym typeface="Arial"/>
                </a:rPr>
                <a:t>Problem</a:t>
              </a:r>
              <a:endParaRPr sz="3600" b="0" i="0" u="none" strike="noStrike" cap="none" dirty="0">
                <a:solidFill>
                  <a:srgbClr val="B6862C"/>
                </a:solidFill>
                <a:latin typeface="Calibri"/>
                <a:ea typeface="Calibri"/>
                <a:cs typeface="Calibri"/>
                <a:sym typeface="Calibri"/>
              </a:endParaRPr>
            </a:p>
          </p:txBody>
        </p:sp>
      </p:grpSp>
      <p:grpSp>
        <p:nvGrpSpPr>
          <p:cNvPr id="36" name="Google Shape;88;p1">
            <a:extLst>
              <a:ext uri="{FF2B5EF4-FFF2-40B4-BE49-F238E27FC236}">
                <a16:creationId xmlns:a16="http://schemas.microsoft.com/office/drawing/2014/main" id="{351B2CAA-4AEA-4345-BD12-C6BABE6ADBE2}"/>
              </a:ext>
            </a:extLst>
          </p:cNvPr>
          <p:cNvGrpSpPr/>
          <p:nvPr/>
        </p:nvGrpSpPr>
        <p:grpSpPr>
          <a:xfrm>
            <a:off x="29966639" y="6965727"/>
            <a:ext cx="11514616" cy="6853426"/>
            <a:chOff x="321073" y="1860693"/>
            <a:chExt cx="2617434" cy="1859050"/>
          </a:xfrm>
        </p:grpSpPr>
        <p:sp>
          <p:nvSpPr>
            <p:cNvPr id="37" name="Google Shape;89;p1">
              <a:extLst>
                <a:ext uri="{FF2B5EF4-FFF2-40B4-BE49-F238E27FC236}">
                  <a16:creationId xmlns:a16="http://schemas.microsoft.com/office/drawing/2014/main" id="{204135C2-58A2-4970-ABF3-A337521A25A4}"/>
                </a:ext>
              </a:extLst>
            </p:cNvPr>
            <p:cNvSpPr/>
            <p:nvPr/>
          </p:nvSpPr>
          <p:spPr>
            <a:xfrm>
              <a:off x="321074" y="2138292"/>
              <a:ext cx="2617433" cy="1581451"/>
            </a:xfrm>
            <a:prstGeom prst="rect">
              <a:avLst/>
            </a:prstGeom>
            <a:no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38" name="Google Shape;90;p1">
              <a:extLst>
                <a:ext uri="{FF2B5EF4-FFF2-40B4-BE49-F238E27FC236}">
                  <a16:creationId xmlns:a16="http://schemas.microsoft.com/office/drawing/2014/main" id="{709D344A-4EAC-4D41-A6A4-DA21093FE3D6}"/>
                </a:ext>
              </a:extLst>
            </p:cNvPr>
            <p:cNvSpPr/>
            <p:nvPr/>
          </p:nvSpPr>
          <p:spPr>
            <a:xfrm>
              <a:off x="321073" y="1860693"/>
              <a:ext cx="2617433" cy="277598"/>
            </a:xfrm>
            <a:prstGeom prst="rect">
              <a:avLst/>
            </a:prstGeom>
            <a:solidFill>
              <a:srgbClr val="081E3F"/>
            </a:solidFill>
            <a:ln w="9525" cap="flat" cmpd="sng">
              <a:solidFill>
                <a:srgbClr val="081E3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i="0" u="none" strike="noStrike" cap="none" dirty="0">
                  <a:solidFill>
                    <a:srgbClr val="B6862C"/>
                  </a:solidFill>
                  <a:latin typeface="Arial"/>
                  <a:ea typeface="Arial"/>
                  <a:cs typeface="Arial"/>
                  <a:sym typeface="Arial"/>
                </a:rPr>
                <a:t>Requirements</a:t>
              </a:r>
              <a:endParaRPr sz="3600" b="0" i="0" u="none" strike="noStrike" cap="none" dirty="0">
                <a:solidFill>
                  <a:srgbClr val="B6862C"/>
                </a:solidFill>
                <a:latin typeface="Calibri"/>
                <a:ea typeface="Calibri"/>
                <a:cs typeface="Calibri"/>
                <a:sym typeface="Calibri"/>
              </a:endParaRPr>
            </a:p>
          </p:txBody>
        </p:sp>
      </p:grpSp>
      <p:sp>
        <p:nvSpPr>
          <p:cNvPr id="39" name="Text Box 19">
            <a:extLst>
              <a:ext uri="{FF2B5EF4-FFF2-40B4-BE49-F238E27FC236}">
                <a16:creationId xmlns:a16="http://schemas.microsoft.com/office/drawing/2014/main" id="{C01DE0EA-161E-473A-8A97-FCC4790F282D}"/>
              </a:ext>
            </a:extLst>
          </p:cNvPr>
          <p:cNvSpPr txBox="1">
            <a:spLocks noChangeArrowheads="1"/>
          </p:cNvSpPr>
          <p:nvPr/>
        </p:nvSpPr>
        <p:spPr bwMode="auto">
          <a:xfrm>
            <a:off x="33666559" y="13943233"/>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REQUIREMENTS</a:t>
            </a:r>
          </a:p>
        </p:txBody>
      </p:sp>
      <p:grpSp>
        <p:nvGrpSpPr>
          <p:cNvPr id="40" name="Google Shape;88;p1">
            <a:extLst>
              <a:ext uri="{FF2B5EF4-FFF2-40B4-BE49-F238E27FC236}">
                <a16:creationId xmlns:a16="http://schemas.microsoft.com/office/drawing/2014/main" id="{EFF66509-19FE-4F3B-B1C7-0BCF0ACFF562}"/>
              </a:ext>
            </a:extLst>
          </p:cNvPr>
          <p:cNvGrpSpPr/>
          <p:nvPr/>
        </p:nvGrpSpPr>
        <p:grpSpPr>
          <a:xfrm>
            <a:off x="16062528" y="13943233"/>
            <a:ext cx="11514616" cy="6853426"/>
            <a:chOff x="321073" y="1860693"/>
            <a:chExt cx="2617434" cy="1859050"/>
          </a:xfrm>
        </p:grpSpPr>
        <p:sp>
          <p:nvSpPr>
            <p:cNvPr id="41" name="Google Shape;89;p1">
              <a:extLst>
                <a:ext uri="{FF2B5EF4-FFF2-40B4-BE49-F238E27FC236}">
                  <a16:creationId xmlns:a16="http://schemas.microsoft.com/office/drawing/2014/main" id="{0FEC46EA-4E32-417F-A11D-BCE7A95299A4}"/>
                </a:ext>
              </a:extLst>
            </p:cNvPr>
            <p:cNvSpPr/>
            <p:nvPr/>
          </p:nvSpPr>
          <p:spPr>
            <a:xfrm>
              <a:off x="321074" y="2138292"/>
              <a:ext cx="2617433" cy="1581451"/>
            </a:xfrm>
            <a:prstGeom prst="rect">
              <a:avLst/>
            </a:prstGeom>
            <a:no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42" name="Google Shape;90;p1">
              <a:extLst>
                <a:ext uri="{FF2B5EF4-FFF2-40B4-BE49-F238E27FC236}">
                  <a16:creationId xmlns:a16="http://schemas.microsoft.com/office/drawing/2014/main" id="{8F51D42E-06BB-4F37-BAB8-0730B480BA0E}"/>
                </a:ext>
              </a:extLst>
            </p:cNvPr>
            <p:cNvSpPr/>
            <p:nvPr/>
          </p:nvSpPr>
          <p:spPr>
            <a:xfrm>
              <a:off x="321073" y="1860693"/>
              <a:ext cx="2617433" cy="277598"/>
            </a:xfrm>
            <a:prstGeom prst="rect">
              <a:avLst/>
            </a:prstGeom>
            <a:solidFill>
              <a:srgbClr val="081E3F"/>
            </a:solidFill>
            <a:ln w="9525" cap="flat" cmpd="sng">
              <a:solidFill>
                <a:srgbClr val="081E3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dirty="0">
                  <a:solidFill>
                    <a:srgbClr val="B6862C"/>
                  </a:solidFill>
                  <a:latin typeface="Arial"/>
                  <a:ea typeface="Calibri"/>
                  <a:cs typeface="Arial"/>
                  <a:sym typeface="Arial"/>
                </a:rPr>
                <a:t>Screenshots</a:t>
              </a:r>
              <a:endParaRPr sz="3600" b="0" i="0" u="none" strike="noStrike" cap="none" dirty="0">
                <a:solidFill>
                  <a:srgbClr val="B6862C"/>
                </a:solidFill>
                <a:latin typeface="Calibri"/>
                <a:ea typeface="Calibri"/>
                <a:cs typeface="Calibri"/>
                <a:sym typeface="Calibri"/>
              </a:endParaRPr>
            </a:p>
          </p:txBody>
        </p:sp>
      </p:grpSp>
      <p:grpSp>
        <p:nvGrpSpPr>
          <p:cNvPr id="43" name="Google Shape;88;p1">
            <a:extLst>
              <a:ext uri="{FF2B5EF4-FFF2-40B4-BE49-F238E27FC236}">
                <a16:creationId xmlns:a16="http://schemas.microsoft.com/office/drawing/2014/main" id="{78244C0C-16A6-4B54-AE25-A8FB97B190C6}"/>
              </a:ext>
            </a:extLst>
          </p:cNvPr>
          <p:cNvGrpSpPr/>
          <p:nvPr/>
        </p:nvGrpSpPr>
        <p:grpSpPr>
          <a:xfrm>
            <a:off x="2191751" y="13938406"/>
            <a:ext cx="11514616" cy="6853426"/>
            <a:chOff x="321073" y="1860693"/>
            <a:chExt cx="2617434" cy="1859050"/>
          </a:xfrm>
        </p:grpSpPr>
        <p:sp>
          <p:nvSpPr>
            <p:cNvPr id="44" name="Google Shape;89;p1">
              <a:extLst>
                <a:ext uri="{FF2B5EF4-FFF2-40B4-BE49-F238E27FC236}">
                  <a16:creationId xmlns:a16="http://schemas.microsoft.com/office/drawing/2014/main" id="{E23D846D-2CA9-404D-944D-82D18FE5A4AE}"/>
                </a:ext>
              </a:extLst>
            </p:cNvPr>
            <p:cNvSpPr/>
            <p:nvPr/>
          </p:nvSpPr>
          <p:spPr>
            <a:xfrm>
              <a:off x="321074" y="2138292"/>
              <a:ext cx="2617433" cy="1581451"/>
            </a:xfrm>
            <a:prstGeom prst="rect">
              <a:avLst/>
            </a:prstGeom>
            <a:no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45" name="Google Shape;90;p1">
              <a:extLst>
                <a:ext uri="{FF2B5EF4-FFF2-40B4-BE49-F238E27FC236}">
                  <a16:creationId xmlns:a16="http://schemas.microsoft.com/office/drawing/2014/main" id="{03549A1E-2EAD-4E27-8E21-9D06728806FE}"/>
                </a:ext>
              </a:extLst>
            </p:cNvPr>
            <p:cNvSpPr/>
            <p:nvPr/>
          </p:nvSpPr>
          <p:spPr>
            <a:xfrm>
              <a:off x="321073" y="1860693"/>
              <a:ext cx="2617433" cy="277598"/>
            </a:xfrm>
            <a:prstGeom prst="rect">
              <a:avLst/>
            </a:prstGeom>
            <a:solidFill>
              <a:srgbClr val="081E3F"/>
            </a:solidFill>
            <a:ln w="9525" cap="flat" cmpd="sng">
              <a:solidFill>
                <a:srgbClr val="081E3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i="0" u="none" strike="noStrike" cap="none" dirty="0">
                  <a:solidFill>
                    <a:srgbClr val="B6862C"/>
                  </a:solidFill>
                  <a:latin typeface="Arial"/>
                  <a:ea typeface="Arial"/>
                  <a:cs typeface="Arial"/>
                  <a:sym typeface="Arial"/>
                </a:rPr>
                <a:t>System Design</a:t>
              </a:r>
              <a:endParaRPr sz="3600" b="0" i="0" u="none" strike="noStrike" cap="none" dirty="0">
                <a:solidFill>
                  <a:srgbClr val="B6862C"/>
                </a:solidFill>
                <a:latin typeface="Calibri"/>
                <a:ea typeface="Calibri"/>
                <a:cs typeface="Calibri"/>
                <a:sym typeface="Calibri"/>
              </a:endParaRPr>
            </a:p>
          </p:txBody>
        </p:sp>
      </p:grpSp>
      <p:grpSp>
        <p:nvGrpSpPr>
          <p:cNvPr id="46" name="Google Shape;88;p1">
            <a:extLst>
              <a:ext uri="{FF2B5EF4-FFF2-40B4-BE49-F238E27FC236}">
                <a16:creationId xmlns:a16="http://schemas.microsoft.com/office/drawing/2014/main" id="{FEDCACA3-DCDC-4CBC-83B4-AE20C4E7404A}"/>
              </a:ext>
            </a:extLst>
          </p:cNvPr>
          <p:cNvGrpSpPr/>
          <p:nvPr/>
        </p:nvGrpSpPr>
        <p:grpSpPr>
          <a:xfrm>
            <a:off x="29966651" y="13949079"/>
            <a:ext cx="11514616" cy="6853426"/>
            <a:chOff x="321073" y="1860693"/>
            <a:chExt cx="2617434" cy="1859050"/>
          </a:xfrm>
        </p:grpSpPr>
        <p:sp>
          <p:nvSpPr>
            <p:cNvPr id="47" name="Google Shape;89;p1">
              <a:extLst>
                <a:ext uri="{FF2B5EF4-FFF2-40B4-BE49-F238E27FC236}">
                  <a16:creationId xmlns:a16="http://schemas.microsoft.com/office/drawing/2014/main" id="{4431557D-6E32-4669-AF87-05EE122D0BEC}"/>
                </a:ext>
              </a:extLst>
            </p:cNvPr>
            <p:cNvSpPr/>
            <p:nvPr/>
          </p:nvSpPr>
          <p:spPr>
            <a:xfrm>
              <a:off x="321074" y="2138292"/>
              <a:ext cx="2617433" cy="1581451"/>
            </a:xfrm>
            <a:prstGeom prst="rect">
              <a:avLst/>
            </a:prstGeom>
            <a:no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48" name="Google Shape;90;p1">
              <a:extLst>
                <a:ext uri="{FF2B5EF4-FFF2-40B4-BE49-F238E27FC236}">
                  <a16:creationId xmlns:a16="http://schemas.microsoft.com/office/drawing/2014/main" id="{3021A084-6F68-4BDD-95C3-C2296049064B}"/>
                </a:ext>
              </a:extLst>
            </p:cNvPr>
            <p:cNvSpPr/>
            <p:nvPr/>
          </p:nvSpPr>
          <p:spPr>
            <a:xfrm>
              <a:off x="321073" y="1860693"/>
              <a:ext cx="2617433" cy="277598"/>
            </a:xfrm>
            <a:prstGeom prst="rect">
              <a:avLst/>
            </a:prstGeom>
            <a:solidFill>
              <a:srgbClr val="081E3F"/>
            </a:solidFill>
            <a:ln w="9525" cap="flat" cmpd="sng">
              <a:solidFill>
                <a:srgbClr val="081E3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i="0" u="none" strike="noStrike" cap="none" dirty="0">
                  <a:solidFill>
                    <a:srgbClr val="B6862C"/>
                  </a:solidFill>
                  <a:latin typeface="Arial"/>
                  <a:ea typeface="Arial"/>
                  <a:cs typeface="Arial"/>
                  <a:sym typeface="Arial"/>
                </a:rPr>
                <a:t>Implementation</a:t>
              </a:r>
              <a:endParaRPr sz="3600" b="0" i="0" u="none" strike="noStrike" cap="none" dirty="0">
                <a:solidFill>
                  <a:srgbClr val="B6862C"/>
                </a:solidFill>
                <a:latin typeface="Calibri"/>
                <a:ea typeface="Calibri"/>
                <a:cs typeface="Calibri"/>
                <a:sym typeface="Calibri"/>
              </a:endParaRPr>
            </a:p>
          </p:txBody>
        </p:sp>
      </p:grpSp>
      <p:sp>
        <p:nvSpPr>
          <p:cNvPr id="49" name="Text Box 19">
            <a:extLst>
              <a:ext uri="{FF2B5EF4-FFF2-40B4-BE49-F238E27FC236}">
                <a16:creationId xmlns:a16="http://schemas.microsoft.com/office/drawing/2014/main" id="{D7BC3DC0-AE03-47CA-BE86-3DB74815970E}"/>
              </a:ext>
            </a:extLst>
          </p:cNvPr>
          <p:cNvSpPr txBox="1">
            <a:spLocks noChangeArrowheads="1"/>
          </p:cNvSpPr>
          <p:nvPr/>
        </p:nvSpPr>
        <p:spPr bwMode="auto">
          <a:xfrm>
            <a:off x="33666555" y="21507413"/>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tx1">
                    <a:lumMod val="75000"/>
                    <a:lumOff val="25000"/>
                  </a:schemeClr>
                </a:solidFill>
                <a:latin typeface="Arial" charset="0"/>
                <a:ea typeface="ＭＳ Ｐゴシック" charset="-128"/>
                <a:cs typeface="ＭＳ Ｐゴシック" charset="-128"/>
              </a:rPr>
              <a:t>REQUIREMENTS</a:t>
            </a:r>
          </a:p>
        </p:txBody>
      </p:sp>
      <p:grpSp>
        <p:nvGrpSpPr>
          <p:cNvPr id="50" name="Google Shape;88;p1">
            <a:extLst>
              <a:ext uri="{FF2B5EF4-FFF2-40B4-BE49-F238E27FC236}">
                <a16:creationId xmlns:a16="http://schemas.microsoft.com/office/drawing/2014/main" id="{A7D0FBFE-C4C3-4EDC-9451-BDB8C3FDA5E9}"/>
              </a:ext>
            </a:extLst>
          </p:cNvPr>
          <p:cNvGrpSpPr/>
          <p:nvPr/>
        </p:nvGrpSpPr>
        <p:grpSpPr>
          <a:xfrm>
            <a:off x="16062524" y="21507413"/>
            <a:ext cx="11514616" cy="6853426"/>
            <a:chOff x="321073" y="1860693"/>
            <a:chExt cx="2617434" cy="1859050"/>
          </a:xfrm>
        </p:grpSpPr>
        <p:sp>
          <p:nvSpPr>
            <p:cNvPr id="51" name="Google Shape;89;p1">
              <a:extLst>
                <a:ext uri="{FF2B5EF4-FFF2-40B4-BE49-F238E27FC236}">
                  <a16:creationId xmlns:a16="http://schemas.microsoft.com/office/drawing/2014/main" id="{5D921029-F868-4167-B800-72AB8B4C19A7}"/>
                </a:ext>
              </a:extLst>
            </p:cNvPr>
            <p:cNvSpPr/>
            <p:nvPr/>
          </p:nvSpPr>
          <p:spPr>
            <a:xfrm>
              <a:off x="321074" y="2138292"/>
              <a:ext cx="2617433" cy="1581451"/>
            </a:xfrm>
            <a:prstGeom prst="rect">
              <a:avLst/>
            </a:prstGeom>
            <a:no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52" name="Google Shape;90;p1">
              <a:extLst>
                <a:ext uri="{FF2B5EF4-FFF2-40B4-BE49-F238E27FC236}">
                  <a16:creationId xmlns:a16="http://schemas.microsoft.com/office/drawing/2014/main" id="{7F52B3F7-6B57-4F4D-9932-C3D8307F099A}"/>
                </a:ext>
              </a:extLst>
            </p:cNvPr>
            <p:cNvSpPr/>
            <p:nvPr/>
          </p:nvSpPr>
          <p:spPr>
            <a:xfrm>
              <a:off x="321073" y="1860693"/>
              <a:ext cx="2617433" cy="277598"/>
            </a:xfrm>
            <a:prstGeom prst="rect">
              <a:avLst/>
            </a:prstGeom>
            <a:solidFill>
              <a:srgbClr val="081E3F"/>
            </a:solidFill>
            <a:ln w="9525" cap="flat" cmpd="sng">
              <a:solidFill>
                <a:srgbClr val="081E3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i="0" u="none" strike="noStrike" cap="none" dirty="0">
                  <a:solidFill>
                    <a:srgbClr val="B6862C"/>
                  </a:solidFill>
                  <a:latin typeface="Arial" panose="020B0604020202020204" pitchFamily="34" charset="0"/>
                  <a:ea typeface="Calibri"/>
                  <a:cs typeface="Arial" panose="020B0604020202020204" pitchFamily="34" charset="0"/>
                  <a:sym typeface="Calibri"/>
                </a:rPr>
                <a:t>Contribution</a:t>
              </a:r>
              <a:endParaRPr sz="3600" b="1" i="0" u="none" strike="noStrike" cap="none" dirty="0">
                <a:solidFill>
                  <a:srgbClr val="B6862C"/>
                </a:solidFill>
                <a:latin typeface="Arial" panose="020B0604020202020204" pitchFamily="34" charset="0"/>
                <a:ea typeface="Calibri"/>
                <a:cs typeface="Arial" panose="020B0604020202020204" pitchFamily="34" charset="0"/>
                <a:sym typeface="Calibri"/>
              </a:endParaRPr>
            </a:p>
          </p:txBody>
        </p:sp>
      </p:grpSp>
      <p:grpSp>
        <p:nvGrpSpPr>
          <p:cNvPr id="53" name="Google Shape;88;p1">
            <a:extLst>
              <a:ext uri="{FF2B5EF4-FFF2-40B4-BE49-F238E27FC236}">
                <a16:creationId xmlns:a16="http://schemas.microsoft.com/office/drawing/2014/main" id="{0FC5D24B-93CF-4711-B63C-09B3C63D5AFA}"/>
              </a:ext>
            </a:extLst>
          </p:cNvPr>
          <p:cNvGrpSpPr/>
          <p:nvPr/>
        </p:nvGrpSpPr>
        <p:grpSpPr>
          <a:xfrm>
            <a:off x="2191747" y="21502586"/>
            <a:ext cx="11514616" cy="6853426"/>
            <a:chOff x="321073" y="1860693"/>
            <a:chExt cx="2617434" cy="1859050"/>
          </a:xfrm>
        </p:grpSpPr>
        <p:sp>
          <p:nvSpPr>
            <p:cNvPr id="54" name="Google Shape;89;p1">
              <a:extLst>
                <a:ext uri="{FF2B5EF4-FFF2-40B4-BE49-F238E27FC236}">
                  <a16:creationId xmlns:a16="http://schemas.microsoft.com/office/drawing/2014/main" id="{07994FDD-5E73-4F6F-B3D9-C646C845FAC3}"/>
                </a:ext>
              </a:extLst>
            </p:cNvPr>
            <p:cNvSpPr/>
            <p:nvPr/>
          </p:nvSpPr>
          <p:spPr>
            <a:xfrm>
              <a:off x="321074" y="2138292"/>
              <a:ext cx="2617433" cy="1581451"/>
            </a:xfrm>
            <a:prstGeom prst="rect">
              <a:avLst/>
            </a:prstGeom>
            <a:no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55" name="Google Shape;90;p1">
              <a:extLst>
                <a:ext uri="{FF2B5EF4-FFF2-40B4-BE49-F238E27FC236}">
                  <a16:creationId xmlns:a16="http://schemas.microsoft.com/office/drawing/2014/main" id="{6EAA6874-AFFE-483E-BADF-A951AAA4D372}"/>
                </a:ext>
              </a:extLst>
            </p:cNvPr>
            <p:cNvSpPr/>
            <p:nvPr/>
          </p:nvSpPr>
          <p:spPr>
            <a:xfrm>
              <a:off x="321073" y="1860693"/>
              <a:ext cx="2617433" cy="277598"/>
            </a:xfrm>
            <a:prstGeom prst="rect">
              <a:avLst/>
            </a:prstGeom>
            <a:solidFill>
              <a:srgbClr val="081E3F"/>
            </a:solidFill>
            <a:ln w="9525" cap="flat" cmpd="sng">
              <a:solidFill>
                <a:srgbClr val="081E3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i="0" u="none" strike="noStrike" cap="none" dirty="0">
                  <a:solidFill>
                    <a:srgbClr val="B6862C"/>
                  </a:solidFill>
                  <a:latin typeface="Arial"/>
                  <a:ea typeface="Arial"/>
                  <a:cs typeface="Arial"/>
                  <a:sym typeface="Arial"/>
                </a:rPr>
                <a:t>Verification</a:t>
              </a:r>
              <a:endParaRPr sz="3600" b="0" i="0" u="none" strike="noStrike" cap="none" dirty="0">
                <a:solidFill>
                  <a:srgbClr val="B6862C"/>
                </a:solidFill>
                <a:latin typeface="Calibri"/>
                <a:ea typeface="Calibri"/>
                <a:cs typeface="Calibri"/>
                <a:sym typeface="Calibri"/>
              </a:endParaRPr>
            </a:p>
          </p:txBody>
        </p:sp>
      </p:grpSp>
      <p:grpSp>
        <p:nvGrpSpPr>
          <p:cNvPr id="56" name="Google Shape;88;p1">
            <a:extLst>
              <a:ext uri="{FF2B5EF4-FFF2-40B4-BE49-F238E27FC236}">
                <a16:creationId xmlns:a16="http://schemas.microsoft.com/office/drawing/2014/main" id="{F1C35ED4-F9FE-4237-86B1-4D43C50A7FC4}"/>
              </a:ext>
            </a:extLst>
          </p:cNvPr>
          <p:cNvGrpSpPr/>
          <p:nvPr/>
        </p:nvGrpSpPr>
        <p:grpSpPr>
          <a:xfrm>
            <a:off x="29966647" y="21513259"/>
            <a:ext cx="11514616" cy="6853426"/>
            <a:chOff x="321073" y="1860693"/>
            <a:chExt cx="2617434" cy="1859050"/>
          </a:xfrm>
        </p:grpSpPr>
        <p:sp>
          <p:nvSpPr>
            <p:cNvPr id="57" name="Google Shape;89;p1">
              <a:extLst>
                <a:ext uri="{FF2B5EF4-FFF2-40B4-BE49-F238E27FC236}">
                  <a16:creationId xmlns:a16="http://schemas.microsoft.com/office/drawing/2014/main" id="{93CFF0D4-2550-479F-B763-DF682717EB6A}"/>
                </a:ext>
              </a:extLst>
            </p:cNvPr>
            <p:cNvSpPr/>
            <p:nvPr/>
          </p:nvSpPr>
          <p:spPr>
            <a:xfrm>
              <a:off x="321074" y="2138292"/>
              <a:ext cx="2617433" cy="1581451"/>
            </a:xfrm>
            <a:prstGeom prst="rect">
              <a:avLst/>
            </a:prstGeom>
            <a:no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58" name="Google Shape;90;p1">
              <a:extLst>
                <a:ext uri="{FF2B5EF4-FFF2-40B4-BE49-F238E27FC236}">
                  <a16:creationId xmlns:a16="http://schemas.microsoft.com/office/drawing/2014/main" id="{BEDA7751-51A6-4DB7-A493-7D4644B141A8}"/>
                </a:ext>
              </a:extLst>
            </p:cNvPr>
            <p:cNvSpPr/>
            <p:nvPr/>
          </p:nvSpPr>
          <p:spPr>
            <a:xfrm>
              <a:off x="321073" y="1860693"/>
              <a:ext cx="2617433" cy="277598"/>
            </a:xfrm>
            <a:prstGeom prst="rect">
              <a:avLst/>
            </a:prstGeom>
            <a:solidFill>
              <a:srgbClr val="081E3F"/>
            </a:solidFill>
            <a:ln w="9525" cap="flat" cmpd="sng">
              <a:solidFill>
                <a:srgbClr val="081E3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i="0" u="none" strike="noStrike" cap="none" dirty="0">
                  <a:solidFill>
                    <a:srgbClr val="B6862C"/>
                  </a:solidFill>
                  <a:latin typeface="Arial"/>
                  <a:ea typeface="Arial"/>
                  <a:cs typeface="Arial"/>
                  <a:sym typeface="Arial"/>
                </a:rPr>
                <a:t>Conclusion</a:t>
              </a:r>
              <a:endParaRPr sz="3600" b="0" i="0" u="none" strike="noStrike" cap="none" dirty="0">
                <a:solidFill>
                  <a:srgbClr val="B6862C"/>
                </a:solidFill>
                <a:latin typeface="Calibri"/>
                <a:ea typeface="Calibri"/>
                <a:cs typeface="Calibri"/>
                <a:sym typeface="Calibri"/>
              </a:endParaRPr>
            </a:p>
          </p:txBody>
        </p:sp>
      </p:grpSp>
      <p:sp>
        <p:nvSpPr>
          <p:cNvPr id="8" name="TextBox 7">
            <a:extLst>
              <a:ext uri="{FF2B5EF4-FFF2-40B4-BE49-F238E27FC236}">
                <a16:creationId xmlns:a16="http://schemas.microsoft.com/office/drawing/2014/main" id="{C34029D5-280B-41F2-A1CA-FB384F97DB92}"/>
              </a:ext>
            </a:extLst>
          </p:cNvPr>
          <p:cNvSpPr txBox="1"/>
          <p:nvPr/>
        </p:nvSpPr>
        <p:spPr>
          <a:xfrm>
            <a:off x="2191739" y="8344478"/>
            <a:ext cx="11514628" cy="5078313"/>
          </a:xfrm>
          <a:prstGeom prst="rect">
            <a:avLst/>
          </a:prstGeom>
          <a:noFill/>
        </p:spPr>
        <p:txBody>
          <a:bodyPr wrap="square" rtlCol="0">
            <a:spAutoFit/>
          </a:bodyPr>
          <a:lstStyle/>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Many college students have in campus access to convenient areas to grab snacks being some of them unhealthy.</a:t>
            </a:r>
          </a:p>
          <a:p>
            <a:pPr marL="571500" indent="-571500">
              <a:buFont typeface="Arial" panose="020B0604020202020204" pitchFamily="34" charset="0"/>
              <a:buChar char="•"/>
            </a:pPr>
            <a:endParaRPr lang="en-US" sz="36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Already available applications tend to be inconvenient for the  average student, requiring the user to input several variables to gain insight on a snack’s true nutritional value.</a:t>
            </a:r>
          </a:p>
          <a:p>
            <a:pPr marL="571500" indent="-571500">
              <a:buFont typeface="Arial" panose="020B0604020202020204" pitchFamily="34" charset="0"/>
              <a:buChar char="•"/>
            </a:pPr>
            <a:endParaRPr lang="en-US" sz="3600" dirty="0">
              <a:latin typeface="Arial" panose="020B0604020202020204" pitchFamily="34" charset="0"/>
              <a:cs typeface="Arial" panose="020B0604020202020204" pitchFamily="34" charset="0"/>
            </a:endParaRPr>
          </a:p>
        </p:txBody>
      </p:sp>
      <p:sp>
        <p:nvSpPr>
          <p:cNvPr id="59" name="TextBox 58">
            <a:extLst>
              <a:ext uri="{FF2B5EF4-FFF2-40B4-BE49-F238E27FC236}">
                <a16:creationId xmlns:a16="http://schemas.microsoft.com/office/drawing/2014/main" id="{7ED24506-E965-4F65-B595-733808D08AAB}"/>
              </a:ext>
            </a:extLst>
          </p:cNvPr>
          <p:cNvSpPr txBox="1"/>
          <p:nvPr/>
        </p:nvSpPr>
        <p:spPr>
          <a:xfrm>
            <a:off x="16062500" y="8424086"/>
            <a:ext cx="11514628" cy="5078313"/>
          </a:xfrm>
          <a:prstGeom prst="rect">
            <a:avLst/>
          </a:prstGeom>
          <a:noFill/>
        </p:spPr>
        <p:txBody>
          <a:bodyPr wrap="square" rtlCol="0">
            <a:spAutoFit/>
          </a:bodyPr>
          <a:lstStyle/>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Provide a User-Friendly experience across a wide range of devices.</a:t>
            </a:r>
          </a:p>
          <a:p>
            <a:pPr marL="571500" indent="-571500">
              <a:buFont typeface="Arial" panose="020B0604020202020204" pitchFamily="34" charset="0"/>
              <a:buChar char="•"/>
            </a:pPr>
            <a:endParaRPr lang="en-US" sz="36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Users are able to search for snacks using the USDA database.</a:t>
            </a:r>
          </a:p>
          <a:p>
            <a:pPr marL="571500" indent="-571500">
              <a:buFont typeface="Arial" panose="020B0604020202020204" pitchFamily="34" charset="0"/>
              <a:buChar char="•"/>
            </a:pPr>
            <a:endParaRPr lang="en-US" sz="36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Evaluation of the snack selections is completed and registered in a built-in scoring </a:t>
            </a:r>
            <a:r>
              <a:rPr lang="en-US" sz="3600">
                <a:latin typeface="Arial" panose="020B0604020202020204" pitchFamily="34" charset="0"/>
                <a:cs typeface="Arial" panose="020B0604020202020204" pitchFamily="34" charset="0"/>
              </a:rPr>
              <a:t>system.</a:t>
            </a:r>
            <a:endParaRPr lang="en-US" sz="36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endParaRPr lang="en-US" sz="3600" dirty="0">
              <a:latin typeface="Arial" panose="020B0604020202020204" pitchFamily="34" charset="0"/>
              <a:cs typeface="Arial" panose="020B0604020202020204" pitchFamily="34" charset="0"/>
            </a:endParaRPr>
          </a:p>
        </p:txBody>
      </p:sp>
      <p:sp>
        <p:nvSpPr>
          <p:cNvPr id="60" name="TextBox 59">
            <a:extLst>
              <a:ext uri="{FF2B5EF4-FFF2-40B4-BE49-F238E27FC236}">
                <a16:creationId xmlns:a16="http://schemas.microsoft.com/office/drawing/2014/main" id="{50819D96-F323-4B5A-8310-2444DFB4E281}"/>
              </a:ext>
            </a:extLst>
          </p:cNvPr>
          <p:cNvSpPr txBox="1"/>
          <p:nvPr/>
        </p:nvSpPr>
        <p:spPr>
          <a:xfrm>
            <a:off x="29966655" y="8344477"/>
            <a:ext cx="11514628" cy="5878532"/>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Complete implementation of a web app that includes the followings features: </a:t>
            </a:r>
          </a:p>
          <a:p>
            <a:pPr marL="1028700" lvl="1" indent="-571500">
              <a:buFont typeface="Arial" panose="020B0604020202020204" pitchFamily="34" charset="0"/>
              <a:buChar char="•"/>
            </a:pPr>
            <a:r>
              <a:rPr lang="en-US" sz="3200" dirty="0">
                <a:latin typeface="Arial" panose="020B0604020202020204" pitchFamily="34" charset="0"/>
                <a:cs typeface="Arial" panose="020B0604020202020204" pitchFamily="34" charset="0"/>
              </a:rPr>
              <a:t>Front-end web development.</a:t>
            </a:r>
          </a:p>
          <a:p>
            <a:pPr marL="1028700" lvl="1" indent="-571500">
              <a:buFont typeface="Arial" panose="020B0604020202020204" pitchFamily="34" charset="0"/>
              <a:buChar char="•"/>
            </a:pPr>
            <a:r>
              <a:rPr lang="en-US" sz="3200" dirty="0">
                <a:latin typeface="Arial" panose="020B0604020202020204" pitchFamily="34" charset="0"/>
                <a:cs typeface="Arial" panose="020B0604020202020204" pitchFamily="34" charset="0"/>
              </a:rPr>
              <a:t>Back-end web development.</a:t>
            </a:r>
          </a:p>
          <a:p>
            <a:pPr marL="1028700" lvl="1" indent="-571500">
              <a:buFont typeface="Arial" panose="020B0604020202020204" pitchFamily="34" charset="0"/>
              <a:buChar char="•"/>
            </a:pPr>
            <a:r>
              <a:rPr lang="en-US" sz="3200" dirty="0">
                <a:latin typeface="Arial" panose="020B0604020202020204" pitchFamily="34" charset="0"/>
                <a:cs typeface="Arial" panose="020B0604020202020204" pitchFamily="34" charset="0"/>
              </a:rPr>
              <a:t>Implementation of local database.</a:t>
            </a:r>
          </a:p>
          <a:p>
            <a:pPr marL="1028700" lvl="1" indent="-571500">
              <a:buFont typeface="Arial" panose="020B0604020202020204" pitchFamily="34" charset="0"/>
              <a:buChar char="•"/>
            </a:pPr>
            <a:r>
              <a:rPr lang="en-US" sz="3200" dirty="0">
                <a:latin typeface="Arial" panose="020B0604020202020204" pitchFamily="34" charset="0"/>
                <a:cs typeface="Arial" panose="020B0604020202020204" pitchFamily="34" charset="0"/>
              </a:rPr>
              <a:t>Connection to USDA database to retrieve information on snacks.</a:t>
            </a:r>
          </a:p>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Allow users to create and maintain an account.</a:t>
            </a:r>
          </a:p>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Create an easy-to-understand and graphical user interface.</a:t>
            </a:r>
          </a:p>
          <a:p>
            <a:pPr marL="571500" indent="-571500">
              <a:buFont typeface="Arial" panose="020B0604020202020204" pitchFamily="34" charset="0"/>
              <a:buChar char="•"/>
            </a:pPr>
            <a:endParaRPr lang="en-US" sz="3600" dirty="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DFB321F5-6148-4051-A115-D34CC80025BE}"/>
              </a:ext>
            </a:extLst>
          </p:cNvPr>
          <p:cNvPicPr>
            <a:picLocks noChangeAspect="1"/>
          </p:cNvPicPr>
          <p:nvPr/>
        </p:nvPicPr>
        <p:blipFill>
          <a:blip r:embed="rId3"/>
          <a:stretch>
            <a:fillRect/>
          </a:stretch>
        </p:blipFill>
        <p:spPr>
          <a:xfrm>
            <a:off x="2191755" y="15431700"/>
            <a:ext cx="11514628" cy="5370805"/>
          </a:xfrm>
          <a:prstGeom prst="rect">
            <a:avLst/>
          </a:prstGeom>
        </p:spPr>
      </p:pic>
      <p:pic>
        <p:nvPicPr>
          <p:cNvPr id="14" name="Picture 13" descr="Icon&#10;&#10;Description automatically generated">
            <a:extLst>
              <a:ext uri="{FF2B5EF4-FFF2-40B4-BE49-F238E27FC236}">
                <a16:creationId xmlns:a16="http://schemas.microsoft.com/office/drawing/2014/main" id="{9773E182-F782-4323-B8D6-428D7C428711}"/>
              </a:ext>
            </a:extLst>
          </p:cNvPr>
          <p:cNvPicPr>
            <a:picLocks noChangeAspect="1"/>
          </p:cNvPicPr>
          <p:nvPr/>
        </p:nvPicPr>
        <p:blipFill>
          <a:blip r:embed="rId4"/>
          <a:stretch>
            <a:fillRect/>
          </a:stretch>
        </p:blipFill>
        <p:spPr>
          <a:xfrm>
            <a:off x="39059238" y="617630"/>
            <a:ext cx="3402974" cy="3229422"/>
          </a:xfrm>
          <a:prstGeom prst="rect">
            <a:avLst/>
          </a:prstGeom>
        </p:spPr>
      </p:pic>
      <p:pic>
        <p:nvPicPr>
          <p:cNvPr id="18" name="Picture 17" descr="Graphical user interface, website&#10;&#10;Description automatically generated">
            <a:extLst>
              <a:ext uri="{FF2B5EF4-FFF2-40B4-BE49-F238E27FC236}">
                <a16:creationId xmlns:a16="http://schemas.microsoft.com/office/drawing/2014/main" id="{088F7BCB-2D1E-48A1-887A-4EC7D52F0E27}"/>
              </a:ext>
            </a:extLst>
          </p:cNvPr>
          <p:cNvPicPr>
            <a:picLocks noChangeAspect="1"/>
          </p:cNvPicPr>
          <p:nvPr/>
        </p:nvPicPr>
        <p:blipFill>
          <a:blip r:embed="rId5"/>
          <a:stretch>
            <a:fillRect/>
          </a:stretch>
        </p:blipFill>
        <p:spPr>
          <a:xfrm>
            <a:off x="16062500" y="15342295"/>
            <a:ext cx="11514613" cy="5669293"/>
          </a:xfrm>
          <a:prstGeom prst="rect">
            <a:avLst/>
          </a:prstGeom>
        </p:spPr>
      </p:pic>
      <p:sp>
        <p:nvSpPr>
          <p:cNvPr id="62" name="TextBox 61">
            <a:extLst>
              <a:ext uri="{FF2B5EF4-FFF2-40B4-BE49-F238E27FC236}">
                <a16:creationId xmlns:a16="http://schemas.microsoft.com/office/drawing/2014/main" id="{EA00F0AF-4E7A-4E07-8FA7-E292B4E829F3}"/>
              </a:ext>
            </a:extLst>
          </p:cNvPr>
          <p:cNvSpPr txBox="1"/>
          <p:nvPr/>
        </p:nvSpPr>
        <p:spPr>
          <a:xfrm>
            <a:off x="29966655" y="15440555"/>
            <a:ext cx="11514628" cy="5632311"/>
          </a:xfrm>
          <a:prstGeom prst="rect">
            <a:avLst/>
          </a:prstGeom>
          <a:noFill/>
        </p:spPr>
        <p:txBody>
          <a:bodyPr wrap="square" rtlCol="0">
            <a:spAutoFit/>
          </a:bodyPr>
          <a:lstStyle/>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Firebase: Cross-platform Document-Oriented Database to get Objects, Object Members, Arrays, Values and Strings from the database.</a:t>
            </a:r>
          </a:p>
          <a:p>
            <a:endParaRPr lang="en-US" sz="36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React Native framework Front-End Library with Bootstrap for rendering. </a:t>
            </a:r>
          </a:p>
          <a:p>
            <a:endParaRPr lang="en-US" sz="36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600" dirty="0">
                <a:latin typeface="Arial" panose="020B0604020202020204" pitchFamily="34" charset="0"/>
                <a:cs typeface="Arial" panose="020B0604020202020204" pitchFamily="34" charset="0"/>
              </a:rPr>
              <a:t>NodeJS with Express Backend Framework Runtime Environment.</a:t>
            </a:r>
          </a:p>
          <a:p>
            <a:pPr marL="571500" indent="-571500">
              <a:buFont typeface="Arial" panose="020B0604020202020204" pitchFamily="34" charset="0"/>
              <a:buChar char="•"/>
            </a:pPr>
            <a:endParaRPr lang="en-US" sz="3600" dirty="0">
              <a:latin typeface="Arial" panose="020B0604020202020204" pitchFamily="34" charset="0"/>
              <a:cs typeface="Arial" panose="020B0604020202020204" pitchFamily="34" charset="0"/>
            </a:endParaRPr>
          </a:p>
        </p:txBody>
      </p:sp>
      <p:sp>
        <p:nvSpPr>
          <p:cNvPr id="63" name="TextBox 62">
            <a:extLst>
              <a:ext uri="{FF2B5EF4-FFF2-40B4-BE49-F238E27FC236}">
                <a16:creationId xmlns:a16="http://schemas.microsoft.com/office/drawing/2014/main" id="{606A2D13-282D-454A-9561-2E8D37D3BC83}"/>
              </a:ext>
            </a:extLst>
          </p:cNvPr>
          <p:cNvSpPr txBox="1"/>
          <p:nvPr/>
        </p:nvSpPr>
        <p:spPr>
          <a:xfrm>
            <a:off x="2166994" y="22720643"/>
            <a:ext cx="11514628" cy="6924973"/>
          </a:xfrm>
          <a:prstGeom prst="rect">
            <a:avLst/>
          </a:prstGeom>
          <a:noFill/>
        </p:spPr>
        <p:txBody>
          <a:bodyPr wrap="square" rtlCol="0">
            <a:spAutoFit/>
          </a:bodyPr>
          <a:lstStyle/>
          <a:p>
            <a:pPr marL="571500" indent="-571500">
              <a:buFont typeface="Arial" panose="020B0604020202020204" pitchFamily="34" charset="0"/>
              <a:buChar char="•"/>
            </a:pPr>
            <a:r>
              <a:rPr lang="en-US" sz="3400" dirty="0">
                <a:latin typeface="Arial" panose="020B0604020202020204" pitchFamily="34" charset="0"/>
                <a:cs typeface="Arial" panose="020B0604020202020204" pitchFamily="34" charset="0"/>
              </a:rPr>
              <a:t>The team did compatibility testing to guarantee that the web app runs smoothly on a wide range of web browsers.</a:t>
            </a:r>
          </a:p>
          <a:p>
            <a:pPr marL="571500" indent="-571500">
              <a:buFont typeface="Arial" panose="020B0604020202020204" pitchFamily="34" charset="0"/>
              <a:buChar char="•"/>
            </a:pPr>
            <a:endParaRPr lang="en-US" sz="34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400" dirty="0">
                <a:latin typeface="Arial" panose="020B0604020202020204" pitchFamily="34" charset="0"/>
                <a:cs typeface="Arial" panose="020B0604020202020204" pitchFamily="34" charset="0"/>
              </a:rPr>
              <a:t>The Snack search bar was verified to ensure the right results from the USDA database.</a:t>
            </a:r>
          </a:p>
          <a:p>
            <a:pPr marL="571500" indent="-571500">
              <a:buFont typeface="Arial" panose="020B0604020202020204" pitchFamily="34" charset="0"/>
              <a:buChar char="•"/>
            </a:pPr>
            <a:endParaRPr lang="en-US" sz="34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400" dirty="0">
                <a:latin typeface="Arial" panose="020B0604020202020204" pitchFamily="34" charset="0"/>
                <a:cs typeface="Arial" panose="020B0604020202020204" pitchFamily="34" charset="0"/>
              </a:rPr>
              <a:t>The calculate score button was validated to redirect to the user’s score graph/history page.</a:t>
            </a:r>
          </a:p>
          <a:p>
            <a:pPr marL="571500" indent="-571500">
              <a:buFont typeface="Arial" panose="020B0604020202020204" pitchFamily="34" charset="0"/>
              <a:buChar char="•"/>
            </a:pPr>
            <a:endParaRPr lang="en-US" sz="3400" dirty="0">
              <a:latin typeface="Arial" panose="020B0604020202020204" pitchFamily="34" charset="0"/>
              <a:cs typeface="Arial" panose="020B0604020202020204" pitchFamily="34" charset="0"/>
            </a:endParaRPr>
          </a:p>
          <a:p>
            <a:pPr marL="571500" indent="-571500">
              <a:buFont typeface="Arial" panose="020B0604020202020204" pitchFamily="34" charset="0"/>
              <a:buChar char="•"/>
            </a:pPr>
            <a:r>
              <a:rPr lang="en-US" sz="3400" dirty="0">
                <a:latin typeface="Arial" panose="020B0604020202020204" pitchFamily="34" charset="0"/>
                <a:cs typeface="Arial" panose="020B0604020202020204" pitchFamily="34" charset="0"/>
              </a:rPr>
              <a:t>The barcode scan feature was validated to ensure reliability.</a:t>
            </a:r>
          </a:p>
          <a:p>
            <a:pPr marL="571500" indent="-571500">
              <a:buFont typeface="Arial" panose="020B0604020202020204" pitchFamily="34" charset="0"/>
              <a:buChar char="•"/>
            </a:pPr>
            <a:endParaRPr lang="en-US" sz="3600" dirty="0">
              <a:latin typeface="Arial" panose="020B0604020202020204" pitchFamily="34" charset="0"/>
              <a:cs typeface="Arial" panose="020B0604020202020204" pitchFamily="34" charset="0"/>
            </a:endParaRPr>
          </a:p>
        </p:txBody>
      </p:sp>
      <p:sp>
        <p:nvSpPr>
          <p:cNvPr id="64" name="TextBox 63">
            <a:extLst>
              <a:ext uri="{FF2B5EF4-FFF2-40B4-BE49-F238E27FC236}">
                <a16:creationId xmlns:a16="http://schemas.microsoft.com/office/drawing/2014/main" id="{DF3C87CA-3341-442C-9067-C2BAE7967991}"/>
              </a:ext>
            </a:extLst>
          </p:cNvPr>
          <p:cNvSpPr txBox="1"/>
          <p:nvPr/>
        </p:nvSpPr>
        <p:spPr>
          <a:xfrm>
            <a:off x="16036539" y="22720642"/>
            <a:ext cx="11514628" cy="5632311"/>
          </a:xfrm>
          <a:prstGeom prst="rect">
            <a:avLst/>
          </a:prstGeom>
          <a:noFill/>
        </p:spPr>
        <p:txBody>
          <a:bodyPr wrap="square" rtlCol="0">
            <a:spAutoFit/>
          </a:bodyPr>
          <a:lstStyle/>
          <a:p>
            <a:pPr marL="571500" indent="-571500">
              <a:lnSpc>
                <a:spcPct val="150000"/>
              </a:lnSpc>
              <a:buFont typeface="Arial" panose="020B0604020202020204" pitchFamily="34" charset="0"/>
              <a:buChar char="•"/>
            </a:pPr>
            <a:r>
              <a:rPr lang="en-US" sz="3600" dirty="0">
                <a:latin typeface="Arial" panose="020B0604020202020204" pitchFamily="34" charset="0"/>
                <a:cs typeface="Arial" panose="020B0604020202020204" pitchFamily="34" charset="0"/>
              </a:rPr>
              <a:t>Implementing the web application.</a:t>
            </a:r>
          </a:p>
          <a:p>
            <a:pPr marL="571500" indent="-571500">
              <a:lnSpc>
                <a:spcPct val="150000"/>
              </a:lnSpc>
              <a:buFont typeface="Arial" panose="020B0604020202020204" pitchFamily="34" charset="0"/>
              <a:buChar char="•"/>
            </a:pPr>
            <a:r>
              <a:rPr lang="en-US" sz="3600" dirty="0">
                <a:latin typeface="Arial" panose="020B0604020202020204" pitchFamily="34" charset="0"/>
                <a:cs typeface="Arial" panose="020B0604020202020204" pitchFamily="34" charset="0"/>
              </a:rPr>
              <a:t>Snacks List retrieved from the database.</a:t>
            </a:r>
          </a:p>
          <a:p>
            <a:pPr marL="571500" indent="-571500">
              <a:lnSpc>
                <a:spcPct val="150000"/>
              </a:lnSpc>
              <a:buFont typeface="Arial" panose="020B0604020202020204" pitchFamily="34" charset="0"/>
              <a:buChar char="•"/>
            </a:pPr>
            <a:r>
              <a:rPr lang="en-US" sz="3600" dirty="0">
                <a:latin typeface="Arial" panose="020B0604020202020204" pitchFamily="34" charset="0"/>
                <a:cs typeface="Arial" panose="020B0604020202020204" pitchFamily="34" charset="0"/>
              </a:rPr>
              <a:t>Snack Search Feature.</a:t>
            </a:r>
          </a:p>
          <a:p>
            <a:pPr marL="571500" indent="-571500">
              <a:lnSpc>
                <a:spcPct val="150000"/>
              </a:lnSpc>
              <a:buFont typeface="Arial" panose="020B0604020202020204" pitchFamily="34" charset="0"/>
              <a:buChar char="•"/>
            </a:pPr>
            <a:r>
              <a:rPr lang="en-US" sz="3600" dirty="0">
                <a:latin typeface="Arial" panose="020B0604020202020204" pitchFamily="34" charset="0"/>
                <a:cs typeface="Arial" panose="020B0604020202020204" pitchFamily="34" charset="0"/>
              </a:rPr>
              <a:t>Snack Score based on components of snack.</a:t>
            </a:r>
          </a:p>
          <a:p>
            <a:pPr marL="571500" indent="-571500">
              <a:lnSpc>
                <a:spcPct val="150000"/>
              </a:lnSpc>
              <a:buFont typeface="Arial" panose="020B0604020202020204" pitchFamily="34" charset="0"/>
              <a:buChar char="•"/>
            </a:pPr>
            <a:r>
              <a:rPr lang="en-US" sz="3600" dirty="0">
                <a:latin typeface="Arial" panose="020B0604020202020204" pitchFamily="34" charset="0"/>
                <a:cs typeface="Arial" panose="020B0604020202020204" pitchFamily="34" charset="0"/>
              </a:rPr>
              <a:t>Snack Calculation Page</a:t>
            </a:r>
          </a:p>
          <a:p>
            <a:pPr marL="571500" indent="-571500">
              <a:lnSpc>
                <a:spcPct val="150000"/>
              </a:lnSpc>
              <a:buFont typeface="Arial" panose="020B0604020202020204" pitchFamily="34" charset="0"/>
              <a:buChar char="•"/>
            </a:pPr>
            <a:r>
              <a:rPr lang="en-US" sz="3600" dirty="0">
                <a:latin typeface="Arial" panose="020B0604020202020204" pitchFamily="34" charset="0"/>
                <a:cs typeface="Arial" panose="020B0604020202020204" pitchFamily="34" charset="0"/>
              </a:rPr>
              <a:t>Barcode scanner built into web app</a:t>
            </a:r>
          </a:p>
          <a:p>
            <a:pPr marL="571500" indent="-571500">
              <a:buFont typeface="Arial" panose="020B0604020202020204" pitchFamily="34" charset="0"/>
              <a:buChar char="•"/>
            </a:pPr>
            <a:endParaRPr lang="en-US" sz="3600" dirty="0">
              <a:latin typeface="Arial" panose="020B0604020202020204" pitchFamily="34" charset="0"/>
              <a:cs typeface="Arial" panose="020B0604020202020204" pitchFamily="34" charset="0"/>
            </a:endParaRPr>
          </a:p>
        </p:txBody>
      </p:sp>
      <p:sp>
        <p:nvSpPr>
          <p:cNvPr id="65" name="TextBox 64">
            <a:extLst>
              <a:ext uri="{FF2B5EF4-FFF2-40B4-BE49-F238E27FC236}">
                <a16:creationId xmlns:a16="http://schemas.microsoft.com/office/drawing/2014/main" id="{8A124B2C-9BCF-4C95-9C05-675FF70D4C61}"/>
              </a:ext>
            </a:extLst>
          </p:cNvPr>
          <p:cNvSpPr txBox="1"/>
          <p:nvPr/>
        </p:nvSpPr>
        <p:spPr>
          <a:xfrm>
            <a:off x="29991392" y="22787110"/>
            <a:ext cx="11514628" cy="3313664"/>
          </a:xfrm>
          <a:prstGeom prst="rect">
            <a:avLst/>
          </a:prstGeom>
          <a:noFill/>
        </p:spPr>
        <p:txBody>
          <a:bodyPr wrap="square" rtlCol="0">
            <a:spAutoFit/>
          </a:bodyPr>
          <a:lstStyle/>
          <a:p>
            <a:pPr>
              <a:lnSpc>
                <a:spcPct val="150000"/>
              </a:lnSpc>
            </a:pPr>
            <a:r>
              <a:rPr lang="en-US" sz="3600" dirty="0">
                <a:latin typeface="Arial" panose="020B0604020202020204" pitchFamily="34" charset="0"/>
                <a:cs typeface="Arial" panose="020B0604020202020204" pitchFamily="34" charset="0"/>
              </a:rPr>
              <a:t>This implementation of the Snackability web app focused on mimicking the mobile version of the app as close as possible while also improving the reliability and compatibility of the app as a whole.</a:t>
            </a:r>
          </a:p>
        </p:txBody>
      </p:sp>
      <p:pic>
        <p:nvPicPr>
          <p:cNvPr id="15" name="Picture 14" descr="A picture containing icon&#10;&#10;Description automatically generated">
            <a:extLst>
              <a:ext uri="{FF2B5EF4-FFF2-40B4-BE49-F238E27FC236}">
                <a16:creationId xmlns:a16="http://schemas.microsoft.com/office/drawing/2014/main" id="{2CD2B2A4-CE20-4BF0-A015-0F9ADD8707E9}"/>
              </a:ext>
            </a:extLst>
          </p:cNvPr>
          <p:cNvPicPr>
            <a:picLocks noChangeAspect="1"/>
          </p:cNvPicPr>
          <p:nvPr/>
        </p:nvPicPr>
        <p:blipFill>
          <a:blip r:embed="rId6"/>
          <a:stretch>
            <a:fillRect/>
          </a:stretch>
        </p:blipFill>
        <p:spPr>
          <a:xfrm>
            <a:off x="6953250" y="17541617"/>
            <a:ext cx="2095500" cy="1641733"/>
          </a:xfrm>
          <a:prstGeom prst="rect">
            <a:avLst/>
          </a:prstGeom>
        </p:spPr>
      </p:pic>
      <p:pic>
        <p:nvPicPr>
          <p:cNvPr id="17" name="Picture 16" descr="Icon&#10;&#10;Description automatically generated">
            <a:extLst>
              <a:ext uri="{FF2B5EF4-FFF2-40B4-BE49-F238E27FC236}">
                <a16:creationId xmlns:a16="http://schemas.microsoft.com/office/drawing/2014/main" id="{92886959-A983-4781-9ACF-A8D01F9BCD61}"/>
              </a:ext>
            </a:extLst>
          </p:cNvPr>
          <p:cNvPicPr>
            <a:picLocks noChangeAspect="1"/>
          </p:cNvPicPr>
          <p:nvPr/>
        </p:nvPicPr>
        <p:blipFill>
          <a:blip r:embed="rId7"/>
          <a:stretch>
            <a:fillRect/>
          </a:stretch>
        </p:blipFill>
        <p:spPr>
          <a:xfrm>
            <a:off x="11088385" y="16679207"/>
            <a:ext cx="2365547" cy="2804104"/>
          </a:xfrm>
          <a:prstGeom prst="rect">
            <a:avLst/>
          </a:prstGeom>
        </p:spPr>
      </p:pic>
    </p:spTree>
    <p:extLst>
      <p:ext uri="{BB962C8B-B14F-4D97-AF65-F5344CB8AC3E}">
        <p14:creationId xmlns:p14="http://schemas.microsoft.com/office/powerpoint/2010/main" val="397495391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9E7F3C-73E8-4102-91E1-3C97CD8CD5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3201</TotalTime>
  <Words>480</Words>
  <Application>Microsoft Office PowerPoint</Application>
  <PresentationFormat>Custom</PresentationFormat>
  <Paragraphs>54</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Aurelio Martinez</cp:lastModifiedBy>
  <cp:revision>88</cp:revision>
  <dcterms:created xsi:type="dcterms:W3CDTF">2019-06-25T19:12:02Z</dcterms:created>
  <dcterms:modified xsi:type="dcterms:W3CDTF">2021-07-26T03:53:01Z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