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Lst>
  <p:sldSz cy="6858000" cx="12192000"/>
  <p:notesSz cx="6858000" cy="9144000"/>
  <p:embeddedFontLst>
    <p:embeddedFont>
      <p:font typeface="Helvetica Neue"/>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34" roundtripDataSignature="AMtx7mifZ/kNxrWd2d23ntu4H6sZH25Un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HelveticaNeue-bold.fntdata"/><Relationship Id="rId30" Type="http://schemas.openxmlformats.org/officeDocument/2006/relationships/font" Target="fonts/HelveticaNeue-regular.fntdata"/><Relationship Id="rId11" Type="http://schemas.openxmlformats.org/officeDocument/2006/relationships/slide" Target="slides/slide7.xml"/><Relationship Id="rId33" Type="http://schemas.openxmlformats.org/officeDocument/2006/relationships/font" Target="fonts/HelveticaNeue-boldItalic.fntdata"/><Relationship Id="rId10" Type="http://schemas.openxmlformats.org/officeDocument/2006/relationships/slide" Target="slides/slide6.xml"/><Relationship Id="rId32" Type="http://schemas.openxmlformats.org/officeDocument/2006/relationships/font" Target="fonts/HelveticaNeue-italic.fntdata"/><Relationship Id="rId13" Type="http://schemas.openxmlformats.org/officeDocument/2006/relationships/slide" Target="slides/slide9.xml"/><Relationship Id="rId12" Type="http://schemas.openxmlformats.org/officeDocument/2006/relationships/slide" Target="slides/slide8.xml"/><Relationship Id="rId34" Type="http://customschemas.google.com/relationships/presentationmetadata" Target="metadata"/><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1" name="Google Shape;22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2" name="Google Shape;292;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e74a478e91_0_5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8" name="Google Shape;298;ge74a478e91_0_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ge74a478e91_0_6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4" name="Google Shape;304;ge74a478e91_0_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e74a478e91_0_1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0" name="Google Shape;310;ge74a478e91_0_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e74a478e91_0_2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8" name="Google Shape;318;ge74a478e91_0_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e74a478e91_0_4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6" name="Google Shape;326;ge74a478e91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2" name="Google Shape;33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e74a478e91_0_8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5" name="Google Shape;345;ge74a478e91_0_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e74a478e91_0_8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1" name="Google Shape;351;ge74a478e91_0_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ge74a478e91_0_9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7" name="Google Shape;357;ge74a478e91_0_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0" name="Google Shape;230;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e74a478e91_0_11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4" name="Google Shape;364;ge74a478e91_0_1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0" name="Google Shape;37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e576c0fa39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7" name="Google Shape;377;ge576c0fa39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ge576c0fa39_0_1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2" name="Google Shape;382;ge576c0fa39_0_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ge576c0fa39_0_1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8" name="Google Shape;388;ge576c0fa39_0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4" name="Google Shape;394;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e75210e79e_2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6" name="Google Shape;236;ge75210e79e_2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e75210e79e_2_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2" name="Google Shape;242;ge75210e79e_2_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e75210e79e_2_1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0" name="Google Shape;250;ge75210e79e_2_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e75210e79e_2_2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8" name="Google Shape;258;ge75210e79e_2_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6" name="Google Shape;266;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2" name="Google Shape;272;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e74a478e91_0_4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8" name="Google Shape;278;ge74a478e91_0_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3.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7.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13"/>
          <p:cNvSpPr txBox="1"/>
          <p:nvPr/>
        </p:nvSpPr>
        <p:spPr>
          <a:xfrm>
            <a:off x="4064295" y="418470"/>
            <a:ext cx="4072935"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100" u="none" cap="none" strike="noStrike">
                <a:solidFill>
                  <a:srgbClr val="F2F2F2"/>
                </a:solidFill>
                <a:latin typeface="Arial"/>
                <a:ea typeface="Arial"/>
                <a:cs typeface="Arial"/>
                <a:sym typeface="Arial"/>
              </a:rPr>
              <a:t>FLORIDA INTERNATIONAL UNIVERSITY</a:t>
            </a:r>
            <a:endParaRPr/>
          </a:p>
        </p:txBody>
      </p:sp>
      <p:sp>
        <p:nvSpPr>
          <p:cNvPr id="15" name="Google Shape;15;p13"/>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90" name="Shape 90"/>
        <p:cNvGrpSpPr/>
        <p:nvPr/>
      </p:nvGrpSpPr>
      <p:grpSpPr>
        <a:xfrm>
          <a:off x="0" y="0"/>
          <a:ext cx="0" cy="0"/>
          <a:chOff x="0" y="0"/>
          <a:chExt cx="0" cy="0"/>
        </a:xfrm>
      </p:grpSpPr>
      <p:sp>
        <p:nvSpPr>
          <p:cNvPr id="91" name="Google Shape;91;p2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pic>
        <p:nvPicPr>
          <p:cNvPr descr="A close up of a sign&#10;&#10;Description automatically generated" id="92" name="Google Shape;92;p22"/>
          <p:cNvPicPr preferRelativeResize="0"/>
          <p:nvPr/>
        </p:nvPicPr>
        <p:blipFill rotWithShape="1">
          <a:blip r:embed="rId2">
            <a:alphaModFix/>
          </a:blip>
          <a:srcRect b="0" l="0" r="0" t="0"/>
          <a:stretch/>
        </p:blipFill>
        <p:spPr>
          <a:xfrm>
            <a:off x="545290" y="5713629"/>
            <a:ext cx="1217550" cy="563880"/>
          </a:xfrm>
          <a:prstGeom prst="rect">
            <a:avLst/>
          </a:prstGeom>
          <a:noFill/>
          <a:ln>
            <a:noFill/>
          </a:ln>
        </p:spPr>
      </p:pic>
      <p:sp>
        <p:nvSpPr>
          <p:cNvPr id="93" name="Google Shape;93;p22"/>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p2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95" name="Google Shape;95;p22"/>
          <p:cNvPicPr preferRelativeResize="0"/>
          <p:nvPr/>
        </p:nvPicPr>
        <p:blipFill rotWithShape="1">
          <a:blip r:embed="rId3">
            <a:alphaModFix/>
          </a:blip>
          <a:srcRect b="0" l="0" r="0" t="0"/>
          <a:stretch/>
        </p:blipFill>
        <p:spPr>
          <a:xfrm>
            <a:off x="4977568" y="0"/>
            <a:ext cx="7214432" cy="6858000"/>
          </a:xfrm>
          <a:prstGeom prst="rect">
            <a:avLst/>
          </a:prstGeom>
          <a:noFill/>
          <a:ln>
            <a:noFill/>
          </a:ln>
        </p:spPr>
      </p:pic>
      <p:sp>
        <p:nvSpPr>
          <p:cNvPr id="96" name="Google Shape;96;p22"/>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97" name="Google Shape;97;p22"/>
          <p:cNvGrpSpPr/>
          <p:nvPr/>
        </p:nvGrpSpPr>
        <p:grpSpPr>
          <a:xfrm flipH="1" rot="10800000">
            <a:off x="5539549" y="5593682"/>
            <a:ext cx="522582" cy="530386"/>
            <a:chOff x="5537620" y="745237"/>
            <a:chExt cx="522582" cy="530386"/>
          </a:xfrm>
        </p:grpSpPr>
        <p:sp>
          <p:nvSpPr>
            <p:cNvPr id="98" name="Google Shape;98;p2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99" name="Google Shape;99;p2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grpSp>
        <p:nvGrpSpPr>
          <p:cNvPr id="100" name="Google Shape;100;p22"/>
          <p:cNvGrpSpPr/>
          <p:nvPr/>
        </p:nvGrpSpPr>
        <p:grpSpPr>
          <a:xfrm>
            <a:off x="5539549" y="745237"/>
            <a:ext cx="522582" cy="529650"/>
            <a:chOff x="5537620" y="745237"/>
            <a:chExt cx="522582" cy="529650"/>
          </a:xfrm>
        </p:grpSpPr>
        <p:sp>
          <p:nvSpPr>
            <p:cNvPr id="101" name="Google Shape;101;p2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2" name="Google Shape;102;p22"/>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grpSp>
        <p:nvGrpSpPr>
          <p:cNvPr id="103" name="Google Shape;103;p22"/>
          <p:cNvGrpSpPr/>
          <p:nvPr/>
        </p:nvGrpSpPr>
        <p:grpSpPr>
          <a:xfrm>
            <a:off x="11086608" y="745237"/>
            <a:ext cx="522582" cy="530386"/>
            <a:chOff x="11140977" y="745237"/>
            <a:chExt cx="522582" cy="530386"/>
          </a:xfrm>
        </p:grpSpPr>
        <p:sp>
          <p:nvSpPr>
            <p:cNvPr id="104" name="Google Shape;104;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5" name="Google Shape;105;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grpSp>
        <p:nvGrpSpPr>
          <p:cNvPr id="106" name="Google Shape;106;p22"/>
          <p:cNvGrpSpPr/>
          <p:nvPr/>
        </p:nvGrpSpPr>
        <p:grpSpPr>
          <a:xfrm flipH="1" rot="10800000">
            <a:off x="11086608" y="5593682"/>
            <a:ext cx="522582" cy="530386"/>
            <a:chOff x="11140977" y="745237"/>
            <a:chExt cx="522582" cy="530386"/>
          </a:xfrm>
        </p:grpSpPr>
        <p:sp>
          <p:nvSpPr>
            <p:cNvPr id="107" name="Google Shape;107;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8" name="Google Shape;108;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09" name="Google Shape;109;p2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FLORIDA INTERNATIONAL UNIVERSITY</a:t>
            </a:r>
            <a:endParaRPr/>
          </a:p>
        </p:txBody>
      </p:sp>
      <p:sp>
        <p:nvSpPr>
          <p:cNvPr id="110" name="Google Shape;110;p2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111" name="Shape 111"/>
        <p:cNvGrpSpPr/>
        <p:nvPr/>
      </p:nvGrpSpPr>
      <p:grpSpPr>
        <a:xfrm>
          <a:off x="0" y="0"/>
          <a:ext cx="0" cy="0"/>
          <a:chOff x="0" y="0"/>
          <a:chExt cx="0" cy="0"/>
        </a:xfrm>
      </p:grpSpPr>
      <p:sp>
        <p:nvSpPr>
          <p:cNvPr id="112" name="Google Shape;112;p23"/>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pic>
        <p:nvPicPr>
          <p:cNvPr descr="A blue sky&#10;&#10;Description automatically generated" id="113" name="Google Shape;113;p23"/>
          <p:cNvPicPr preferRelativeResize="0"/>
          <p:nvPr/>
        </p:nvPicPr>
        <p:blipFill rotWithShape="1">
          <a:blip r:embed="rId2">
            <a:alphaModFix/>
          </a:blip>
          <a:srcRect b="0" l="0" r="0" t="0"/>
          <a:stretch/>
        </p:blipFill>
        <p:spPr>
          <a:xfrm>
            <a:off x="4977568" y="0"/>
            <a:ext cx="7214432" cy="6858000"/>
          </a:xfrm>
          <a:prstGeom prst="rect">
            <a:avLst/>
          </a:prstGeom>
          <a:noFill/>
          <a:ln>
            <a:noFill/>
          </a:ln>
        </p:spPr>
      </p:pic>
      <p:pic>
        <p:nvPicPr>
          <p:cNvPr descr="A close up of a sign&#10;&#10;Description automatically generated" id="114" name="Google Shape;114;p23"/>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15" name="Google Shape;115;p23"/>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6" name="Google Shape;116;p23"/>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17" name="Google Shape;117;p23"/>
          <p:cNvGrpSpPr/>
          <p:nvPr/>
        </p:nvGrpSpPr>
        <p:grpSpPr>
          <a:xfrm rot="10800000">
            <a:off x="11087460" y="5596087"/>
            <a:ext cx="522582" cy="530386"/>
            <a:chOff x="2645664" y="2011680"/>
            <a:chExt cx="735606" cy="746592"/>
          </a:xfrm>
        </p:grpSpPr>
        <p:sp>
          <p:nvSpPr>
            <p:cNvPr id="118" name="Google Shape;118;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9" name="Google Shape;119;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grpSp>
        <p:nvGrpSpPr>
          <p:cNvPr id="120" name="Google Shape;120;p23"/>
          <p:cNvGrpSpPr/>
          <p:nvPr/>
        </p:nvGrpSpPr>
        <p:grpSpPr>
          <a:xfrm flipH="1" rot="10800000">
            <a:off x="5539549" y="5593683"/>
            <a:ext cx="522582" cy="530386"/>
            <a:chOff x="2645664" y="2011680"/>
            <a:chExt cx="735606" cy="746592"/>
          </a:xfrm>
        </p:grpSpPr>
        <p:sp>
          <p:nvSpPr>
            <p:cNvPr id="121" name="Google Shape;121;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22" name="Google Shape;122;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grpSp>
        <p:nvGrpSpPr>
          <p:cNvPr id="123" name="Google Shape;123;p23"/>
          <p:cNvGrpSpPr/>
          <p:nvPr/>
        </p:nvGrpSpPr>
        <p:grpSpPr>
          <a:xfrm>
            <a:off x="5540614" y="745361"/>
            <a:ext cx="522582" cy="530386"/>
            <a:chOff x="2645664" y="2011680"/>
            <a:chExt cx="735606" cy="746592"/>
          </a:xfrm>
        </p:grpSpPr>
        <p:sp>
          <p:nvSpPr>
            <p:cNvPr id="124" name="Google Shape;124;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25" name="Google Shape;125;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grpSp>
        <p:nvGrpSpPr>
          <p:cNvPr id="126" name="Google Shape;126;p23"/>
          <p:cNvGrpSpPr/>
          <p:nvPr/>
        </p:nvGrpSpPr>
        <p:grpSpPr>
          <a:xfrm flipH="1">
            <a:off x="11087460" y="742129"/>
            <a:ext cx="522582" cy="530386"/>
            <a:chOff x="2645664" y="2011680"/>
            <a:chExt cx="735606" cy="746592"/>
          </a:xfrm>
        </p:grpSpPr>
        <p:sp>
          <p:nvSpPr>
            <p:cNvPr id="127" name="Google Shape;127;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28" name="Google Shape;128;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29" name="Google Shape;129;p23"/>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0" name="Google Shape;130;p23"/>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FLORIDA INTERNATIONAL UNIVERSITY</a:t>
            </a:r>
            <a:endParaRPr/>
          </a:p>
        </p:txBody>
      </p:sp>
      <p:sp>
        <p:nvSpPr>
          <p:cNvPr id="131" name="Google Shape;131;p23"/>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132" name="Shape 132"/>
        <p:cNvGrpSpPr/>
        <p:nvPr/>
      </p:nvGrpSpPr>
      <p:grpSpPr>
        <a:xfrm>
          <a:off x="0" y="0"/>
          <a:ext cx="0" cy="0"/>
          <a:chOff x="0" y="0"/>
          <a:chExt cx="0" cy="0"/>
        </a:xfrm>
      </p:grpSpPr>
      <p:sp>
        <p:nvSpPr>
          <p:cNvPr id="133" name="Google Shape;133;p24"/>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34" name="Google Shape;134;p24"/>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135" name="Shape 135"/>
        <p:cNvGrpSpPr/>
        <p:nvPr/>
      </p:nvGrpSpPr>
      <p:grpSpPr>
        <a:xfrm>
          <a:off x="0" y="0"/>
          <a:ext cx="0" cy="0"/>
          <a:chOff x="0" y="0"/>
          <a:chExt cx="0" cy="0"/>
        </a:xfrm>
      </p:grpSpPr>
      <p:sp>
        <p:nvSpPr>
          <p:cNvPr id="136" name="Google Shape;136;p25"/>
          <p:cNvSpPr txBox="1"/>
          <p:nvPr>
            <p:ph idx="1" type="body"/>
          </p:nvPr>
        </p:nvSpPr>
        <p:spPr>
          <a:xfrm>
            <a:off x="1590222"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10;&#10;Description automatically generated" id="137" name="Google Shape;137;p25"/>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138" name="Google Shape;138;p25"/>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9" name="Google Shape;139;p25"/>
          <p:cNvSpPr txBox="1"/>
          <p:nvPr>
            <p:ph idx="2" type="body"/>
          </p:nvPr>
        </p:nvSpPr>
        <p:spPr>
          <a:xfrm>
            <a:off x="6352016"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 name="Google Shape;140;p25"/>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
        <p:nvSpPr>
          <p:cNvPr id="141" name="Google Shape;141;p2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142" name="Shape 142"/>
        <p:cNvGrpSpPr/>
        <p:nvPr/>
      </p:nvGrpSpPr>
      <p:grpSpPr>
        <a:xfrm>
          <a:off x="0" y="0"/>
          <a:ext cx="0" cy="0"/>
          <a:chOff x="0" y="0"/>
          <a:chExt cx="0" cy="0"/>
        </a:xfrm>
      </p:grpSpPr>
      <p:sp>
        <p:nvSpPr>
          <p:cNvPr id="143" name="Google Shape;143;p26"/>
          <p:cNvSpPr/>
          <p:nvPr>
            <p:ph idx="2" type="pic"/>
          </p:nvPr>
        </p:nvSpPr>
        <p:spPr>
          <a:xfrm>
            <a:off x="3843957" y="696340"/>
            <a:ext cx="7622001" cy="5015143"/>
          </a:xfrm>
          <a:prstGeom prst="corner">
            <a:avLst>
              <a:gd fmla="val 78408" name="adj1"/>
              <a:gd fmla="val 117748" name="adj2"/>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pic>
        <p:nvPicPr>
          <p:cNvPr descr="A close up of a sign&#10;&#10;Description automatically generated" id="144" name="Google Shape;144;p26"/>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145" name="Google Shape;145;p26"/>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46" name="Google Shape;146;p26"/>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47" name="Google Shape;147;p26"/>
          <p:cNvGrpSpPr/>
          <p:nvPr/>
        </p:nvGrpSpPr>
        <p:grpSpPr>
          <a:xfrm>
            <a:off x="3843957" y="582803"/>
            <a:ext cx="7628352" cy="1197932"/>
            <a:chOff x="3840781" y="580943"/>
            <a:chExt cx="7628352" cy="1197932"/>
          </a:xfrm>
        </p:grpSpPr>
        <p:sp>
          <p:nvSpPr>
            <p:cNvPr id="148" name="Google Shape;148;p26"/>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49" name="Google Shape;149;p26"/>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50" name="Google Shape;150;p26"/>
            <p:cNvSpPr/>
            <p:nvPr/>
          </p:nvSpPr>
          <p:spPr>
            <a:xfrm flipH="1" rot="5400000">
              <a:off x="9201318" y="1125045"/>
              <a:ext cx="1197932" cy="109728"/>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51" name="Google Shape;151;p26"/>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52" name="Google Shape;152;p26"/>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153" name="Shape 153"/>
        <p:cNvGrpSpPr/>
        <p:nvPr/>
      </p:nvGrpSpPr>
      <p:grpSpPr>
        <a:xfrm>
          <a:off x="0" y="0"/>
          <a:ext cx="0" cy="0"/>
          <a:chOff x="0" y="0"/>
          <a:chExt cx="0" cy="0"/>
        </a:xfrm>
      </p:grpSpPr>
      <p:pic>
        <p:nvPicPr>
          <p:cNvPr descr="A picture containing flying, plane, bird&#10;&#10;Description automatically generated" id="154" name="Google Shape;154;p27"/>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55" name="Google Shape;155;p27"/>
          <p:cNvSpPr/>
          <p:nvPr>
            <p:ph idx="2" type="pic"/>
          </p:nvPr>
        </p:nvSpPr>
        <p:spPr>
          <a:xfrm>
            <a:off x="3887648" y="546137"/>
            <a:ext cx="7578309" cy="5618863"/>
          </a:xfrm>
          <a:prstGeom prst="corner">
            <a:avLst>
              <a:gd fmla="val 80709" name="adj1"/>
              <a:gd fmla="val 104483" name="adj2"/>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rgbClr val="595959"/>
              </a:buClr>
              <a:buSzPts val="2800"/>
              <a:buFont typeface="Arial"/>
              <a:buChar char="•"/>
              <a:defRPr b="0" i="0" sz="2800" u="none" cap="none" strike="noStrike">
                <a:solidFill>
                  <a:srgbClr val="595959"/>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pic>
        <p:nvPicPr>
          <p:cNvPr descr="A close up of a sign&#10;&#10;Description automatically generated" id="156" name="Google Shape;156;p27"/>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157" name="Google Shape;157;p27"/>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58" name="Google Shape;158;p27"/>
          <p:cNvGrpSpPr/>
          <p:nvPr/>
        </p:nvGrpSpPr>
        <p:grpSpPr>
          <a:xfrm>
            <a:off x="3887648" y="438917"/>
            <a:ext cx="7578437" cy="1195570"/>
            <a:chOff x="3884346" y="453875"/>
            <a:chExt cx="7578437" cy="1195570"/>
          </a:xfrm>
        </p:grpSpPr>
        <p:sp>
          <p:nvSpPr>
            <p:cNvPr id="159" name="Google Shape;159;p27"/>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60" name="Google Shape;160;p27"/>
            <p:cNvSpPr/>
            <p:nvPr/>
          </p:nvSpPr>
          <p:spPr>
            <a:xfrm flipH="1" rot="5400000">
              <a:off x="9264368" y="944309"/>
              <a:ext cx="1080817" cy="111114"/>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61" name="Google Shape;161;p27"/>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62" name="Google Shape;162;p27"/>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3" name="Google Shape;163;p27"/>
          <p:cNvSpPr txBox="1"/>
          <p:nvPr/>
        </p:nvSpPr>
        <p:spPr>
          <a:xfrm>
            <a:off x="245940"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FLORIDA INTERNATIONAL UNIVERSITY</a:t>
            </a:r>
            <a:endParaRPr/>
          </a:p>
        </p:txBody>
      </p:sp>
      <p:sp>
        <p:nvSpPr>
          <p:cNvPr id="164" name="Google Shape;164;p27"/>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165" name="Shape 165"/>
        <p:cNvGrpSpPr/>
        <p:nvPr/>
      </p:nvGrpSpPr>
      <p:grpSpPr>
        <a:xfrm>
          <a:off x="0" y="0"/>
          <a:ext cx="0" cy="0"/>
          <a:chOff x="0" y="0"/>
          <a:chExt cx="0" cy="0"/>
        </a:xfrm>
      </p:grpSpPr>
      <p:sp>
        <p:nvSpPr>
          <p:cNvPr id="166" name="Google Shape;166;p2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67" name="Google Shape;167;p28"/>
          <p:cNvSpPr/>
          <p:nvPr>
            <p:ph idx="2" type="pic"/>
          </p:nvPr>
        </p:nvSpPr>
        <p:spPr>
          <a:xfrm>
            <a:off x="3893905" y="537158"/>
            <a:ext cx="7570949" cy="5799726"/>
          </a:xfrm>
          <a:prstGeom prst="corner">
            <a:avLst>
              <a:gd fmla="val 83572" name="adj1"/>
              <a:gd fmla="val 113968" name="adj2"/>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pic>
        <p:nvPicPr>
          <p:cNvPr descr="A close up of a sign&#10;&#10;Description automatically generated" id="168" name="Google Shape;168;p28"/>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69" name="Google Shape;169;p28"/>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0" name="Google Shape;170;p28"/>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71" name="Google Shape;171;p28"/>
          <p:cNvGrpSpPr/>
          <p:nvPr/>
        </p:nvGrpSpPr>
        <p:grpSpPr>
          <a:xfrm>
            <a:off x="3893905" y="434340"/>
            <a:ext cx="7570948" cy="1059565"/>
            <a:chOff x="3893905" y="434339"/>
            <a:chExt cx="7570948" cy="1059565"/>
          </a:xfrm>
        </p:grpSpPr>
        <p:sp>
          <p:nvSpPr>
            <p:cNvPr id="172" name="Google Shape;172;p28"/>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73" name="Google Shape;173;p28"/>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74" name="Google Shape;174;p28"/>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75" name="Google Shape;175;p28"/>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176" name="Shape 176"/>
        <p:cNvGrpSpPr/>
        <p:nvPr/>
      </p:nvGrpSpPr>
      <p:grpSpPr>
        <a:xfrm>
          <a:off x="0" y="0"/>
          <a:ext cx="0" cy="0"/>
          <a:chOff x="0" y="0"/>
          <a:chExt cx="0" cy="0"/>
        </a:xfrm>
      </p:grpSpPr>
      <p:sp>
        <p:nvSpPr>
          <p:cNvPr id="177" name="Google Shape;177;p29"/>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pic>
        <p:nvPicPr>
          <p:cNvPr descr="A close up of a sign&#10;&#10;Description automatically generated" id="178" name="Google Shape;178;p29"/>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79" name="Google Shape;179;p29"/>
          <p:cNvSpPr txBox="1"/>
          <p:nvPr>
            <p:ph type="title"/>
          </p:nvPr>
        </p:nvSpPr>
        <p:spPr>
          <a:xfrm>
            <a:off x="726040" y="544528"/>
            <a:ext cx="3358280"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0" name="Google Shape;180;p29"/>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81" name="Google Shape;181;p29"/>
          <p:cNvSpPr/>
          <p:nvPr>
            <p:ph idx="2" type="pic"/>
          </p:nvPr>
        </p:nvSpPr>
        <p:spPr>
          <a:xfrm flipH="1">
            <a:off x="3632198" y="743802"/>
            <a:ext cx="7976031" cy="5370396"/>
          </a:xfrm>
          <a:prstGeom prst="corner">
            <a:avLst>
              <a:gd fmla="val 57567" name="adj1"/>
              <a:gd fmla="val 95877" name="adj2"/>
            </a:avLst>
          </a:prstGeom>
          <a:blipFill rotWithShape="0">
            <a:blip r:embed="rId3">
              <a:alphaModFix/>
            </a:blip>
            <a:stretch>
              <a:fillRect b="0" l="0" r="0" t="0"/>
            </a:stretch>
          </a:blip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grpSp>
        <p:nvGrpSpPr>
          <p:cNvPr id="182" name="Google Shape;182;p29"/>
          <p:cNvGrpSpPr/>
          <p:nvPr/>
        </p:nvGrpSpPr>
        <p:grpSpPr>
          <a:xfrm>
            <a:off x="3632200" y="637953"/>
            <a:ext cx="7976031" cy="2393648"/>
            <a:chOff x="3683000" y="638356"/>
            <a:chExt cx="7976031" cy="2393648"/>
          </a:xfrm>
        </p:grpSpPr>
        <p:sp>
          <p:nvSpPr>
            <p:cNvPr id="183" name="Google Shape;183;p29"/>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84" name="Google Shape;184;p29"/>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85" name="Google Shape;185;p29"/>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86" name="Google Shape;186;p29"/>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187" name="Shape 187"/>
        <p:cNvGrpSpPr/>
        <p:nvPr/>
      </p:nvGrpSpPr>
      <p:grpSpPr>
        <a:xfrm>
          <a:off x="0" y="0"/>
          <a:ext cx="0" cy="0"/>
          <a:chOff x="0" y="0"/>
          <a:chExt cx="0" cy="0"/>
        </a:xfrm>
      </p:grpSpPr>
      <p:pic>
        <p:nvPicPr>
          <p:cNvPr descr="A picture containing screenshot&#10;&#10;Description automatically generated" id="188" name="Google Shape;188;p30"/>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189" name="Google Shape;189;p30"/>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0" name="Google Shape;190;p30"/>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1" name="Google Shape;191;p30"/>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192" name="Shape 192"/>
        <p:cNvGrpSpPr/>
        <p:nvPr/>
      </p:nvGrpSpPr>
      <p:grpSpPr>
        <a:xfrm>
          <a:off x="0" y="0"/>
          <a:ext cx="0" cy="0"/>
          <a:chOff x="0" y="0"/>
          <a:chExt cx="0" cy="0"/>
        </a:xfrm>
      </p:grpSpPr>
      <p:pic>
        <p:nvPicPr>
          <p:cNvPr descr="A close up of a sign&#10;&#10;Description automatically generated" id="193" name="Google Shape;193;p31"/>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94" name="Google Shape;194;p31"/>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5" name="Google Shape;195;p31"/>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6" name="Google Shape;196;p31"/>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97" name="Google Shape;197;p31"/>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6" name="Shape 16"/>
        <p:cNvGrpSpPr/>
        <p:nvPr/>
      </p:nvGrpSpPr>
      <p:grpSpPr>
        <a:xfrm>
          <a:off x="0" y="0"/>
          <a:ext cx="0" cy="0"/>
          <a:chOff x="0" y="0"/>
          <a:chExt cx="0" cy="0"/>
        </a:xfrm>
      </p:grpSpPr>
      <p:sp>
        <p:nvSpPr>
          <p:cNvPr id="17" name="Google Shape;17;p14"/>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14"/>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19" name="Google Shape;19;p14"/>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0" name="Google Shape;20;p14"/>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21" name="Google Shape;21;p14"/>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198" name="Shape 198"/>
        <p:cNvGrpSpPr/>
        <p:nvPr/>
      </p:nvGrpSpPr>
      <p:grpSpPr>
        <a:xfrm>
          <a:off x="0" y="0"/>
          <a:ext cx="0" cy="0"/>
          <a:chOff x="0" y="0"/>
          <a:chExt cx="0" cy="0"/>
        </a:xfrm>
      </p:grpSpPr>
      <p:sp>
        <p:nvSpPr>
          <p:cNvPr id="199" name="Google Shape;199;p3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200" name="Google Shape;200;p32"/>
          <p:cNvGrpSpPr/>
          <p:nvPr/>
        </p:nvGrpSpPr>
        <p:grpSpPr>
          <a:xfrm>
            <a:off x="5539549" y="745237"/>
            <a:ext cx="522582" cy="530386"/>
            <a:chOff x="5537620" y="745237"/>
            <a:chExt cx="522582" cy="530386"/>
          </a:xfrm>
        </p:grpSpPr>
        <p:sp>
          <p:nvSpPr>
            <p:cNvPr id="201" name="Google Shape;201;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02" name="Google Shape;202;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grpSp>
        <p:nvGrpSpPr>
          <p:cNvPr id="203" name="Google Shape;203;p32"/>
          <p:cNvGrpSpPr/>
          <p:nvPr/>
        </p:nvGrpSpPr>
        <p:grpSpPr>
          <a:xfrm flipH="1" rot="10800000">
            <a:off x="5539549" y="5593682"/>
            <a:ext cx="522582" cy="530386"/>
            <a:chOff x="5537620" y="745237"/>
            <a:chExt cx="522582" cy="530386"/>
          </a:xfrm>
        </p:grpSpPr>
        <p:sp>
          <p:nvSpPr>
            <p:cNvPr id="204" name="Google Shape;204;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05" name="Google Shape;205;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grpSp>
        <p:nvGrpSpPr>
          <p:cNvPr id="206" name="Google Shape;206;p32"/>
          <p:cNvGrpSpPr/>
          <p:nvPr/>
        </p:nvGrpSpPr>
        <p:grpSpPr>
          <a:xfrm>
            <a:off x="11086608" y="745237"/>
            <a:ext cx="522582" cy="530386"/>
            <a:chOff x="11140977" y="745237"/>
            <a:chExt cx="522582" cy="530386"/>
          </a:xfrm>
        </p:grpSpPr>
        <p:sp>
          <p:nvSpPr>
            <p:cNvPr id="207" name="Google Shape;20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08" name="Google Shape;20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grpSp>
        <p:nvGrpSpPr>
          <p:cNvPr id="209" name="Google Shape;209;p32"/>
          <p:cNvGrpSpPr/>
          <p:nvPr/>
        </p:nvGrpSpPr>
        <p:grpSpPr>
          <a:xfrm flipH="1" rot="10800000">
            <a:off x="11086608" y="5593682"/>
            <a:ext cx="522582" cy="530386"/>
            <a:chOff x="11140977" y="745237"/>
            <a:chExt cx="522582" cy="530386"/>
          </a:xfrm>
        </p:grpSpPr>
        <p:sp>
          <p:nvSpPr>
            <p:cNvPr id="210" name="Google Shape;210;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11" name="Google Shape;211;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212" name="Google Shape;212;p32"/>
          <p:cNvSpPr txBox="1"/>
          <p:nvPr>
            <p:ph idx="1"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10;&#10;Description automatically generated" id="213" name="Google Shape;213;p32"/>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10;&#10;Description automatically generated" id="214" name="Google Shape;214;p32"/>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215" name="Google Shape;215;p32"/>
          <p:cNvSpPr txBox="1"/>
          <p:nvPr>
            <p:ph idx="2"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6" name="Google Shape;216;p3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7" name="Google Shape;217;p3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FLORIDA INTERNATIONAL UNIVERSITY</a:t>
            </a:r>
            <a:endParaRPr/>
          </a:p>
        </p:txBody>
      </p:sp>
      <p:sp>
        <p:nvSpPr>
          <p:cNvPr id="218" name="Google Shape;218;p3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22" name="Shape 22"/>
        <p:cNvGrpSpPr/>
        <p:nvPr/>
      </p:nvGrpSpPr>
      <p:grpSpPr>
        <a:xfrm>
          <a:off x="0" y="0"/>
          <a:ext cx="0" cy="0"/>
          <a:chOff x="0" y="0"/>
          <a:chExt cx="0" cy="0"/>
        </a:xfrm>
      </p:grpSpPr>
      <p:sp>
        <p:nvSpPr>
          <p:cNvPr id="23" name="Google Shape;23;p15"/>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4" name="Google Shape;24;p1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25" name="Google Shape;25;p15"/>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26" name="Shape 26"/>
        <p:cNvGrpSpPr/>
        <p:nvPr/>
      </p:nvGrpSpPr>
      <p:grpSpPr>
        <a:xfrm>
          <a:off x="0" y="0"/>
          <a:ext cx="0" cy="0"/>
          <a:chOff x="0" y="0"/>
          <a:chExt cx="0" cy="0"/>
        </a:xfrm>
      </p:grpSpPr>
      <p:sp>
        <p:nvSpPr>
          <p:cNvPr id="27" name="Google Shape;27;p16"/>
          <p:cNvSpPr/>
          <p:nvPr>
            <p:ph idx="2" type="pic"/>
          </p:nvPr>
        </p:nvSpPr>
        <p:spPr>
          <a:xfrm flipH="1">
            <a:off x="3721834" y="880677"/>
            <a:ext cx="7988142" cy="5366010"/>
          </a:xfrm>
          <a:prstGeom prst="corner">
            <a:avLst>
              <a:gd fmla="val 57242" name="adj1"/>
              <a:gd fmla="val 95740" name="adj2"/>
            </a:avLst>
          </a:prstGeom>
          <a:blipFill rotWithShape="0">
            <a:blip r:embed="rId2">
              <a:alphaModFix amt="0"/>
            </a:blip>
            <a:stretch>
              <a:fillRect b="0" l="0" r="0" t="0"/>
            </a:stretch>
          </a:blip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28" name="Google Shape;28;p16"/>
          <p:cNvSpPr txBox="1"/>
          <p:nvPr>
            <p:ph idx="1" type="body"/>
          </p:nvPr>
        </p:nvSpPr>
        <p:spPr>
          <a:xfrm>
            <a:off x="839788" y="2951929"/>
            <a:ext cx="2469469" cy="304136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9" name="Google Shape;29;p16"/>
          <p:cNvSpPr txBox="1"/>
          <p:nvPr>
            <p:ph type="title"/>
          </p:nvPr>
        </p:nvSpPr>
        <p:spPr>
          <a:xfrm>
            <a:off x="839788" y="748430"/>
            <a:ext cx="4720887" cy="185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30" name="Google Shape;30;p16"/>
          <p:cNvPicPr preferRelativeResize="0"/>
          <p:nvPr/>
        </p:nvPicPr>
        <p:blipFill rotWithShape="1">
          <a:blip r:embed="rId3">
            <a:alphaModFix/>
          </a:blip>
          <a:srcRect b="0" l="0" r="0" t="0"/>
          <a:stretch/>
        </p:blipFill>
        <p:spPr>
          <a:xfrm>
            <a:off x="207654" y="6123851"/>
            <a:ext cx="1217550" cy="563880"/>
          </a:xfrm>
          <a:prstGeom prst="rect">
            <a:avLst/>
          </a:prstGeom>
          <a:noFill/>
          <a:ln>
            <a:noFill/>
          </a:ln>
        </p:spPr>
      </p:pic>
      <p:grpSp>
        <p:nvGrpSpPr>
          <p:cNvPr id="31" name="Google Shape;31;p16"/>
          <p:cNvGrpSpPr/>
          <p:nvPr/>
        </p:nvGrpSpPr>
        <p:grpSpPr>
          <a:xfrm>
            <a:off x="3721835" y="773552"/>
            <a:ext cx="7988141" cy="2408473"/>
            <a:chOff x="3673920" y="736031"/>
            <a:chExt cx="7988141" cy="2408473"/>
          </a:xfrm>
        </p:grpSpPr>
        <p:sp>
          <p:nvSpPr>
            <p:cNvPr id="32" name="Google Shape;32;p16"/>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3" name="Google Shape;33;p16"/>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4" name="Google Shape;34;p16"/>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5" name="Google Shape;35;p16"/>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36" name="Google Shape;36;p16"/>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37" name="Shape 37"/>
        <p:cNvGrpSpPr/>
        <p:nvPr/>
      </p:nvGrpSpPr>
      <p:grpSpPr>
        <a:xfrm>
          <a:off x="0" y="0"/>
          <a:ext cx="0" cy="0"/>
          <a:chOff x="0" y="0"/>
          <a:chExt cx="0" cy="0"/>
        </a:xfrm>
      </p:grpSpPr>
      <p:sp>
        <p:nvSpPr>
          <p:cNvPr id="38" name="Google Shape;38;p17"/>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39" name="Google Shape;39;p17"/>
          <p:cNvGrpSpPr/>
          <p:nvPr/>
        </p:nvGrpSpPr>
        <p:grpSpPr>
          <a:xfrm rot="10800000">
            <a:off x="10644674" y="5408676"/>
            <a:ext cx="735606" cy="746592"/>
            <a:chOff x="897887" y="745236"/>
            <a:chExt cx="735606" cy="746592"/>
          </a:xfrm>
        </p:grpSpPr>
        <p:sp>
          <p:nvSpPr>
            <p:cNvPr id="40" name="Google Shape;40;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41" name="Google Shape;41;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grpSp>
        <p:nvGrpSpPr>
          <p:cNvPr id="42" name="Google Shape;42;p17"/>
          <p:cNvGrpSpPr/>
          <p:nvPr/>
        </p:nvGrpSpPr>
        <p:grpSpPr>
          <a:xfrm flipH="1" rot="10800000">
            <a:off x="789474" y="5408676"/>
            <a:ext cx="735606" cy="746592"/>
            <a:chOff x="897887" y="745236"/>
            <a:chExt cx="735606" cy="746592"/>
          </a:xfrm>
        </p:grpSpPr>
        <p:sp>
          <p:nvSpPr>
            <p:cNvPr id="43" name="Google Shape;43;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44" name="Google Shape;44;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grpSp>
        <p:nvGrpSpPr>
          <p:cNvPr id="45" name="Google Shape;45;p17"/>
          <p:cNvGrpSpPr/>
          <p:nvPr/>
        </p:nvGrpSpPr>
        <p:grpSpPr>
          <a:xfrm flipH="1">
            <a:off x="10644674" y="745236"/>
            <a:ext cx="735606" cy="746592"/>
            <a:chOff x="897887" y="745236"/>
            <a:chExt cx="735606" cy="746592"/>
          </a:xfrm>
        </p:grpSpPr>
        <p:sp>
          <p:nvSpPr>
            <p:cNvPr id="46" name="Google Shape;46;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47" name="Google Shape;47;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48" name="Google Shape;48;p17"/>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17"/>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50" name="Google Shape;50;p17"/>
          <p:cNvGrpSpPr/>
          <p:nvPr/>
        </p:nvGrpSpPr>
        <p:grpSpPr>
          <a:xfrm flipH="1" rot="-5400000">
            <a:off x="786644" y="682484"/>
            <a:ext cx="731520" cy="747831"/>
            <a:chOff x="897887" y="745236"/>
            <a:chExt cx="731520" cy="747831"/>
          </a:xfrm>
        </p:grpSpPr>
        <p:sp>
          <p:nvSpPr>
            <p:cNvPr id="51" name="Google Shape;51;p17"/>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2" name="Google Shape;52;p17"/>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53" name="Google Shape;53;p17"/>
          <p:cNvSpPr txBox="1"/>
          <p:nvPr/>
        </p:nvSpPr>
        <p:spPr>
          <a:xfrm>
            <a:off x="3849624"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BABABA"/>
                </a:solidFill>
                <a:latin typeface="Arial"/>
                <a:ea typeface="Arial"/>
                <a:cs typeface="Arial"/>
                <a:sym typeface="Arial"/>
              </a:rPr>
              <a:t>FLORIDA INTERNATIONAL UNIVERSITY</a:t>
            </a:r>
            <a:endParaRPr/>
          </a:p>
        </p:txBody>
      </p:sp>
      <p:sp>
        <p:nvSpPr>
          <p:cNvPr id="54" name="Google Shape;54;p17"/>
          <p:cNvSpPr txBox="1"/>
          <p:nvPr/>
        </p:nvSpPr>
        <p:spPr>
          <a:xfrm>
            <a:off x="3849623" y="640444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55" name="Shape 55"/>
        <p:cNvGrpSpPr/>
        <p:nvPr/>
      </p:nvGrpSpPr>
      <p:grpSpPr>
        <a:xfrm>
          <a:off x="0" y="0"/>
          <a:ext cx="0" cy="0"/>
          <a:chOff x="0" y="0"/>
          <a:chExt cx="0" cy="0"/>
        </a:xfrm>
      </p:grpSpPr>
      <p:pic>
        <p:nvPicPr>
          <p:cNvPr descr="A screenshot of a cell phone&#10;&#10;Description automatically generated" id="56" name="Google Shape;56;p18"/>
          <p:cNvPicPr preferRelativeResize="0"/>
          <p:nvPr/>
        </p:nvPicPr>
        <p:blipFill rotWithShape="1">
          <a:blip r:embed="rId2">
            <a:alphaModFix/>
          </a:blip>
          <a:srcRect b="0" l="0" r="0" t="0"/>
          <a:stretch/>
        </p:blipFill>
        <p:spPr>
          <a:xfrm>
            <a:off x="-1" y="0"/>
            <a:ext cx="12192001" cy="6858000"/>
          </a:xfrm>
          <a:prstGeom prst="rect">
            <a:avLst/>
          </a:prstGeom>
          <a:noFill/>
          <a:ln>
            <a:noFill/>
          </a:ln>
        </p:spPr>
      </p:pic>
      <p:sp>
        <p:nvSpPr>
          <p:cNvPr id="57" name="Google Shape;57;p18"/>
          <p:cNvSpPr txBox="1"/>
          <p:nvPr/>
        </p:nvSpPr>
        <p:spPr>
          <a:xfrm>
            <a:off x="3244174" y="1626141"/>
            <a:ext cx="5791200" cy="931030"/>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chemeClr val="lt1"/>
              </a:buClr>
              <a:buSzPct val="100000"/>
              <a:buFont typeface="Arial"/>
              <a:buNone/>
            </a:pPr>
            <a:r>
              <a:t/>
            </a:r>
            <a:endParaRPr b="0" i="0" sz="3600" u="none" cap="none" strike="noStrike">
              <a:solidFill>
                <a:srgbClr val="3F3F3F"/>
              </a:solidFill>
              <a:latin typeface="Arial"/>
              <a:ea typeface="Arial"/>
              <a:cs typeface="Arial"/>
              <a:sym typeface="Arial"/>
            </a:endParaRPr>
          </a:p>
        </p:txBody>
      </p:sp>
      <p:sp>
        <p:nvSpPr>
          <p:cNvPr id="58" name="Google Shape;58;p18"/>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 name="Google Shape;59;p18"/>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18"/>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61" name="Shape 61"/>
        <p:cNvGrpSpPr/>
        <p:nvPr/>
      </p:nvGrpSpPr>
      <p:grpSpPr>
        <a:xfrm>
          <a:off x="0" y="0"/>
          <a:ext cx="0" cy="0"/>
          <a:chOff x="0" y="0"/>
          <a:chExt cx="0" cy="0"/>
        </a:xfrm>
      </p:grpSpPr>
      <p:pic>
        <p:nvPicPr>
          <p:cNvPr descr="A picture containing holding, yellow, colorful, sign&#10;&#10;Description automatically generated" id="62" name="Google Shape;62;p19"/>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3" name="Google Shape;63;p19"/>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19"/>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5" name="Google Shape;65;p19"/>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
        <p:nvSpPr>
          <p:cNvPr id="66" name="Google Shape;66;p19"/>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67" name="Shape 67"/>
        <p:cNvGrpSpPr/>
        <p:nvPr/>
      </p:nvGrpSpPr>
      <p:grpSpPr>
        <a:xfrm>
          <a:off x="0" y="0"/>
          <a:ext cx="0" cy="0"/>
          <a:chOff x="0" y="0"/>
          <a:chExt cx="0" cy="0"/>
        </a:xfrm>
      </p:grpSpPr>
      <p:sp>
        <p:nvSpPr>
          <p:cNvPr id="68" name="Google Shape;68;p20"/>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69" name="Google Shape;69;p20"/>
          <p:cNvGrpSpPr/>
          <p:nvPr/>
        </p:nvGrpSpPr>
        <p:grpSpPr>
          <a:xfrm flipH="1" rot="10800000">
            <a:off x="11185080" y="298640"/>
            <a:ext cx="735606" cy="746592"/>
            <a:chOff x="10666920" y="5421408"/>
            <a:chExt cx="735606" cy="746592"/>
          </a:xfrm>
        </p:grpSpPr>
        <p:sp>
          <p:nvSpPr>
            <p:cNvPr id="70" name="Google Shape;70;p20"/>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71" name="Google Shape;71;p20"/>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72" name="Google Shape;72;p20"/>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 name="Google Shape;73;p20"/>
          <p:cNvSpPr txBox="1"/>
          <p:nvPr/>
        </p:nvSpPr>
        <p:spPr>
          <a:xfrm>
            <a:off x="3282203" y="894071"/>
            <a:ext cx="6105637" cy="72165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u="none" cap="none" strike="noStrike">
              <a:solidFill>
                <a:srgbClr val="D92D8A"/>
              </a:solidFill>
              <a:latin typeface="Arial"/>
              <a:ea typeface="Arial"/>
              <a:cs typeface="Arial"/>
              <a:sym typeface="Arial"/>
            </a:endParaRPr>
          </a:p>
        </p:txBody>
      </p:sp>
      <p:sp>
        <p:nvSpPr>
          <p:cNvPr id="74" name="Google Shape;74;p20"/>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75" name="Google Shape;75;p20"/>
          <p:cNvPicPr preferRelativeResize="0"/>
          <p:nvPr/>
        </p:nvPicPr>
        <p:blipFill rotWithShape="1">
          <a:blip r:embed="rId2">
            <a:alphaModFix/>
          </a:blip>
          <a:srcRect b="0" l="0" r="0" t="0"/>
          <a:stretch/>
        </p:blipFill>
        <p:spPr>
          <a:xfrm>
            <a:off x="0" y="1"/>
            <a:ext cx="2465798" cy="6857999"/>
          </a:xfrm>
          <a:prstGeom prst="rect">
            <a:avLst/>
          </a:prstGeom>
          <a:noFill/>
          <a:ln>
            <a:noFill/>
          </a:ln>
        </p:spPr>
      </p:pic>
      <p:pic>
        <p:nvPicPr>
          <p:cNvPr descr="A close up of a sign&#10;&#10;Description automatically generated" id="76" name="Google Shape;76;p20"/>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77" name="Google Shape;77;p20"/>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78" name="Shape 78"/>
        <p:cNvGrpSpPr/>
        <p:nvPr/>
      </p:nvGrpSpPr>
      <p:grpSpPr>
        <a:xfrm>
          <a:off x="0" y="0"/>
          <a:ext cx="0" cy="0"/>
          <a:chOff x="0" y="0"/>
          <a:chExt cx="0" cy="0"/>
        </a:xfrm>
      </p:grpSpPr>
      <p:sp>
        <p:nvSpPr>
          <p:cNvPr id="79" name="Google Shape;79;p2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80" name="Google Shape;80;p21"/>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21"/>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82" name="Google Shape;82;p21"/>
          <p:cNvPicPr preferRelativeResize="0"/>
          <p:nvPr/>
        </p:nvPicPr>
        <p:blipFill rotWithShape="1">
          <a:blip r:embed="rId2">
            <a:alphaModFix/>
          </a:blip>
          <a:srcRect b="0" l="0" r="0" t="0"/>
          <a:stretch/>
        </p:blipFill>
        <p:spPr>
          <a:xfrm>
            <a:off x="0" y="1"/>
            <a:ext cx="2465798" cy="6858000"/>
          </a:xfrm>
          <a:prstGeom prst="rect">
            <a:avLst/>
          </a:prstGeom>
          <a:noFill/>
          <a:ln>
            <a:noFill/>
          </a:ln>
        </p:spPr>
      </p:pic>
      <p:pic>
        <p:nvPicPr>
          <p:cNvPr descr="A close up of a sign&#10;&#10;Description automatically generated" id="83" name="Google Shape;83;p21"/>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grpSp>
        <p:nvGrpSpPr>
          <p:cNvPr id="84" name="Google Shape;84;p21"/>
          <p:cNvGrpSpPr/>
          <p:nvPr/>
        </p:nvGrpSpPr>
        <p:grpSpPr>
          <a:xfrm>
            <a:off x="2393879" y="0"/>
            <a:ext cx="9798121" cy="6889337"/>
            <a:chOff x="2421466" y="-1"/>
            <a:chExt cx="9810796" cy="6874007"/>
          </a:xfrm>
        </p:grpSpPr>
        <p:sp>
          <p:nvSpPr>
            <p:cNvPr id="85" name="Google Shape;85;p21"/>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86" name="Google Shape;86;p21"/>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87" name="Google Shape;87;p21"/>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88" name="Google Shape;88;p21"/>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89" name="Google Shape;89;p21"/>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theme" Target="../theme/theme1.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8.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pic>
        <p:nvPicPr>
          <p:cNvPr descr="A blue sky&#10;&#10;Description automatically generated" id="12" name="Google Shape;12;p12"/>
          <p:cNvPicPr preferRelativeResize="0"/>
          <p:nvPr/>
        </p:nvPicPr>
        <p:blipFill rotWithShape="1">
          <a:blip r:embed="rId1">
            <a:alphaModFix/>
          </a:blip>
          <a:srcRect b="0" l="0" r="0" t="0"/>
          <a:stretch/>
        </p:blipFill>
        <p:spPr>
          <a:xfrm>
            <a:off x="0" y="3060"/>
            <a:ext cx="12192000" cy="685494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19.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28.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2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 Id="rId3" Type="http://schemas.openxmlformats.org/officeDocument/2006/relationships/image" Target="../media/image2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20.png"/><Relationship Id="rId4" Type="http://schemas.openxmlformats.org/officeDocument/2006/relationships/image" Target="../media/image29.png"/><Relationship Id="rId5" Type="http://schemas.openxmlformats.org/officeDocument/2006/relationships/image" Target="../media/image31.png"/><Relationship Id="rId6" Type="http://schemas.openxmlformats.org/officeDocument/2006/relationships/image" Target="../media/image30.png"/><Relationship Id="rId7"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xml"/><Relationship Id="rId3" Type="http://schemas.openxmlformats.org/officeDocument/2006/relationships/image" Target="../media/image13.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xml"/><Relationship Id="rId3" Type="http://schemas.openxmlformats.org/officeDocument/2006/relationships/image" Target="../media/image16.png"/><Relationship Id="rId4" Type="http://schemas.openxmlformats.org/officeDocument/2006/relationships/image" Target="../media/image2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 Id="rId3" Type="http://schemas.openxmlformats.org/officeDocument/2006/relationships/image" Target="../media/image18.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2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1"/>
          <p:cNvSpPr txBox="1"/>
          <p:nvPr>
            <p:ph type="title"/>
          </p:nvPr>
        </p:nvSpPr>
        <p:spPr>
          <a:xfrm>
            <a:off x="1603802" y="421833"/>
            <a:ext cx="89844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5"/>
              </a:buClr>
              <a:buSzPts val="3600"/>
              <a:buFont typeface="Arial"/>
              <a:buNone/>
            </a:pPr>
            <a:r>
              <a:rPr lang="en-US"/>
              <a:t>Senior Project/Capstone Final Presentation</a:t>
            </a:r>
            <a:endParaRPr/>
          </a:p>
        </p:txBody>
      </p:sp>
      <p:pic>
        <p:nvPicPr>
          <p:cNvPr descr="A picture containing drawing&#10;&#10;Description automatically generated" id="224" name="Google Shape;224;p1"/>
          <p:cNvPicPr preferRelativeResize="0"/>
          <p:nvPr/>
        </p:nvPicPr>
        <p:blipFill rotWithShape="1">
          <a:blip r:embed="rId3">
            <a:alphaModFix/>
          </a:blip>
          <a:srcRect b="0" l="0" r="0" t="0"/>
          <a:stretch/>
        </p:blipFill>
        <p:spPr>
          <a:xfrm>
            <a:off x="3766603" y="2240270"/>
            <a:ext cx="4658794" cy="895922"/>
          </a:xfrm>
          <a:prstGeom prst="rect">
            <a:avLst/>
          </a:prstGeom>
          <a:noFill/>
          <a:ln>
            <a:noFill/>
          </a:ln>
        </p:spPr>
      </p:pic>
      <p:sp>
        <p:nvSpPr>
          <p:cNvPr id="225" name="Google Shape;225;p1"/>
          <p:cNvSpPr txBox="1"/>
          <p:nvPr>
            <p:ph type="title"/>
          </p:nvPr>
        </p:nvSpPr>
        <p:spPr>
          <a:xfrm>
            <a:off x="1603802" y="1133158"/>
            <a:ext cx="89844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5"/>
              </a:buClr>
              <a:buSzPts val="3600"/>
              <a:buFont typeface="Arial"/>
              <a:buNone/>
            </a:pPr>
            <a:r>
              <a:rPr lang="en-US"/>
              <a:t>Teach Reading to Pre-K</a:t>
            </a:r>
            <a:endParaRPr/>
          </a:p>
        </p:txBody>
      </p:sp>
      <p:sp>
        <p:nvSpPr>
          <p:cNvPr id="226" name="Google Shape;226;p1"/>
          <p:cNvSpPr txBox="1"/>
          <p:nvPr>
            <p:ph type="title"/>
          </p:nvPr>
        </p:nvSpPr>
        <p:spPr>
          <a:xfrm>
            <a:off x="1603800" y="3308200"/>
            <a:ext cx="8984400" cy="149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5"/>
              </a:buClr>
              <a:buSzPts val="3240"/>
              <a:buFont typeface="Arial"/>
              <a:buNone/>
            </a:pPr>
            <a:r>
              <a:rPr lang="en-US" sz="2240"/>
              <a:t>Team Members: </a:t>
            </a:r>
            <a:br>
              <a:rPr lang="en-US" sz="2240"/>
            </a:br>
            <a:r>
              <a:rPr lang="en-US" sz="2240"/>
              <a:t>(Senior Project) Carlos Rodriguez, Juan Lopez, Jonathan Muniz</a:t>
            </a:r>
            <a:endParaRPr sz="2240"/>
          </a:p>
          <a:p>
            <a:pPr indent="0" lvl="0" marL="0" rtl="0" algn="ctr">
              <a:lnSpc>
                <a:spcPct val="90000"/>
              </a:lnSpc>
              <a:spcBef>
                <a:spcPts val="0"/>
              </a:spcBef>
              <a:spcAft>
                <a:spcPts val="0"/>
              </a:spcAft>
              <a:buClr>
                <a:schemeClr val="accent5"/>
              </a:buClr>
              <a:buSzPts val="3240"/>
              <a:buFont typeface="Arial"/>
              <a:buNone/>
            </a:pPr>
            <a:r>
              <a:rPr lang="en-US" sz="2240"/>
              <a:t>(Capstone 2) Taylor Martinez</a:t>
            </a:r>
            <a:endParaRPr sz="2240"/>
          </a:p>
          <a:p>
            <a:pPr indent="0" lvl="0" marL="0" rtl="0" algn="ctr">
              <a:lnSpc>
                <a:spcPct val="90000"/>
              </a:lnSpc>
              <a:spcBef>
                <a:spcPts val="0"/>
              </a:spcBef>
              <a:spcAft>
                <a:spcPts val="0"/>
              </a:spcAft>
              <a:buClr>
                <a:schemeClr val="accent5"/>
              </a:buClr>
              <a:buSzPts val="3240"/>
              <a:buFont typeface="Arial"/>
              <a:buNone/>
            </a:pPr>
            <a:r>
              <a:rPr lang="en-US" sz="2240"/>
              <a:t>(Capstone 1) Justin Carasa, Mardochee Jeantinor, Martin Alvarez, David Jakimov, Yuhan Qin</a:t>
            </a:r>
            <a:endParaRPr sz="2240"/>
          </a:p>
        </p:txBody>
      </p:sp>
      <p:sp>
        <p:nvSpPr>
          <p:cNvPr id="227" name="Google Shape;227;p1"/>
          <p:cNvSpPr txBox="1"/>
          <p:nvPr>
            <p:ph type="title"/>
          </p:nvPr>
        </p:nvSpPr>
        <p:spPr>
          <a:xfrm>
            <a:off x="1603800" y="4352800"/>
            <a:ext cx="8984400" cy="149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5"/>
              </a:buClr>
              <a:buSzPts val="3240"/>
              <a:buFont typeface="Arial"/>
              <a:buNone/>
            </a:pPr>
            <a:r>
              <a:rPr lang="en-US" sz="2240"/>
              <a:t>Product Owner: Dr. Eliot Levy</a:t>
            </a:r>
            <a:endParaRPr sz="224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8"/>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lnSpcReduction="10000"/>
          </a:bodyPr>
          <a:lstStyle/>
          <a:p>
            <a:pPr indent="0" lvl="0" marL="0" rtl="0" algn="just">
              <a:lnSpc>
                <a:spcPct val="120000"/>
              </a:lnSpc>
              <a:spcBef>
                <a:spcPts val="1500"/>
              </a:spcBef>
              <a:spcAft>
                <a:spcPts val="0"/>
              </a:spcAft>
              <a:buClr>
                <a:schemeClr val="dk1"/>
              </a:buClr>
              <a:buSzPts val="1100"/>
              <a:buFont typeface="Arial"/>
              <a:buNone/>
            </a:pPr>
            <a:r>
              <a:rPr b="1" lang="en-US" sz="1400">
                <a:solidFill>
                  <a:schemeClr val="dk1"/>
                </a:solidFill>
                <a:latin typeface="Helvetica Neue"/>
                <a:ea typeface="Helvetica Neue"/>
                <a:cs typeface="Helvetica Neue"/>
                <a:sym typeface="Helvetica Neue"/>
              </a:rPr>
              <a:t>User Story # 1 -Make a friendly UI for parents and teachers to be able to overview orgiress of students /children (Martin, Mardochee, David)</a:t>
            </a:r>
            <a:endParaRPr b="1" sz="1400">
              <a:solidFill>
                <a:schemeClr val="dk1"/>
              </a:solidFill>
              <a:latin typeface="Helvetica Neue"/>
              <a:ea typeface="Helvetica Neue"/>
              <a:cs typeface="Helvetica Neue"/>
              <a:sym typeface="Helvetica Neue"/>
            </a:endParaRPr>
          </a:p>
          <a:p>
            <a:pPr indent="0" lvl="0" marL="0" rtl="0" algn="just">
              <a:lnSpc>
                <a:spcPct val="145000"/>
              </a:lnSpc>
              <a:spcBef>
                <a:spcPts val="500"/>
              </a:spcBef>
              <a:spcAft>
                <a:spcPts val="0"/>
              </a:spcAft>
              <a:buClr>
                <a:schemeClr val="dk1"/>
              </a:buClr>
              <a:buSzPts val="1100"/>
              <a:buFont typeface="Arial"/>
              <a:buNone/>
            </a:pPr>
            <a:r>
              <a:rPr lang="en-US" sz="1100">
                <a:solidFill>
                  <a:schemeClr val="dk1"/>
                </a:solidFill>
                <a:latin typeface="Helvetica Neue"/>
                <a:ea typeface="Helvetica Neue"/>
                <a:cs typeface="Helvetica Neue"/>
                <a:sym typeface="Helvetica Neue"/>
              </a:rPr>
              <a:t>As a parent user, I would like to be able to traverse the website and use the forms without having to spend time figuring out where to go.</a:t>
            </a:r>
            <a:endParaRPr sz="1100">
              <a:solidFill>
                <a:schemeClr val="dk1"/>
              </a:solidFill>
              <a:latin typeface="Helvetica Neue"/>
              <a:ea typeface="Helvetica Neue"/>
              <a:cs typeface="Helvetica Neue"/>
              <a:sym typeface="Helvetica Neue"/>
            </a:endParaRPr>
          </a:p>
          <a:p>
            <a:pPr indent="0" lvl="0" marL="0" rtl="0" algn="just">
              <a:lnSpc>
                <a:spcPct val="120000"/>
              </a:lnSpc>
              <a:spcBef>
                <a:spcPts val="1500"/>
              </a:spcBef>
              <a:spcAft>
                <a:spcPts val="0"/>
              </a:spcAft>
              <a:buClr>
                <a:schemeClr val="dk1"/>
              </a:buClr>
              <a:buSzPts val="1100"/>
              <a:buFont typeface="Arial"/>
              <a:buNone/>
            </a:pPr>
            <a:r>
              <a:rPr b="1" lang="en-US" sz="1400">
                <a:solidFill>
                  <a:schemeClr val="dk1"/>
                </a:solidFill>
                <a:latin typeface="Helvetica Neue"/>
                <a:ea typeface="Helvetica Neue"/>
                <a:cs typeface="Helvetica Neue"/>
                <a:sym typeface="Helvetica Neue"/>
              </a:rPr>
              <a:t>User Story # 2 - Voice-lines for all screener questions (Jonathan, Justin)</a:t>
            </a:r>
            <a:endParaRPr b="1" sz="1400">
              <a:solidFill>
                <a:schemeClr val="dk1"/>
              </a:solidFill>
              <a:latin typeface="Helvetica Neue"/>
              <a:ea typeface="Helvetica Neue"/>
              <a:cs typeface="Helvetica Neue"/>
              <a:sym typeface="Helvetica Neue"/>
            </a:endParaRPr>
          </a:p>
          <a:p>
            <a:pPr indent="0" lvl="0" marL="0" rtl="0" algn="just">
              <a:lnSpc>
                <a:spcPct val="145000"/>
              </a:lnSpc>
              <a:spcBef>
                <a:spcPts val="500"/>
              </a:spcBef>
              <a:spcAft>
                <a:spcPts val="0"/>
              </a:spcAft>
              <a:buClr>
                <a:schemeClr val="dk1"/>
              </a:buClr>
              <a:buSzPts val="1100"/>
              <a:buFont typeface="Arial"/>
              <a:buNone/>
            </a:pPr>
            <a:r>
              <a:rPr lang="en-US" sz="1100">
                <a:solidFill>
                  <a:schemeClr val="dk1"/>
                </a:solidFill>
                <a:latin typeface="Helvetica Neue"/>
                <a:ea typeface="Helvetica Neue"/>
                <a:cs typeface="Helvetica Neue"/>
                <a:sym typeface="Helvetica Neue"/>
              </a:rPr>
              <a:t>As a user, I would like to be able to hear both the instructions of what I am being asked to do, but also the responses I choose. </a:t>
            </a:r>
            <a:endParaRPr sz="1100">
              <a:solidFill>
                <a:schemeClr val="dk1"/>
              </a:solidFill>
              <a:latin typeface="Helvetica Neue"/>
              <a:ea typeface="Helvetica Neue"/>
              <a:cs typeface="Helvetica Neue"/>
              <a:sym typeface="Helvetica Neue"/>
            </a:endParaRPr>
          </a:p>
          <a:p>
            <a:pPr indent="0" lvl="0" marL="0" rtl="0" algn="just">
              <a:lnSpc>
                <a:spcPct val="120000"/>
              </a:lnSpc>
              <a:spcBef>
                <a:spcPts val="1500"/>
              </a:spcBef>
              <a:spcAft>
                <a:spcPts val="0"/>
              </a:spcAft>
              <a:buClr>
                <a:schemeClr val="dk1"/>
              </a:buClr>
              <a:buSzPts val="1100"/>
              <a:buFont typeface="Arial"/>
              <a:buNone/>
            </a:pPr>
            <a:r>
              <a:rPr b="1" lang="en-US" sz="1400">
                <a:solidFill>
                  <a:schemeClr val="dk1"/>
                </a:solidFill>
                <a:latin typeface="Helvetica Neue"/>
                <a:ea typeface="Helvetica Neue"/>
                <a:cs typeface="Helvetica Neue"/>
                <a:sym typeface="Helvetica Neue"/>
              </a:rPr>
              <a:t>User Story # 3 - Create welcoming landing page for website (Martin, Mardochee, David)</a:t>
            </a:r>
            <a:endParaRPr b="1" sz="1400">
              <a:solidFill>
                <a:schemeClr val="dk1"/>
              </a:solidFill>
              <a:latin typeface="Helvetica Neue"/>
              <a:ea typeface="Helvetica Neue"/>
              <a:cs typeface="Helvetica Neue"/>
              <a:sym typeface="Helvetica Neue"/>
            </a:endParaRPr>
          </a:p>
          <a:p>
            <a:pPr indent="0" lvl="0" marL="0" rtl="0" algn="just">
              <a:lnSpc>
                <a:spcPct val="145000"/>
              </a:lnSpc>
              <a:spcBef>
                <a:spcPts val="500"/>
              </a:spcBef>
              <a:spcAft>
                <a:spcPts val="0"/>
              </a:spcAft>
              <a:buClr>
                <a:schemeClr val="dk1"/>
              </a:buClr>
              <a:buSzPts val="1100"/>
              <a:buFont typeface="Arial"/>
              <a:buNone/>
            </a:pPr>
            <a:r>
              <a:rPr lang="en-US" sz="1100">
                <a:solidFill>
                  <a:schemeClr val="dk1"/>
                </a:solidFill>
                <a:latin typeface="Helvetica Neue"/>
                <a:ea typeface="Helvetica Neue"/>
                <a:cs typeface="Helvetica Neue"/>
                <a:sym typeface="Helvetica Neue"/>
              </a:rPr>
              <a:t>As a teacher/admin user, I would like to see a landing page that ensures me of the success of this screener.</a:t>
            </a:r>
            <a:endParaRPr sz="1100">
              <a:solidFill>
                <a:schemeClr val="dk1"/>
              </a:solidFill>
              <a:latin typeface="Helvetica Neue"/>
              <a:ea typeface="Helvetica Neue"/>
              <a:cs typeface="Helvetica Neue"/>
              <a:sym typeface="Helvetica Neue"/>
            </a:endParaRPr>
          </a:p>
          <a:p>
            <a:pPr indent="0" lvl="0" marL="0" rtl="0" algn="just">
              <a:lnSpc>
                <a:spcPct val="120000"/>
              </a:lnSpc>
              <a:spcBef>
                <a:spcPts val="1500"/>
              </a:spcBef>
              <a:spcAft>
                <a:spcPts val="0"/>
              </a:spcAft>
              <a:buClr>
                <a:schemeClr val="dk1"/>
              </a:buClr>
              <a:buSzPts val="1100"/>
              <a:buFont typeface="Arial"/>
              <a:buNone/>
            </a:pPr>
            <a:r>
              <a:rPr b="1" lang="en-US" sz="1400">
                <a:solidFill>
                  <a:schemeClr val="dk1"/>
                </a:solidFill>
                <a:latin typeface="Helvetica Neue"/>
                <a:ea typeface="Helvetica Neue"/>
                <a:cs typeface="Helvetica Neue"/>
                <a:sym typeface="Helvetica Neue"/>
              </a:rPr>
              <a:t>User Story # 4 - Add a navigation bar to the landing page (Martin, Mardochee, David)</a:t>
            </a:r>
            <a:endParaRPr b="1" sz="1400">
              <a:solidFill>
                <a:schemeClr val="dk1"/>
              </a:solidFill>
              <a:latin typeface="Helvetica Neue"/>
              <a:ea typeface="Helvetica Neue"/>
              <a:cs typeface="Helvetica Neue"/>
              <a:sym typeface="Helvetica Neue"/>
            </a:endParaRPr>
          </a:p>
          <a:p>
            <a:pPr indent="0" lvl="0" marL="0" rtl="0" algn="just">
              <a:lnSpc>
                <a:spcPct val="145000"/>
              </a:lnSpc>
              <a:spcBef>
                <a:spcPts val="500"/>
              </a:spcBef>
              <a:spcAft>
                <a:spcPts val="0"/>
              </a:spcAft>
              <a:buClr>
                <a:schemeClr val="dk1"/>
              </a:buClr>
              <a:buSzPts val="1100"/>
              <a:buFont typeface="Arial"/>
              <a:buNone/>
            </a:pPr>
            <a:r>
              <a:rPr lang="en-US" sz="1100">
                <a:solidFill>
                  <a:schemeClr val="dk1"/>
                </a:solidFill>
                <a:latin typeface="Helvetica Neue"/>
                <a:ea typeface="Helvetica Neue"/>
                <a:cs typeface="Helvetica Neue"/>
                <a:sym typeface="Helvetica Neue"/>
              </a:rPr>
              <a:t>As a teacher/admin user, I would like to have a navigation bar to easily move between different sections of the website.</a:t>
            </a:r>
            <a:endParaRPr sz="1100">
              <a:solidFill>
                <a:schemeClr val="dk1"/>
              </a:solidFill>
              <a:latin typeface="Helvetica Neue"/>
              <a:ea typeface="Helvetica Neue"/>
              <a:cs typeface="Helvetica Neue"/>
              <a:sym typeface="Helvetica Neue"/>
            </a:endParaRPr>
          </a:p>
          <a:p>
            <a:pPr indent="0" lvl="0" marL="0" rtl="0" algn="just">
              <a:lnSpc>
                <a:spcPct val="120000"/>
              </a:lnSpc>
              <a:spcBef>
                <a:spcPts val="1500"/>
              </a:spcBef>
              <a:spcAft>
                <a:spcPts val="0"/>
              </a:spcAft>
              <a:buClr>
                <a:schemeClr val="dk1"/>
              </a:buClr>
              <a:buSzPts val="1100"/>
              <a:buFont typeface="Arial"/>
              <a:buNone/>
            </a:pPr>
            <a:r>
              <a:rPr b="1" lang="en-US" sz="1400">
                <a:solidFill>
                  <a:schemeClr val="dk1"/>
                </a:solidFill>
                <a:latin typeface="Helvetica Neue"/>
                <a:ea typeface="Helvetica Neue"/>
                <a:cs typeface="Helvetica Neue"/>
                <a:sym typeface="Helvetica Neue"/>
              </a:rPr>
              <a:t>User Story # 5 - Create a login page (Martin, Mardochee, David)</a:t>
            </a:r>
            <a:endParaRPr b="1" sz="1400">
              <a:solidFill>
                <a:schemeClr val="dk1"/>
              </a:solidFill>
              <a:latin typeface="Helvetica Neue"/>
              <a:ea typeface="Helvetica Neue"/>
              <a:cs typeface="Helvetica Neue"/>
              <a:sym typeface="Helvetica Neue"/>
            </a:endParaRPr>
          </a:p>
          <a:p>
            <a:pPr indent="0" lvl="0" marL="0" rtl="0" algn="just">
              <a:lnSpc>
                <a:spcPct val="145000"/>
              </a:lnSpc>
              <a:spcBef>
                <a:spcPts val="500"/>
              </a:spcBef>
              <a:spcAft>
                <a:spcPts val="1400"/>
              </a:spcAft>
              <a:buClr>
                <a:schemeClr val="dk1"/>
              </a:buClr>
              <a:buSzPts val="1100"/>
              <a:buNone/>
            </a:pPr>
            <a:r>
              <a:rPr lang="en-US" sz="1100">
                <a:solidFill>
                  <a:schemeClr val="dk1"/>
                </a:solidFill>
                <a:latin typeface="Helvetica Neue"/>
                <a:ea typeface="Helvetica Neue"/>
                <a:cs typeface="Helvetica Neue"/>
                <a:sym typeface="Helvetica Neue"/>
              </a:rPr>
              <a:t>As a teacher/admin user, I would like to be able to securely and easily log into my account.</a:t>
            </a:r>
            <a:endParaRPr/>
          </a:p>
        </p:txBody>
      </p:sp>
      <p:sp>
        <p:nvSpPr>
          <p:cNvPr id="295" name="Google Shape;295;p8"/>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solidFill>
                  <a:schemeClr val="dk1"/>
                </a:solidFill>
              </a:rPr>
              <a:t>User Stories #1 - #5</a:t>
            </a:r>
            <a:endParaRPr>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ge74a478e91_0_59"/>
          <p:cNvSpPr txBox="1"/>
          <p:nvPr>
            <p:ph idx="1" type="body"/>
          </p:nvPr>
        </p:nvSpPr>
        <p:spPr>
          <a:xfrm>
            <a:off x="3282203" y="1788668"/>
            <a:ext cx="7902900" cy="4249500"/>
          </a:xfrm>
          <a:prstGeom prst="rect">
            <a:avLst/>
          </a:prstGeom>
          <a:noFill/>
          <a:ln>
            <a:noFill/>
          </a:ln>
        </p:spPr>
        <p:txBody>
          <a:bodyPr anchorCtr="0" anchor="t" bIns="45700" lIns="91425" spcFirstLastPara="1" rIns="91425" wrap="square" tIns="45700">
            <a:normAutofit fontScale="92500" lnSpcReduction="10000"/>
          </a:bodyPr>
          <a:lstStyle/>
          <a:p>
            <a:pPr indent="0" lvl="0" marL="0" rtl="0" algn="just">
              <a:lnSpc>
                <a:spcPct val="120000"/>
              </a:lnSpc>
              <a:spcBef>
                <a:spcPts val="1500"/>
              </a:spcBef>
              <a:spcAft>
                <a:spcPts val="0"/>
              </a:spcAft>
              <a:buClr>
                <a:schemeClr val="dk1"/>
              </a:buClr>
              <a:buSzPct val="78571"/>
              <a:buNone/>
            </a:pPr>
            <a:r>
              <a:rPr b="1" lang="en-US" sz="1400">
                <a:solidFill>
                  <a:schemeClr val="dk1"/>
                </a:solidFill>
                <a:latin typeface="Helvetica Neue"/>
                <a:ea typeface="Helvetica Neue"/>
                <a:cs typeface="Helvetica Neue"/>
                <a:sym typeface="Helvetica Neue"/>
              </a:rPr>
              <a:t>User Story # 6 - Create a registration page (Jonathan, Justin, Yuhan)</a:t>
            </a:r>
            <a:endParaRPr b="1" sz="1400">
              <a:solidFill>
                <a:schemeClr val="dk1"/>
              </a:solidFill>
              <a:latin typeface="Helvetica Neue"/>
              <a:ea typeface="Helvetica Neue"/>
              <a:cs typeface="Helvetica Neue"/>
              <a:sym typeface="Helvetica Neue"/>
            </a:endParaRPr>
          </a:p>
          <a:p>
            <a:pPr indent="0" lvl="0" marL="0" rtl="0" algn="just">
              <a:lnSpc>
                <a:spcPct val="145000"/>
              </a:lnSpc>
              <a:spcBef>
                <a:spcPts val="500"/>
              </a:spcBef>
              <a:spcAft>
                <a:spcPts val="0"/>
              </a:spcAft>
              <a:buClr>
                <a:schemeClr val="dk1"/>
              </a:buClr>
              <a:buSzPct val="100000"/>
              <a:buNone/>
            </a:pPr>
            <a:r>
              <a:rPr lang="en-US" sz="1100">
                <a:solidFill>
                  <a:schemeClr val="dk1"/>
                </a:solidFill>
                <a:latin typeface="Helvetica Neue"/>
                <a:ea typeface="Helvetica Neue"/>
                <a:cs typeface="Helvetica Neue"/>
                <a:sym typeface="Helvetica Neue"/>
              </a:rPr>
              <a:t>As a teacher/admin user, I would like to be able to have an account so that my information is stored.</a:t>
            </a:r>
            <a:endParaRPr sz="1100">
              <a:solidFill>
                <a:schemeClr val="dk1"/>
              </a:solidFill>
              <a:latin typeface="Helvetica Neue"/>
              <a:ea typeface="Helvetica Neue"/>
              <a:cs typeface="Helvetica Neue"/>
              <a:sym typeface="Helvetica Neue"/>
            </a:endParaRPr>
          </a:p>
          <a:p>
            <a:pPr indent="0" lvl="0" marL="0" rtl="0" algn="just">
              <a:lnSpc>
                <a:spcPct val="120000"/>
              </a:lnSpc>
              <a:spcBef>
                <a:spcPts val="1500"/>
              </a:spcBef>
              <a:spcAft>
                <a:spcPts val="0"/>
              </a:spcAft>
              <a:buClr>
                <a:schemeClr val="dk1"/>
              </a:buClr>
              <a:buSzPct val="78571"/>
              <a:buNone/>
            </a:pPr>
            <a:r>
              <a:rPr b="1" lang="en-US" sz="1400">
                <a:solidFill>
                  <a:schemeClr val="dk1"/>
                </a:solidFill>
                <a:latin typeface="Helvetica Neue"/>
                <a:ea typeface="Helvetica Neue"/>
                <a:cs typeface="Helvetica Neue"/>
                <a:sym typeface="Helvetica Neue"/>
              </a:rPr>
              <a:t>User Story # 7 - Create a dashboard (Taylor, Jonathan, Yuhan)) </a:t>
            </a:r>
            <a:endParaRPr b="1" sz="1400">
              <a:solidFill>
                <a:schemeClr val="dk1"/>
              </a:solidFill>
              <a:latin typeface="Helvetica Neue"/>
              <a:ea typeface="Helvetica Neue"/>
              <a:cs typeface="Helvetica Neue"/>
              <a:sym typeface="Helvetica Neue"/>
            </a:endParaRPr>
          </a:p>
          <a:p>
            <a:pPr indent="0" lvl="0" marL="0" rtl="0" algn="just">
              <a:lnSpc>
                <a:spcPct val="145000"/>
              </a:lnSpc>
              <a:spcBef>
                <a:spcPts val="500"/>
              </a:spcBef>
              <a:spcAft>
                <a:spcPts val="0"/>
              </a:spcAft>
              <a:buClr>
                <a:schemeClr val="dk1"/>
              </a:buClr>
              <a:buSzPct val="100000"/>
              <a:buNone/>
            </a:pPr>
            <a:r>
              <a:rPr lang="en-US" sz="1100">
                <a:solidFill>
                  <a:schemeClr val="dk1"/>
                </a:solidFill>
                <a:latin typeface="Helvetica Neue"/>
                <a:ea typeface="Helvetica Neue"/>
                <a:cs typeface="Helvetica Neue"/>
                <a:sym typeface="Helvetica Neue"/>
              </a:rPr>
              <a:t>As a teacher/admin user, I would like to have a dashboard where all my information is kept and easily accessible.</a:t>
            </a:r>
            <a:endParaRPr sz="1100">
              <a:solidFill>
                <a:schemeClr val="dk1"/>
              </a:solidFill>
              <a:latin typeface="Helvetica Neue"/>
              <a:ea typeface="Helvetica Neue"/>
              <a:cs typeface="Helvetica Neue"/>
              <a:sym typeface="Helvetica Neue"/>
            </a:endParaRPr>
          </a:p>
          <a:p>
            <a:pPr indent="0" lvl="0" marL="0" rtl="0" algn="just">
              <a:lnSpc>
                <a:spcPct val="120000"/>
              </a:lnSpc>
              <a:spcBef>
                <a:spcPts val="1500"/>
              </a:spcBef>
              <a:spcAft>
                <a:spcPts val="0"/>
              </a:spcAft>
              <a:buClr>
                <a:schemeClr val="dk1"/>
              </a:buClr>
              <a:buSzPct val="78571"/>
              <a:buNone/>
            </a:pPr>
            <a:r>
              <a:rPr b="1" lang="en-US" sz="1400">
                <a:solidFill>
                  <a:schemeClr val="dk1"/>
                </a:solidFill>
                <a:latin typeface="Helvetica Neue"/>
                <a:ea typeface="Helvetica Neue"/>
                <a:cs typeface="Helvetica Neue"/>
                <a:sym typeface="Helvetica Neue"/>
              </a:rPr>
              <a:t>User Story # 8 - Create a side menu for the dashboard (Taylor, Jonathan)</a:t>
            </a:r>
            <a:endParaRPr b="1" sz="1400">
              <a:solidFill>
                <a:schemeClr val="dk1"/>
              </a:solidFill>
              <a:latin typeface="Helvetica Neue"/>
              <a:ea typeface="Helvetica Neue"/>
              <a:cs typeface="Helvetica Neue"/>
              <a:sym typeface="Helvetica Neue"/>
            </a:endParaRPr>
          </a:p>
          <a:p>
            <a:pPr indent="0" lvl="0" marL="0" rtl="0" algn="just">
              <a:lnSpc>
                <a:spcPct val="145000"/>
              </a:lnSpc>
              <a:spcBef>
                <a:spcPts val="500"/>
              </a:spcBef>
              <a:spcAft>
                <a:spcPts val="0"/>
              </a:spcAft>
              <a:buClr>
                <a:schemeClr val="dk1"/>
              </a:buClr>
              <a:buSzPct val="100000"/>
              <a:buNone/>
            </a:pPr>
            <a:r>
              <a:rPr lang="en-US" sz="1100">
                <a:solidFill>
                  <a:schemeClr val="dk1"/>
                </a:solidFill>
                <a:latin typeface="Helvetica Neue"/>
                <a:ea typeface="Helvetica Neue"/>
                <a:cs typeface="Helvetica Neue"/>
                <a:sym typeface="Helvetica Neue"/>
              </a:rPr>
              <a:t>As a teacher/admin user, I would like to have a side menu that allows me to traverse through various parts of the dashboard.</a:t>
            </a:r>
            <a:endParaRPr sz="1100">
              <a:solidFill>
                <a:schemeClr val="dk1"/>
              </a:solidFill>
              <a:latin typeface="Helvetica Neue"/>
              <a:ea typeface="Helvetica Neue"/>
              <a:cs typeface="Helvetica Neue"/>
              <a:sym typeface="Helvetica Neue"/>
            </a:endParaRPr>
          </a:p>
          <a:p>
            <a:pPr indent="0" lvl="0" marL="0" rtl="0" algn="just">
              <a:lnSpc>
                <a:spcPct val="120000"/>
              </a:lnSpc>
              <a:spcBef>
                <a:spcPts val="1500"/>
              </a:spcBef>
              <a:spcAft>
                <a:spcPts val="0"/>
              </a:spcAft>
              <a:buClr>
                <a:schemeClr val="dk1"/>
              </a:buClr>
              <a:buSzPct val="78571"/>
              <a:buNone/>
            </a:pPr>
            <a:r>
              <a:rPr b="1" lang="en-US" sz="1400">
                <a:solidFill>
                  <a:schemeClr val="dk1"/>
                </a:solidFill>
                <a:latin typeface="Helvetica Neue"/>
                <a:ea typeface="Helvetica Neue"/>
                <a:cs typeface="Helvetica Neue"/>
                <a:sym typeface="Helvetica Neue"/>
              </a:rPr>
              <a:t>User Story # 9 - Allow teacher/admin users to create classrooms (Taylor, Justin)</a:t>
            </a:r>
            <a:endParaRPr b="1" sz="1400">
              <a:solidFill>
                <a:schemeClr val="dk1"/>
              </a:solidFill>
              <a:latin typeface="Helvetica Neue"/>
              <a:ea typeface="Helvetica Neue"/>
              <a:cs typeface="Helvetica Neue"/>
              <a:sym typeface="Helvetica Neue"/>
            </a:endParaRPr>
          </a:p>
          <a:p>
            <a:pPr indent="0" lvl="0" marL="0" rtl="0" algn="just">
              <a:lnSpc>
                <a:spcPct val="145000"/>
              </a:lnSpc>
              <a:spcBef>
                <a:spcPts val="500"/>
              </a:spcBef>
              <a:spcAft>
                <a:spcPts val="0"/>
              </a:spcAft>
              <a:buClr>
                <a:schemeClr val="dk1"/>
              </a:buClr>
              <a:buSzPct val="100000"/>
              <a:buNone/>
            </a:pPr>
            <a:r>
              <a:rPr lang="en-US" sz="1100">
                <a:solidFill>
                  <a:schemeClr val="dk1"/>
                </a:solidFill>
                <a:latin typeface="Helvetica Neue"/>
                <a:ea typeface="Helvetica Neue"/>
                <a:cs typeface="Helvetica Neue"/>
                <a:sym typeface="Helvetica Neue"/>
              </a:rPr>
              <a:t>As a teacher/admin user, I would like to be able to create different classrooms where I can separate what students belong to what classrooms.</a:t>
            </a:r>
            <a:endParaRPr sz="1100">
              <a:solidFill>
                <a:schemeClr val="dk1"/>
              </a:solidFill>
              <a:latin typeface="Helvetica Neue"/>
              <a:ea typeface="Helvetica Neue"/>
              <a:cs typeface="Helvetica Neue"/>
              <a:sym typeface="Helvetica Neue"/>
            </a:endParaRPr>
          </a:p>
          <a:p>
            <a:pPr indent="0" lvl="0" marL="0" rtl="0" algn="just">
              <a:lnSpc>
                <a:spcPct val="120000"/>
              </a:lnSpc>
              <a:spcBef>
                <a:spcPts val="1500"/>
              </a:spcBef>
              <a:spcAft>
                <a:spcPts val="0"/>
              </a:spcAft>
              <a:buClr>
                <a:schemeClr val="dk1"/>
              </a:buClr>
              <a:buSzPct val="78571"/>
              <a:buNone/>
            </a:pPr>
            <a:r>
              <a:rPr b="1" lang="en-US" sz="1400">
                <a:solidFill>
                  <a:schemeClr val="dk1"/>
                </a:solidFill>
                <a:latin typeface="Helvetica Neue"/>
                <a:ea typeface="Helvetica Neue"/>
                <a:cs typeface="Helvetica Neue"/>
                <a:sym typeface="Helvetica Neue"/>
              </a:rPr>
              <a:t>User Story # 10 - Allow teacher/admin users to create students (Taylor, Justin)</a:t>
            </a:r>
            <a:endParaRPr b="1" sz="1400">
              <a:solidFill>
                <a:schemeClr val="dk1"/>
              </a:solidFill>
              <a:latin typeface="Helvetica Neue"/>
              <a:ea typeface="Helvetica Neue"/>
              <a:cs typeface="Helvetica Neue"/>
              <a:sym typeface="Helvetica Neue"/>
            </a:endParaRPr>
          </a:p>
          <a:p>
            <a:pPr indent="0" lvl="0" marL="0" rtl="0" algn="just">
              <a:lnSpc>
                <a:spcPct val="145000"/>
              </a:lnSpc>
              <a:spcBef>
                <a:spcPts val="500"/>
              </a:spcBef>
              <a:spcAft>
                <a:spcPts val="0"/>
              </a:spcAft>
              <a:buClr>
                <a:schemeClr val="dk1"/>
              </a:buClr>
              <a:buSzPct val="100000"/>
              <a:buNone/>
            </a:pPr>
            <a:r>
              <a:rPr lang="en-US" sz="1100">
                <a:solidFill>
                  <a:schemeClr val="dk1"/>
                </a:solidFill>
                <a:latin typeface="Helvetica Neue"/>
                <a:ea typeface="Helvetica Neue"/>
                <a:cs typeface="Helvetica Neue"/>
                <a:sym typeface="Helvetica Neue"/>
              </a:rPr>
              <a:t>As a teacher/admin user, I would like to be able to begin filling out the personal information of the student that will be taking the screener.</a:t>
            </a:r>
            <a:endParaRPr sz="1100">
              <a:solidFill>
                <a:schemeClr val="dk1"/>
              </a:solidFill>
              <a:latin typeface="Helvetica Neue"/>
              <a:ea typeface="Helvetica Neue"/>
              <a:cs typeface="Helvetica Neue"/>
              <a:sym typeface="Helvetica Neue"/>
            </a:endParaRPr>
          </a:p>
          <a:p>
            <a:pPr indent="0" lvl="0" marL="0" rtl="0" algn="just">
              <a:lnSpc>
                <a:spcPct val="145000"/>
              </a:lnSpc>
              <a:spcBef>
                <a:spcPts val="1400"/>
              </a:spcBef>
              <a:spcAft>
                <a:spcPts val="1400"/>
              </a:spcAft>
              <a:buClr>
                <a:schemeClr val="dk1"/>
              </a:buClr>
              <a:buSzPct val="78571"/>
              <a:buNone/>
            </a:pPr>
            <a:r>
              <a:t/>
            </a:r>
            <a:endParaRPr b="1" sz="1400">
              <a:solidFill>
                <a:schemeClr val="dk1"/>
              </a:solidFill>
              <a:latin typeface="Helvetica Neue"/>
              <a:ea typeface="Helvetica Neue"/>
              <a:cs typeface="Helvetica Neue"/>
              <a:sym typeface="Helvetica Neue"/>
            </a:endParaRPr>
          </a:p>
        </p:txBody>
      </p:sp>
      <p:sp>
        <p:nvSpPr>
          <p:cNvPr id="301" name="Google Shape;301;ge74a478e91_0_59"/>
          <p:cNvSpPr txBox="1"/>
          <p:nvPr>
            <p:ph type="title"/>
          </p:nvPr>
        </p:nvSpPr>
        <p:spPr>
          <a:xfrm>
            <a:off x="3282203" y="819848"/>
            <a:ext cx="7902900" cy="7476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solidFill>
                  <a:schemeClr val="dk1"/>
                </a:solidFill>
              </a:rPr>
              <a:t>User Stories #6 - #10</a:t>
            </a:r>
            <a:endParaRPr>
              <a:solidFill>
                <a:schemeClr val="dk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ge74a478e91_0_64"/>
          <p:cNvSpPr txBox="1"/>
          <p:nvPr>
            <p:ph idx="1" type="body"/>
          </p:nvPr>
        </p:nvSpPr>
        <p:spPr>
          <a:xfrm>
            <a:off x="3282203" y="1788668"/>
            <a:ext cx="7902900" cy="4249500"/>
          </a:xfrm>
          <a:prstGeom prst="rect">
            <a:avLst/>
          </a:prstGeom>
          <a:noFill/>
          <a:ln>
            <a:noFill/>
          </a:ln>
        </p:spPr>
        <p:txBody>
          <a:bodyPr anchorCtr="0" anchor="t" bIns="45700" lIns="91425" spcFirstLastPara="1" rIns="91425" wrap="square" tIns="45700">
            <a:normAutofit fontScale="92500" lnSpcReduction="10000"/>
          </a:bodyPr>
          <a:lstStyle/>
          <a:p>
            <a:pPr indent="0" lvl="0" marL="0" rtl="0" algn="just">
              <a:lnSpc>
                <a:spcPct val="120000"/>
              </a:lnSpc>
              <a:spcBef>
                <a:spcPts val="1500"/>
              </a:spcBef>
              <a:spcAft>
                <a:spcPts val="0"/>
              </a:spcAft>
              <a:buClr>
                <a:schemeClr val="dk1"/>
              </a:buClr>
              <a:buSzPct val="78571"/>
              <a:buNone/>
            </a:pPr>
            <a:r>
              <a:rPr b="1" lang="en-US" sz="1400">
                <a:solidFill>
                  <a:schemeClr val="dk1"/>
                </a:solidFill>
                <a:latin typeface="Helvetica Neue"/>
                <a:ea typeface="Helvetica Neue"/>
                <a:cs typeface="Helvetica Neue"/>
                <a:sym typeface="Helvetica Neue"/>
              </a:rPr>
              <a:t>User Story # 11 - Create base template for all screener parts </a:t>
            </a:r>
            <a:r>
              <a:rPr b="1" lang="en-US" sz="1400">
                <a:solidFill>
                  <a:schemeClr val="dk1"/>
                </a:solidFill>
                <a:latin typeface="Helvetica Neue"/>
                <a:ea typeface="Helvetica Neue"/>
                <a:cs typeface="Helvetica Neue"/>
                <a:sym typeface="Helvetica Neue"/>
              </a:rPr>
              <a:t>(Carlos, Juan)</a:t>
            </a:r>
            <a:endParaRPr b="1" sz="1400">
              <a:solidFill>
                <a:schemeClr val="dk1"/>
              </a:solidFill>
              <a:latin typeface="Helvetica Neue"/>
              <a:ea typeface="Helvetica Neue"/>
              <a:cs typeface="Helvetica Neue"/>
              <a:sym typeface="Helvetica Neue"/>
            </a:endParaRPr>
          </a:p>
          <a:p>
            <a:pPr indent="0" lvl="0" marL="0" rtl="0" algn="just">
              <a:lnSpc>
                <a:spcPct val="145000"/>
              </a:lnSpc>
              <a:spcBef>
                <a:spcPts val="500"/>
              </a:spcBef>
              <a:spcAft>
                <a:spcPts val="0"/>
              </a:spcAft>
              <a:buClr>
                <a:schemeClr val="dk1"/>
              </a:buClr>
              <a:buSzPct val="100000"/>
              <a:buNone/>
            </a:pPr>
            <a:r>
              <a:rPr lang="en-US" sz="1100">
                <a:solidFill>
                  <a:schemeClr val="dk1"/>
                </a:solidFill>
                <a:latin typeface="Helvetica Neue"/>
                <a:ea typeface="Helvetica Neue"/>
                <a:cs typeface="Helvetica Neue"/>
                <a:sym typeface="Helvetica Neue"/>
              </a:rPr>
              <a:t>As a user, I would like to see a base template used for the screener in order to have consistency between the parts.</a:t>
            </a:r>
            <a:endParaRPr sz="1100">
              <a:solidFill>
                <a:schemeClr val="dk1"/>
              </a:solidFill>
              <a:latin typeface="Helvetica Neue"/>
              <a:ea typeface="Helvetica Neue"/>
              <a:cs typeface="Helvetica Neue"/>
              <a:sym typeface="Helvetica Neue"/>
            </a:endParaRPr>
          </a:p>
          <a:p>
            <a:pPr indent="0" lvl="0" marL="0" rtl="0" algn="just">
              <a:lnSpc>
                <a:spcPct val="120000"/>
              </a:lnSpc>
              <a:spcBef>
                <a:spcPts val="1500"/>
              </a:spcBef>
              <a:spcAft>
                <a:spcPts val="0"/>
              </a:spcAft>
              <a:buClr>
                <a:schemeClr val="dk1"/>
              </a:buClr>
              <a:buSzPct val="78571"/>
              <a:buNone/>
            </a:pPr>
            <a:r>
              <a:rPr b="1" lang="en-US" sz="1400">
                <a:solidFill>
                  <a:schemeClr val="dk1"/>
                </a:solidFill>
                <a:latin typeface="Helvetica Neue"/>
                <a:ea typeface="Helvetica Neue"/>
                <a:cs typeface="Helvetica Neue"/>
                <a:sym typeface="Helvetica Neue"/>
              </a:rPr>
              <a:t>User Story # 12 - Create details for all screener parts (Carlos, Juan)</a:t>
            </a:r>
            <a:endParaRPr b="1" sz="1400">
              <a:solidFill>
                <a:schemeClr val="dk1"/>
              </a:solidFill>
              <a:latin typeface="Helvetica Neue"/>
              <a:ea typeface="Helvetica Neue"/>
              <a:cs typeface="Helvetica Neue"/>
              <a:sym typeface="Helvetica Neue"/>
            </a:endParaRPr>
          </a:p>
          <a:p>
            <a:pPr indent="0" lvl="0" marL="0" rtl="0" algn="just">
              <a:lnSpc>
                <a:spcPct val="145000"/>
              </a:lnSpc>
              <a:spcBef>
                <a:spcPts val="500"/>
              </a:spcBef>
              <a:spcAft>
                <a:spcPts val="0"/>
              </a:spcAft>
              <a:buClr>
                <a:schemeClr val="dk1"/>
              </a:buClr>
              <a:buSzPct val="100000"/>
              <a:buNone/>
            </a:pPr>
            <a:r>
              <a:rPr lang="en-US" sz="1100">
                <a:solidFill>
                  <a:schemeClr val="dk1"/>
                </a:solidFill>
                <a:latin typeface="Helvetica Neue"/>
                <a:ea typeface="Helvetica Neue"/>
                <a:cs typeface="Helvetica Neue"/>
                <a:sym typeface="Helvetica Neue"/>
              </a:rPr>
              <a:t>As a user, I would like to see the details of every screener part be distinguishable</a:t>
            </a:r>
            <a:endParaRPr sz="1100">
              <a:solidFill>
                <a:schemeClr val="dk1"/>
              </a:solidFill>
              <a:latin typeface="Helvetica Neue"/>
              <a:ea typeface="Helvetica Neue"/>
              <a:cs typeface="Helvetica Neue"/>
              <a:sym typeface="Helvetica Neue"/>
            </a:endParaRPr>
          </a:p>
          <a:p>
            <a:pPr indent="0" lvl="0" marL="0" rtl="0" algn="just">
              <a:lnSpc>
                <a:spcPct val="120000"/>
              </a:lnSpc>
              <a:spcBef>
                <a:spcPts val="1500"/>
              </a:spcBef>
              <a:spcAft>
                <a:spcPts val="0"/>
              </a:spcAft>
              <a:buClr>
                <a:schemeClr val="dk1"/>
              </a:buClr>
              <a:buSzPct val="78571"/>
              <a:buNone/>
            </a:pPr>
            <a:r>
              <a:rPr b="1" lang="en-US" sz="1400">
                <a:solidFill>
                  <a:schemeClr val="dk1"/>
                </a:solidFill>
                <a:latin typeface="Helvetica Neue"/>
                <a:ea typeface="Helvetica Neue"/>
                <a:cs typeface="Helvetica Neue"/>
                <a:sym typeface="Helvetica Neue"/>
              </a:rPr>
              <a:t>User Story # 13 - Allow teacher/admin users to easily review all related student’s score with a button (Yuhan)</a:t>
            </a:r>
            <a:endParaRPr b="1" sz="1400">
              <a:solidFill>
                <a:schemeClr val="dk1"/>
              </a:solidFill>
              <a:latin typeface="Helvetica Neue"/>
              <a:ea typeface="Helvetica Neue"/>
              <a:cs typeface="Helvetica Neue"/>
              <a:sym typeface="Helvetica Neue"/>
            </a:endParaRPr>
          </a:p>
          <a:p>
            <a:pPr indent="0" lvl="0" marL="0" rtl="0" algn="just">
              <a:lnSpc>
                <a:spcPct val="145000"/>
              </a:lnSpc>
              <a:spcBef>
                <a:spcPts val="500"/>
              </a:spcBef>
              <a:spcAft>
                <a:spcPts val="0"/>
              </a:spcAft>
              <a:buClr>
                <a:schemeClr val="dk1"/>
              </a:buClr>
              <a:buSzPct val="100000"/>
              <a:buNone/>
            </a:pPr>
            <a:r>
              <a:rPr lang="en-US" sz="1100">
                <a:solidFill>
                  <a:schemeClr val="dk1"/>
                </a:solidFill>
                <a:latin typeface="Helvetica Neue"/>
                <a:ea typeface="Helvetica Neue"/>
                <a:cs typeface="Helvetica Neue"/>
                <a:sym typeface="Helvetica Neue"/>
              </a:rPr>
              <a:t>As a teacher/admin user, I would like to see a “view all student scores” button that shows me a list of all pertaining student’s scores.</a:t>
            </a:r>
            <a:endParaRPr sz="1100">
              <a:solidFill>
                <a:schemeClr val="dk1"/>
              </a:solidFill>
              <a:latin typeface="Helvetica Neue"/>
              <a:ea typeface="Helvetica Neue"/>
              <a:cs typeface="Helvetica Neue"/>
              <a:sym typeface="Helvetica Neue"/>
            </a:endParaRPr>
          </a:p>
          <a:p>
            <a:pPr indent="0" lvl="0" marL="0" rtl="0" algn="just">
              <a:lnSpc>
                <a:spcPct val="120000"/>
              </a:lnSpc>
              <a:spcBef>
                <a:spcPts val="1500"/>
              </a:spcBef>
              <a:spcAft>
                <a:spcPts val="0"/>
              </a:spcAft>
              <a:buClr>
                <a:schemeClr val="dk1"/>
              </a:buClr>
              <a:buSzPct val="78571"/>
              <a:buNone/>
            </a:pPr>
            <a:r>
              <a:rPr b="1" lang="en-US" sz="1400">
                <a:solidFill>
                  <a:schemeClr val="dk1"/>
                </a:solidFill>
                <a:latin typeface="Helvetica Neue"/>
                <a:ea typeface="Helvetica Neue"/>
                <a:cs typeface="Helvetica Neue"/>
                <a:sym typeface="Helvetica Neue"/>
              </a:rPr>
              <a:t>User Story # 14 - Allow teacher/admin users to see time taken by a student (Carlos, Juan)</a:t>
            </a:r>
            <a:endParaRPr b="1" sz="1400">
              <a:solidFill>
                <a:schemeClr val="dk1"/>
              </a:solidFill>
              <a:latin typeface="Helvetica Neue"/>
              <a:ea typeface="Helvetica Neue"/>
              <a:cs typeface="Helvetica Neue"/>
              <a:sym typeface="Helvetica Neue"/>
            </a:endParaRPr>
          </a:p>
          <a:p>
            <a:pPr indent="0" lvl="0" marL="0" rtl="0" algn="just">
              <a:lnSpc>
                <a:spcPct val="145000"/>
              </a:lnSpc>
              <a:spcBef>
                <a:spcPts val="500"/>
              </a:spcBef>
              <a:spcAft>
                <a:spcPts val="0"/>
              </a:spcAft>
              <a:buClr>
                <a:schemeClr val="dk1"/>
              </a:buClr>
              <a:buSzPct val="100000"/>
              <a:buNone/>
            </a:pPr>
            <a:r>
              <a:rPr lang="en-US" sz="1100">
                <a:solidFill>
                  <a:schemeClr val="dk1"/>
                </a:solidFill>
                <a:latin typeface="Helvetica Neue"/>
                <a:ea typeface="Helvetica Neue"/>
                <a:cs typeface="Helvetica Neue"/>
                <a:sym typeface="Helvetica Neue"/>
              </a:rPr>
              <a:t>As a teacher/admin user, I would like to see how long a student takes during the screener within the detailed scores.</a:t>
            </a:r>
            <a:endParaRPr sz="1100">
              <a:solidFill>
                <a:schemeClr val="dk1"/>
              </a:solidFill>
              <a:latin typeface="Helvetica Neue"/>
              <a:ea typeface="Helvetica Neue"/>
              <a:cs typeface="Helvetica Neue"/>
              <a:sym typeface="Helvetica Neue"/>
            </a:endParaRPr>
          </a:p>
          <a:p>
            <a:pPr indent="0" lvl="0" marL="0" rtl="0" algn="just">
              <a:lnSpc>
                <a:spcPct val="120000"/>
              </a:lnSpc>
              <a:spcBef>
                <a:spcPts val="1500"/>
              </a:spcBef>
              <a:spcAft>
                <a:spcPts val="0"/>
              </a:spcAft>
              <a:buClr>
                <a:schemeClr val="dk1"/>
              </a:buClr>
              <a:buSzPct val="78571"/>
              <a:buNone/>
            </a:pPr>
            <a:r>
              <a:rPr b="1" lang="en-US" sz="1400">
                <a:solidFill>
                  <a:schemeClr val="dk1"/>
                </a:solidFill>
                <a:latin typeface="Helvetica Neue"/>
                <a:ea typeface="Helvetica Neue"/>
                <a:cs typeface="Helvetica Neue"/>
                <a:sym typeface="Helvetica Neue"/>
              </a:rPr>
              <a:t>User Story # 15 - Allow teacher/admin users to switch between less and more details of a student scores (Yuhan)</a:t>
            </a:r>
            <a:endParaRPr b="1" sz="1400">
              <a:solidFill>
                <a:schemeClr val="dk1"/>
              </a:solidFill>
              <a:latin typeface="Helvetica Neue"/>
              <a:ea typeface="Helvetica Neue"/>
              <a:cs typeface="Helvetica Neue"/>
              <a:sym typeface="Helvetica Neue"/>
            </a:endParaRPr>
          </a:p>
          <a:p>
            <a:pPr indent="0" lvl="0" marL="0" rtl="0" algn="just">
              <a:lnSpc>
                <a:spcPct val="145000"/>
              </a:lnSpc>
              <a:spcBef>
                <a:spcPts val="500"/>
              </a:spcBef>
              <a:spcAft>
                <a:spcPts val="0"/>
              </a:spcAft>
              <a:buClr>
                <a:schemeClr val="dk1"/>
              </a:buClr>
              <a:buSzPct val="100000"/>
              <a:buNone/>
            </a:pPr>
            <a:r>
              <a:rPr lang="en-US" sz="1100">
                <a:solidFill>
                  <a:schemeClr val="dk1"/>
                </a:solidFill>
                <a:latin typeface="Helvetica Neue"/>
                <a:ea typeface="Helvetica Neue"/>
                <a:cs typeface="Helvetica Neue"/>
                <a:sym typeface="Helvetica Neue"/>
              </a:rPr>
              <a:t>As a teacher/admin user, I would like to see a more detail button that shows me exact details of how a student performed.</a:t>
            </a:r>
            <a:endParaRPr sz="1100">
              <a:solidFill>
                <a:schemeClr val="dk1"/>
              </a:solidFill>
              <a:latin typeface="Helvetica Neue"/>
              <a:ea typeface="Helvetica Neue"/>
              <a:cs typeface="Helvetica Neue"/>
              <a:sym typeface="Helvetica Neue"/>
            </a:endParaRPr>
          </a:p>
          <a:p>
            <a:pPr indent="0" lvl="0" marL="0" rtl="0" algn="just">
              <a:lnSpc>
                <a:spcPct val="145000"/>
              </a:lnSpc>
              <a:spcBef>
                <a:spcPts val="1400"/>
              </a:spcBef>
              <a:spcAft>
                <a:spcPts val="1400"/>
              </a:spcAft>
              <a:buClr>
                <a:schemeClr val="dk1"/>
              </a:buClr>
              <a:buSzPct val="78571"/>
              <a:buNone/>
            </a:pPr>
            <a:r>
              <a:t/>
            </a:r>
            <a:endParaRPr b="1" sz="1400">
              <a:solidFill>
                <a:schemeClr val="dk1"/>
              </a:solidFill>
              <a:latin typeface="Helvetica Neue"/>
              <a:ea typeface="Helvetica Neue"/>
              <a:cs typeface="Helvetica Neue"/>
              <a:sym typeface="Helvetica Neue"/>
            </a:endParaRPr>
          </a:p>
        </p:txBody>
      </p:sp>
      <p:sp>
        <p:nvSpPr>
          <p:cNvPr id="307" name="Google Shape;307;ge74a478e91_0_64"/>
          <p:cNvSpPr txBox="1"/>
          <p:nvPr>
            <p:ph type="title"/>
          </p:nvPr>
        </p:nvSpPr>
        <p:spPr>
          <a:xfrm>
            <a:off x="3282203" y="819848"/>
            <a:ext cx="7902900" cy="7476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solidFill>
                  <a:schemeClr val="dk1"/>
                </a:solidFill>
              </a:rPr>
              <a:t>User Stories #10 - #15</a:t>
            </a:r>
            <a:endParaRPr>
              <a:solidFill>
                <a:schemeClr val="dk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ge74a478e91_0_18"/>
          <p:cNvSpPr txBox="1"/>
          <p:nvPr>
            <p:ph type="title"/>
          </p:nvPr>
        </p:nvSpPr>
        <p:spPr>
          <a:xfrm>
            <a:off x="545290" y="1039190"/>
            <a:ext cx="3802800"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Login Page Sequence Diagram</a:t>
            </a:r>
            <a:endParaRPr/>
          </a:p>
        </p:txBody>
      </p:sp>
      <p:sp>
        <p:nvSpPr>
          <p:cNvPr id="313" name="Google Shape;313;ge74a478e91_0_18"/>
          <p:cNvSpPr txBox="1"/>
          <p:nvPr>
            <p:ph type="title"/>
          </p:nvPr>
        </p:nvSpPr>
        <p:spPr>
          <a:xfrm>
            <a:off x="6449539" y="947390"/>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a:solidFill>
                  <a:schemeClr val="lt1"/>
                </a:solidFill>
              </a:rPr>
              <a:t>Registration Page Sequence Diagram</a:t>
            </a:r>
            <a:endParaRPr>
              <a:solidFill>
                <a:schemeClr val="lt1"/>
              </a:solidFill>
            </a:endParaRPr>
          </a:p>
        </p:txBody>
      </p:sp>
      <p:pic>
        <p:nvPicPr>
          <p:cNvPr id="314" name="Google Shape;314;ge74a478e91_0_18"/>
          <p:cNvPicPr preferRelativeResize="0"/>
          <p:nvPr/>
        </p:nvPicPr>
        <p:blipFill>
          <a:blip r:embed="rId3">
            <a:alphaModFix/>
          </a:blip>
          <a:stretch>
            <a:fillRect/>
          </a:stretch>
        </p:blipFill>
        <p:spPr>
          <a:xfrm>
            <a:off x="5907088" y="2085538"/>
            <a:ext cx="5443625" cy="2686925"/>
          </a:xfrm>
          <a:prstGeom prst="rect">
            <a:avLst/>
          </a:prstGeom>
          <a:noFill/>
          <a:ln>
            <a:noFill/>
          </a:ln>
        </p:spPr>
      </p:pic>
      <p:pic>
        <p:nvPicPr>
          <p:cNvPr id="315" name="Google Shape;315;ge74a478e91_0_18"/>
          <p:cNvPicPr preferRelativeResize="0"/>
          <p:nvPr/>
        </p:nvPicPr>
        <p:blipFill>
          <a:blip r:embed="rId4">
            <a:alphaModFix/>
          </a:blip>
          <a:stretch>
            <a:fillRect/>
          </a:stretch>
        </p:blipFill>
        <p:spPr>
          <a:xfrm>
            <a:off x="35800" y="2335612"/>
            <a:ext cx="4821799" cy="21868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ge74a478e91_0_29"/>
          <p:cNvSpPr txBox="1"/>
          <p:nvPr>
            <p:ph type="title"/>
          </p:nvPr>
        </p:nvSpPr>
        <p:spPr>
          <a:xfrm>
            <a:off x="545290" y="1039190"/>
            <a:ext cx="3802800"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Question</a:t>
            </a:r>
            <a:r>
              <a:rPr lang="en-US"/>
              <a:t> Sequence Diagram</a:t>
            </a:r>
            <a:endParaRPr/>
          </a:p>
        </p:txBody>
      </p:sp>
      <p:sp>
        <p:nvSpPr>
          <p:cNvPr id="321" name="Google Shape;321;ge74a478e91_0_29"/>
          <p:cNvSpPr txBox="1"/>
          <p:nvPr>
            <p:ph type="title"/>
          </p:nvPr>
        </p:nvSpPr>
        <p:spPr>
          <a:xfrm>
            <a:off x="6449539" y="947390"/>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a:solidFill>
                  <a:schemeClr val="lt1"/>
                </a:solidFill>
              </a:rPr>
              <a:t>Home</a:t>
            </a:r>
            <a:r>
              <a:rPr lang="en-US">
                <a:solidFill>
                  <a:schemeClr val="lt1"/>
                </a:solidFill>
              </a:rPr>
              <a:t> Page Sequence Diagram</a:t>
            </a:r>
            <a:endParaRPr>
              <a:solidFill>
                <a:schemeClr val="lt1"/>
              </a:solidFill>
            </a:endParaRPr>
          </a:p>
        </p:txBody>
      </p:sp>
      <p:pic>
        <p:nvPicPr>
          <p:cNvPr id="322" name="Google Shape;322;ge74a478e91_0_29"/>
          <p:cNvPicPr preferRelativeResize="0"/>
          <p:nvPr/>
        </p:nvPicPr>
        <p:blipFill>
          <a:blip r:embed="rId3">
            <a:alphaModFix/>
          </a:blip>
          <a:stretch>
            <a:fillRect/>
          </a:stretch>
        </p:blipFill>
        <p:spPr>
          <a:xfrm>
            <a:off x="545300" y="1793525"/>
            <a:ext cx="3802800" cy="3717600"/>
          </a:xfrm>
          <a:prstGeom prst="rect">
            <a:avLst/>
          </a:prstGeom>
          <a:noFill/>
          <a:ln>
            <a:noFill/>
          </a:ln>
        </p:spPr>
      </p:pic>
      <p:pic>
        <p:nvPicPr>
          <p:cNvPr id="323" name="Google Shape;323;ge74a478e91_0_29"/>
          <p:cNvPicPr preferRelativeResize="0"/>
          <p:nvPr/>
        </p:nvPicPr>
        <p:blipFill>
          <a:blip r:embed="rId4">
            <a:alphaModFix/>
          </a:blip>
          <a:stretch>
            <a:fillRect/>
          </a:stretch>
        </p:blipFill>
        <p:spPr>
          <a:xfrm>
            <a:off x="7271577" y="2037828"/>
            <a:ext cx="2714625" cy="32289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ge74a478e91_0_40"/>
          <p:cNvSpPr txBox="1"/>
          <p:nvPr>
            <p:ph type="title"/>
          </p:nvPr>
        </p:nvSpPr>
        <p:spPr>
          <a:xfrm>
            <a:off x="2418590" y="1198471"/>
            <a:ext cx="7510800" cy="8460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3F3F3F"/>
              </a:buClr>
              <a:buSzPct val="100000"/>
              <a:buFont typeface="Arial"/>
              <a:buNone/>
            </a:pPr>
            <a:r>
              <a:rPr lang="en-US"/>
              <a:t>Dashboard Page Sequence Diagram</a:t>
            </a:r>
            <a:endParaRPr/>
          </a:p>
        </p:txBody>
      </p:sp>
      <p:pic>
        <p:nvPicPr>
          <p:cNvPr id="329" name="Google Shape;329;ge74a478e91_0_40"/>
          <p:cNvPicPr preferRelativeResize="0"/>
          <p:nvPr/>
        </p:nvPicPr>
        <p:blipFill>
          <a:blip r:embed="rId3">
            <a:alphaModFix/>
          </a:blip>
          <a:stretch>
            <a:fillRect/>
          </a:stretch>
        </p:blipFill>
        <p:spPr>
          <a:xfrm>
            <a:off x="3945798" y="2044475"/>
            <a:ext cx="4300401" cy="37325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3"/>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None/>
            </a:pPr>
            <a:r>
              <a:rPr lang="en-US"/>
              <a:t>System Design</a:t>
            </a:r>
            <a:endParaRPr/>
          </a:p>
        </p:txBody>
      </p:sp>
      <p:grpSp>
        <p:nvGrpSpPr>
          <p:cNvPr id="335" name="Google Shape;335;p3"/>
          <p:cNvGrpSpPr/>
          <p:nvPr/>
        </p:nvGrpSpPr>
        <p:grpSpPr>
          <a:xfrm>
            <a:off x="2555362" y="2291874"/>
            <a:ext cx="487681" cy="2279905"/>
            <a:chOff x="1975104" y="2011680"/>
            <a:chExt cx="487681" cy="2779777"/>
          </a:xfrm>
        </p:grpSpPr>
        <p:sp>
          <p:nvSpPr>
            <p:cNvPr id="336" name="Google Shape;336;p3"/>
            <p:cNvSpPr/>
            <p:nvPr/>
          </p:nvSpPr>
          <p:spPr>
            <a:xfrm>
              <a:off x="1975104" y="2011680"/>
              <a:ext cx="110314" cy="2779776"/>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Arial"/>
                <a:ea typeface="Arial"/>
                <a:cs typeface="Arial"/>
                <a:sym typeface="Arial"/>
              </a:endParaRPr>
            </a:p>
          </p:txBody>
        </p:sp>
        <p:sp>
          <p:nvSpPr>
            <p:cNvPr id="337" name="Google Shape;337;p3"/>
            <p:cNvSpPr/>
            <p:nvPr/>
          </p:nvSpPr>
          <p:spPr>
            <a:xfrm rot="5400000">
              <a:off x="2152051" y="1834734"/>
              <a:ext cx="133786"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Arial"/>
                <a:ea typeface="Arial"/>
                <a:cs typeface="Arial"/>
                <a:sym typeface="Arial"/>
              </a:endParaRPr>
            </a:p>
          </p:txBody>
        </p:sp>
        <p:sp>
          <p:nvSpPr>
            <p:cNvPr id="338" name="Google Shape;338;p3"/>
            <p:cNvSpPr/>
            <p:nvPr/>
          </p:nvSpPr>
          <p:spPr>
            <a:xfrm rot="5400000">
              <a:off x="2151985" y="4480657"/>
              <a:ext cx="133920"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Arial"/>
                <a:ea typeface="Arial"/>
                <a:cs typeface="Arial"/>
                <a:sym typeface="Arial"/>
              </a:endParaRPr>
            </a:p>
          </p:txBody>
        </p:sp>
      </p:grpSp>
      <p:grpSp>
        <p:nvGrpSpPr>
          <p:cNvPr id="339" name="Google Shape;339;p3"/>
          <p:cNvGrpSpPr/>
          <p:nvPr/>
        </p:nvGrpSpPr>
        <p:grpSpPr>
          <a:xfrm rot="10800000">
            <a:off x="9148955" y="2291874"/>
            <a:ext cx="487681" cy="2279905"/>
            <a:chOff x="1975104" y="2011680"/>
            <a:chExt cx="487681" cy="2779777"/>
          </a:xfrm>
        </p:grpSpPr>
        <p:sp>
          <p:nvSpPr>
            <p:cNvPr id="340" name="Google Shape;340;p3"/>
            <p:cNvSpPr/>
            <p:nvPr/>
          </p:nvSpPr>
          <p:spPr>
            <a:xfrm>
              <a:off x="1975104" y="2011680"/>
              <a:ext cx="110314" cy="2779776"/>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41" name="Google Shape;341;p3"/>
            <p:cNvSpPr/>
            <p:nvPr/>
          </p:nvSpPr>
          <p:spPr>
            <a:xfrm rot="5400000">
              <a:off x="2152051" y="1834734"/>
              <a:ext cx="133786"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42" name="Google Shape;342;p3"/>
            <p:cNvSpPr/>
            <p:nvPr/>
          </p:nvSpPr>
          <p:spPr>
            <a:xfrm rot="5400000">
              <a:off x="2151985" y="4480657"/>
              <a:ext cx="133920"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ge74a478e91_0_82"/>
          <p:cNvSpPr txBox="1"/>
          <p:nvPr>
            <p:ph idx="1" type="body"/>
          </p:nvPr>
        </p:nvSpPr>
        <p:spPr>
          <a:xfrm>
            <a:off x="2229190" y="2737943"/>
            <a:ext cx="8147400" cy="2967000"/>
          </a:xfrm>
          <a:prstGeom prst="rect">
            <a:avLst/>
          </a:prstGeom>
          <a:noFill/>
          <a:ln>
            <a:noFill/>
          </a:ln>
        </p:spPr>
        <p:txBody>
          <a:bodyPr anchorCtr="0" anchor="t" bIns="45700" lIns="91425" spcFirstLastPara="1" rIns="91425" wrap="square" tIns="45700">
            <a:normAutofit fontScale="85000" lnSpcReduction="20000"/>
          </a:bodyPr>
          <a:lstStyle/>
          <a:p>
            <a:pPr indent="342900" lvl="0" marL="114300" rtl="0" algn="l">
              <a:lnSpc>
                <a:spcPct val="90000"/>
              </a:lnSpc>
              <a:spcBef>
                <a:spcPts val="0"/>
              </a:spcBef>
              <a:spcAft>
                <a:spcPts val="0"/>
              </a:spcAft>
              <a:buClr>
                <a:schemeClr val="lt1"/>
              </a:buClr>
              <a:buSzPct val="100000"/>
              <a:buNone/>
            </a:pPr>
            <a:r>
              <a:rPr lang="en-US"/>
              <a:t>Considering that we utilized Django, and Django itself is based on the Model-View-Controller architectural pattern, that immediately makes the majority of our project that exact same pattern. Model-View-Controller is very popular in web applications, which is exactly what we have. It consists of 3 components, as per the name, the Model, the View, and the Controller. In a very simple form of explaining this pattern, the View is what the user sees, and interacts with. When they do, it sends that request to the Controller, which then updates the data on the Models. After, the Model sends that new data back to the controller, who then shows the updated data to the user through the View.</a:t>
            </a:r>
            <a:endParaRPr/>
          </a:p>
          <a:p>
            <a:pPr indent="-114300" lvl="0" marL="228600" rtl="0" algn="l">
              <a:lnSpc>
                <a:spcPct val="90000"/>
              </a:lnSpc>
              <a:spcBef>
                <a:spcPts val="0"/>
              </a:spcBef>
              <a:spcAft>
                <a:spcPts val="0"/>
              </a:spcAft>
              <a:buClr>
                <a:schemeClr val="lt1"/>
              </a:buClr>
              <a:buSzPct val="100000"/>
              <a:buNone/>
            </a:pPr>
            <a:r>
              <a:t/>
            </a:r>
            <a:endParaRPr/>
          </a:p>
          <a:p>
            <a:pPr indent="342900" lvl="0" marL="114300" rtl="0" algn="l">
              <a:lnSpc>
                <a:spcPct val="90000"/>
              </a:lnSpc>
              <a:spcBef>
                <a:spcPts val="0"/>
              </a:spcBef>
              <a:spcAft>
                <a:spcPts val="0"/>
              </a:spcAft>
              <a:buClr>
                <a:schemeClr val="lt1"/>
              </a:buClr>
              <a:buSzPct val="100000"/>
              <a:buNone/>
            </a:pPr>
            <a:r>
              <a:rPr lang="en-US"/>
              <a:t>One of the main reasons we opted for Django and the MVC pattern is that it helps a lot with organization and redundancy. We can input data in base html for different pages from the controller as well be able to reuse html files which we have for the exam portion of the program. We can also encapsulate data into models for further organization and ease of use. Also controlling the routing of our website is made much simpler using Django’s built in system. Overall we can greatly reduce the size of our program and make it much more organized, thus, easier to manage. </a:t>
            </a:r>
            <a:endParaRPr/>
          </a:p>
          <a:p>
            <a:pPr indent="-114300" lvl="0" marL="228600" rtl="0" algn="l">
              <a:lnSpc>
                <a:spcPct val="90000"/>
              </a:lnSpc>
              <a:spcBef>
                <a:spcPts val="0"/>
              </a:spcBef>
              <a:spcAft>
                <a:spcPts val="0"/>
              </a:spcAft>
              <a:buClr>
                <a:schemeClr val="lt1"/>
              </a:buClr>
              <a:buSzPct val="100000"/>
              <a:buNone/>
            </a:pPr>
            <a:r>
              <a:t/>
            </a:r>
            <a:endParaRPr/>
          </a:p>
        </p:txBody>
      </p:sp>
      <p:sp>
        <p:nvSpPr>
          <p:cNvPr id="348" name="Google Shape;348;ge74a478e91_0_82"/>
          <p:cNvSpPr txBox="1"/>
          <p:nvPr>
            <p:ph type="title"/>
          </p:nvPr>
        </p:nvSpPr>
        <p:spPr>
          <a:xfrm>
            <a:off x="3960364" y="1809715"/>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a:t>Architectural Patterns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ge74a478e91_0_87"/>
          <p:cNvSpPr txBox="1"/>
          <p:nvPr>
            <p:ph idx="1" type="body"/>
          </p:nvPr>
        </p:nvSpPr>
        <p:spPr>
          <a:xfrm>
            <a:off x="2229200" y="2737951"/>
            <a:ext cx="8147400" cy="3522300"/>
          </a:xfrm>
          <a:prstGeom prst="rect">
            <a:avLst/>
          </a:prstGeom>
          <a:noFill/>
          <a:ln>
            <a:noFill/>
          </a:ln>
        </p:spPr>
        <p:txBody>
          <a:bodyPr anchorCtr="0" anchor="t" bIns="45700" lIns="91425" spcFirstLastPara="1" rIns="91425" wrap="square" tIns="45700">
            <a:normAutofit/>
          </a:bodyPr>
          <a:lstStyle/>
          <a:p>
            <a:pPr indent="0" lvl="0" marL="114300" rtl="0" algn="l">
              <a:lnSpc>
                <a:spcPct val="90000"/>
              </a:lnSpc>
              <a:spcBef>
                <a:spcPts val="0"/>
              </a:spcBef>
              <a:spcAft>
                <a:spcPts val="0"/>
              </a:spcAft>
              <a:buClr>
                <a:schemeClr val="lt1"/>
              </a:buClr>
              <a:buSzPts val="1800"/>
              <a:buNone/>
            </a:pPr>
            <a:r>
              <a:rPr lang="en-US"/>
              <a:t>Because this project began from the ground up, no specific technologies were requested. As such, the plan was first to investigate what frameworks and technologies would best serve as many of the features as requested. Once we decided that, we would begin by implementing a basic version of what everything will look like, move on to making some of the basic navigation features, then finally begin implementing the screener portions. More time than normal was dedicated to the screener portion as it is the most important part, and more than anything that needed to function correctly.</a:t>
            </a:r>
            <a:endParaRPr/>
          </a:p>
          <a:p>
            <a:pPr indent="0" lvl="0" marL="114300" rtl="0" algn="l">
              <a:lnSpc>
                <a:spcPct val="90000"/>
              </a:lnSpc>
              <a:spcBef>
                <a:spcPts val="0"/>
              </a:spcBef>
              <a:spcAft>
                <a:spcPts val="0"/>
              </a:spcAft>
              <a:buClr>
                <a:schemeClr val="lt1"/>
              </a:buClr>
              <a:buSzPts val="1800"/>
              <a:buNone/>
            </a:pPr>
            <a:r>
              <a:t/>
            </a:r>
            <a:endParaRPr/>
          </a:p>
          <a:p>
            <a:pPr indent="0" lvl="0" marL="114300" rtl="0" algn="l">
              <a:lnSpc>
                <a:spcPct val="90000"/>
              </a:lnSpc>
              <a:spcBef>
                <a:spcPts val="0"/>
              </a:spcBef>
              <a:spcAft>
                <a:spcPts val="0"/>
              </a:spcAft>
              <a:buClr>
                <a:schemeClr val="lt1"/>
              </a:buClr>
              <a:buSzPts val="1800"/>
              <a:buNone/>
            </a:pPr>
            <a:r>
              <a:rPr lang="en-US"/>
              <a:t>Our application was purposefully designed to avoid as much hardware as possible, and utilize as much software as we could.</a:t>
            </a:r>
            <a:endParaRPr/>
          </a:p>
          <a:p>
            <a:pPr indent="0" lvl="0" marL="114300" rtl="0" algn="l">
              <a:lnSpc>
                <a:spcPct val="90000"/>
              </a:lnSpc>
              <a:spcBef>
                <a:spcPts val="0"/>
              </a:spcBef>
              <a:spcAft>
                <a:spcPts val="0"/>
              </a:spcAft>
              <a:buClr>
                <a:schemeClr val="lt1"/>
              </a:buClr>
              <a:buSzPts val="1800"/>
              <a:buNone/>
            </a:pPr>
            <a:r>
              <a:t/>
            </a:r>
            <a:endParaRPr/>
          </a:p>
          <a:p>
            <a:pPr indent="-114300" lvl="0" marL="228600" rtl="0" algn="l">
              <a:lnSpc>
                <a:spcPct val="90000"/>
              </a:lnSpc>
              <a:spcBef>
                <a:spcPts val="0"/>
              </a:spcBef>
              <a:spcAft>
                <a:spcPts val="0"/>
              </a:spcAft>
              <a:buClr>
                <a:schemeClr val="lt1"/>
              </a:buClr>
              <a:buSzPts val="1800"/>
              <a:buNone/>
            </a:pPr>
            <a:r>
              <a:t/>
            </a:r>
            <a:endParaRPr/>
          </a:p>
        </p:txBody>
      </p:sp>
      <p:sp>
        <p:nvSpPr>
          <p:cNvPr id="354" name="Google Shape;354;ge74a478e91_0_87"/>
          <p:cNvSpPr txBox="1"/>
          <p:nvPr>
            <p:ph type="title"/>
          </p:nvPr>
        </p:nvSpPr>
        <p:spPr>
          <a:xfrm>
            <a:off x="3960364" y="1809715"/>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a:t>Deployment</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ge74a478e91_0_92"/>
          <p:cNvSpPr txBox="1"/>
          <p:nvPr>
            <p:ph idx="1" type="body"/>
          </p:nvPr>
        </p:nvSpPr>
        <p:spPr>
          <a:xfrm>
            <a:off x="2229200" y="2737951"/>
            <a:ext cx="8147400" cy="3522300"/>
          </a:xfrm>
          <a:prstGeom prst="rect">
            <a:avLst/>
          </a:prstGeom>
          <a:noFill/>
          <a:ln>
            <a:noFill/>
          </a:ln>
        </p:spPr>
        <p:txBody>
          <a:bodyPr anchorCtr="0" anchor="t" bIns="45700" lIns="91425" spcFirstLastPara="1" rIns="91425" wrap="square" tIns="45700">
            <a:normAutofit fontScale="85000" lnSpcReduction="20000"/>
          </a:bodyPr>
          <a:lstStyle/>
          <a:p>
            <a:pPr indent="0" lvl="0" marL="114300" rtl="0" algn="l">
              <a:lnSpc>
                <a:spcPct val="90000"/>
              </a:lnSpc>
              <a:spcBef>
                <a:spcPts val="0"/>
              </a:spcBef>
              <a:spcAft>
                <a:spcPts val="0"/>
              </a:spcAft>
              <a:buClr>
                <a:schemeClr val="lt1"/>
              </a:buClr>
              <a:buSzPct val="100000"/>
              <a:buNone/>
            </a:pPr>
            <a:r>
              <a:rPr lang="en-US"/>
              <a:t>In order to develop the application, the follow hardware specs are recommended:</a:t>
            </a:r>
            <a:endParaRPr/>
          </a:p>
          <a:p>
            <a:pPr indent="-325755" lvl="0" marL="914400" rtl="0" algn="l">
              <a:lnSpc>
                <a:spcPct val="90000"/>
              </a:lnSpc>
              <a:spcBef>
                <a:spcPts val="0"/>
              </a:spcBef>
              <a:spcAft>
                <a:spcPts val="0"/>
              </a:spcAft>
              <a:buSzPct val="100000"/>
              <a:buChar char="•"/>
            </a:pPr>
            <a:r>
              <a:rPr lang="en-US"/>
              <a:t>PC with any OS capable of utilizing python</a:t>
            </a:r>
            <a:endParaRPr/>
          </a:p>
          <a:p>
            <a:pPr indent="-325755" lvl="0" marL="914400" rtl="0" algn="l">
              <a:lnSpc>
                <a:spcPct val="90000"/>
              </a:lnSpc>
              <a:spcBef>
                <a:spcPts val="0"/>
              </a:spcBef>
              <a:spcAft>
                <a:spcPts val="0"/>
              </a:spcAft>
              <a:buSzPct val="100000"/>
              <a:buChar char="•"/>
            </a:pPr>
            <a:r>
              <a:rPr lang="en-US"/>
              <a:t>4 Gb of RAM</a:t>
            </a:r>
            <a:endParaRPr/>
          </a:p>
          <a:p>
            <a:pPr indent="-325755" lvl="0" marL="914400" rtl="0" algn="l">
              <a:lnSpc>
                <a:spcPct val="90000"/>
              </a:lnSpc>
              <a:spcBef>
                <a:spcPts val="0"/>
              </a:spcBef>
              <a:spcAft>
                <a:spcPts val="0"/>
              </a:spcAft>
              <a:buSzPct val="100000"/>
              <a:buChar char="•"/>
            </a:pPr>
            <a:r>
              <a:rPr lang="en-US"/>
              <a:t>Disk Space required (1GB)</a:t>
            </a:r>
            <a:endParaRPr/>
          </a:p>
          <a:p>
            <a:pPr indent="-325755" lvl="0" marL="914400" rtl="0" algn="l">
              <a:lnSpc>
                <a:spcPct val="90000"/>
              </a:lnSpc>
              <a:spcBef>
                <a:spcPts val="0"/>
              </a:spcBef>
              <a:spcAft>
                <a:spcPts val="0"/>
              </a:spcAft>
              <a:buSzPct val="100000"/>
              <a:buChar char="•"/>
            </a:pPr>
            <a:r>
              <a:rPr lang="en-US"/>
              <a:t>At least 2.0 Ghz single core processor				</a:t>
            </a:r>
            <a:endParaRPr/>
          </a:p>
          <a:p>
            <a:pPr indent="0" lvl="0" marL="114300" rtl="0" algn="l">
              <a:lnSpc>
                <a:spcPct val="90000"/>
              </a:lnSpc>
              <a:spcBef>
                <a:spcPts val="0"/>
              </a:spcBef>
              <a:spcAft>
                <a:spcPts val="0"/>
              </a:spcAft>
              <a:buClr>
                <a:schemeClr val="lt1"/>
              </a:buClr>
              <a:buSzPct val="100000"/>
              <a:buNone/>
            </a:pPr>
            <a:r>
              <a:rPr lang="en-US"/>
              <a:t>For software, developers will need the following:</a:t>
            </a:r>
            <a:endParaRPr/>
          </a:p>
          <a:p>
            <a:pPr indent="-325755" lvl="0" marL="914400" rtl="0" algn="l">
              <a:lnSpc>
                <a:spcPct val="90000"/>
              </a:lnSpc>
              <a:spcBef>
                <a:spcPts val="0"/>
              </a:spcBef>
              <a:spcAft>
                <a:spcPts val="0"/>
              </a:spcAft>
              <a:buSzPct val="100000"/>
              <a:buChar char="•"/>
            </a:pPr>
            <a:r>
              <a:rPr lang="en-US"/>
              <a:t>Python 3.9.6 and the following pip modules:</a:t>
            </a:r>
            <a:endParaRPr/>
          </a:p>
          <a:p>
            <a:pPr indent="-325755" lvl="1" marL="1371600" rtl="0" algn="l">
              <a:lnSpc>
                <a:spcPct val="90000"/>
              </a:lnSpc>
              <a:spcBef>
                <a:spcPts val="0"/>
              </a:spcBef>
              <a:spcAft>
                <a:spcPts val="0"/>
              </a:spcAft>
              <a:buSzPct val="100000"/>
              <a:buChar char="•"/>
            </a:pPr>
            <a:r>
              <a:rPr lang="en-US"/>
              <a:t>Django</a:t>
            </a:r>
            <a:endParaRPr/>
          </a:p>
          <a:p>
            <a:pPr indent="-325755" lvl="1" marL="1371600" rtl="0" algn="l">
              <a:lnSpc>
                <a:spcPct val="90000"/>
              </a:lnSpc>
              <a:spcBef>
                <a:spcPts val="0"/>
              </a:spcBef>
              <a:spcAft>
                <a:spcPts val="0"/>
              </a:spcAft>
              <a:buSzPct val="100000"/>
              <a:buChar char="•"/>
            </a:pPr>
            <a:r>
              <a:rPr lang="en-US"/>
              <a:t>Pytz</a:t>
            </a:r>
            <a:endParaRPr/>
          </a:p>
          <a:p>
            <a:pPr indent="-325755" lvl="1" marL="1371600" rtl="0" algn="l">
              <a:lnSpc>
                <a:spcPct val="90000"/>
              </a:lnSpc>
              <a:spcBef>
                <a:spcPts val="0"/>
              </a:spcBef>
              <a:spcAft>
                <a:spcPts val="0"/>
              </a:spcAft>
              <a:buSzPct val="100000"/>
              <a:buChar char="•"/>
            </a:pPr>
            <a:r>
              <a:rPr lang="en-US"/>
              <a:t>Django Crispy Forms</a:t>
            </a:r>
            <a:endParaRPr/>
          </a:p>
          <a:p>
            <a:pPr indent="-325755" lvl="1" marL="1371600" rtl="0" algn="l">
              <a:lnSpc>
                <a:spcPct val="90000"/>
              </a:lnSpc>
              <a:spcBef>
                <a:spcPts val="0"/>
              </a:spcBef>
              <a:spcAft>
                <a:spcPts val="0"/>
              </a:spcAft>
              <a:buSzPct val="100000"/>
              <a:buChar char="•"/>
            </a:pPr>
            <a:r>
              <a:rPr lang="en-US"/>
              <a:t>SQL</a:t>
            </a:r>
            <a:endParaRPr/>
          </a:p>
          <a:p>
            <a:pPr indent="-325755" lvl="1" marL="1371600" rtl="0" algn="l">
              <a:lnSpc>
                <a:spcPct val="90000"/>
              </a:lnSpc>
              <a:spcBef>
                <a:spcPts val="0"/>
              </a:spcBef>
              <a:spcAft>
                <a:spcPts val="0"/>
              </a:spcAft>
              <a:buSzPct val="100000"/>
              <a:buChar char="•"/>
            </a:pPr>
            <a:r>
              <a:rPr lang="en-US"/>
              <a:t>Asgiref</a:t>
            </a:r>
            <a:endParaRPr/>
          </a:p>
          <a:p>
            <a:pPr indent="-325755" lvl="0" marL="914400" rtl="0" algn="l">
              <a:lnSpc>
                <a:spcPct val="90000"/>
              </a:lnSpc>
              <a:spcBef>
                <a:spcPts val="0"/>
              </a:spcBef>
              <a:spcAft>
                <a:spcPts val="0"/>
              </a:spcAft>
              <a:buSzPct val="100000"/>
              <a:buChar char="•"/>
            </a:pPr>
            <a:r>
              <a:rPr lang="en-US"/>
              <a:t>Any web browser will work with this project</a:t>
            </a:r>
            <a:endParaRPr/>
          </a:p>
          <a:p>
            <a:pPr indent="0" lvl="0" marL="114300" rtl="0" algn="l">
              <a:lnSpc>
                <a:spcPct val="90000"/>
              </a:lnSpc>
              <a:spcBef>
                <a:spcPts val="0"/>
              </a:spcBef>
              <a:spcAft>
                <a:spcPts val="0"/>
              </a:spcAft>
              <a:buClr>
                <a:schemeClr val="lt1"/>
              </a:buClr>
              <a:buSzPct val="100000"/>
              <a:buNone/>
            </a:pPr>
            <a:r>
              <a:t/>
            </a:r>
            <a:endParaRPr/>
          </a:p>
          <a:p>
            <a:pPr indent="0" lvl="0" marL="114300" rtl="0" algn="l">
              <a:lnSpc>
                <a:spcPct val="90000"/>
              </a:lnSpc>
              <a:spcBef>
                <a:spcPts val="0"/>
              </a:spcBef>
              <a:spcAft>
                <a:spcPts val="0"/>
              </a:spcAft>
              <a:buClr>
                <a:schemeClr val="lt1"/>
              </a:buClr>
              <a:buSzPct val="100000"/>
              <a:buNone/>
            </a:pPr>
            <a:r>
              <a:rPr lang="en-US"/>
              <a:t>T</a:t>
            </a:r>
            <a:r>
              <a:rPr lang="en-US"/>
              <a:t>he project was targeted to be released on AWS EC2 Instances, running Ubuntu 20.04, that could be rapidly multiplied and deployed on multiple regions. As such, the only requirement is an AWS account.</a:t>
            </a:r>
            <a:endParaRPr/>
          </a:p>
          <a:p>
            <a:pPr indent="0" lvl="0" marL="114300" rtl="0" algn="l">
              <a:lnSpc>
                <a:spcPct val="90000"/>
              </a:lnSpc>
              <a:spcBef>
                <a:spcPts val="0"/>
              </a:spcBef>
              <a:spcAft>
                <a:spcPts val="0"/>
              </a:spcAft>
              <a:buClr>
                <a:schemeClr val="lt1"/>
              </a:buClr>
              <a:buSzPct val="100000"/>
              <a:buNone/>
            </a:pPr>
            <a:r>
              <a:t/>
            </a:r>
            <a:endParaRPr/>
          </a:p>
          <a:p>
            <a:pPr indent="-114300" lvl="0" marL="228600" rtl="0" algn="l">
              <a:lnSpc>
                <a:spcPct val="90000"/>
              </a:lnSpc>
              <a:spcBef>
                <a:spcPts val="0"/>
              </a:spcBef>
              <a:spcAft>
                <a:spcPts val="0"/>
              </a:spcAft>
              <a:buClr>
                <a:schemeClr val="lt1"/>
              </a:buClr>
              <a:buSzPct val="100000"/>
              <a:buNone/>
            </a:pPr>
            <a:r>
              <a:t/>
            </a:r>
            <a:endParaRPr/>
          </a:p>
        </p:txBody>
      </p:sp>
      <p:sp>
        <p:nvSpPr>
          <p:cNvPr id="360" name="Google Shape;360;ge74a478e91_0_92"/>
          <p:cNvSpPr txBox="1"/>
          <p:nvPr>
            <p:ph type="title"/>
          </p:nvPr>
        </p:nvSpPr>
        <p:spPr>
          <a:xfrm>
            <a:off x="3085427" y="1809725"/>
            <a:ext cx="52338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a:t>Deployment</a:t>
            </a:r>
            <a:endParaRPr/>
          </a:p>
        </p:txBody>
      </p:sp>
      <p:pic>
        <p:nvPicPr>
          <p:cNvPr id="361" name="Google Shape;361;ge74a478e91_0_92"/>
          <p:cNvPicPr preferRelativeResize="0"/>
          <p:nvPr/>
        </p:nvPicPr>
        <p:blipFill>
          <a:blip r:embed="rId3">
            <a:alphaModFix/>
          </a:blip>
          <a:stretch>
            <a:fillRect/>
          </a:stretch>
        </p:blipFill>
        <p:spPr>
          <a:xfrm>
            <a:off x="8941825" y="3001650"/>
            <a:ext cx="2914425" cy="23008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2"/>
          <p:cNvSpPr txBox="1"/>
          <p:nvPr>
            <p:ph idx="1" type="body"/>
          </p:nvPr>
        </p:nvSpPr>
        <p:spPr>
          <a:xfrm>
            <a:off x="1590222" y="1520700"/>
            <a:ext cx="8984400" cy="4338900"/>
          </a:xfrm>
          <a:prstGeom prst="rect">
            <a:avLst/>
          </a:prstGeom>
          <a:noFill/>
          <a:ln>
            <a:noFill/>
          </a:ln>
        </p:spPr>
        <p:txBody>
          <a:bodyPr anchorCtr="0" anchor="t" bIns="45700" lIns="91425" spcFirstLastPara="1" rIns="91425" wrap="square" tIns="45700">
            <a:normAutofit/>
          </a:bodyPr>
          <a:lstStyle/>
          <a:p>
            <a:pPr indent="-317500" lvl="0" marL="457200" rtl="0" algn="l">
              <a:lnSpc>
                <a:spcPct val="90000"/>
              </a:lnSpc>
              <a:spcBef>
                <a:spcPts val="0"/>
              </a:spcBef>
              <a:spcAft>
                <a:spcPts val="0"/>
              </a:spcAft>
              <a:buSzPts val="1400"/>
              <a:buChar char="●"/>
            </a:pPr>
            <a:r>
              <a:rPr lang="en-US" sz="1400"/>
              <a:t>Whole Project</a:t>
            </a:r>
            <a:endParaRPr sz="1400"/>
          </a:p>
          <a:p>
            <a:pPr indent="-317500" lvl="1" marL="914400" rtl="0" algn="l">
              <a:lnSpc>
                <a:spcPct val="90000"/>
              </a:lnSpc>
              <a:spcBef>
                <a:spcPts val="0"/>
              </a:spcBef>
              <a:spcAft>
                <a:spcPts val="0"/>
              </a:spcAft>
              <a:buSzPts val="1400"/>
              <a:buChar char="○"/>
            </a:pPr>
            <a:r>
              <a:rPr lang="en-US" sz="1400"/>
              <a:t>The product owner’s research suggests that younger kids (Pre-K to 1st grade) with alphabetical and reading issues are more likely to struggle academically, or even abandon their academic journey in the future. The research also shows that there is a positive correlation between these students drop rates and youth crime rates.</a:t>
            </a:r>
            <a:endParaRPr sz="1400"/>
          </a:p>
          <a:p>
            <a:pPr indent="-317500" lvl="0" marL="457200" rtl="0" algn="l">
              <a:lnSpc>
                <a:spcPct val="90000"/>
              </a:lnSpc>
              <a:spcBef>
                <a:spcPts val="0"/>
              </a:spcBef>
              <a:spcAft>
                <a:spcPts val="0"/>
              </a:spcAft>
              <a:buSzPts val="1400"/>
              <a:buChar char="●"/>
            </a:pPr>
            <a:r>
              <a:rPr lang="en-US" sz="1400"/>
              <a:t>The Parts:</a:t>
            </a:r>
            <a:endParaRPr sz="1400"/>
          </a:p>
          <a:p>
            <a:pPr indent="-317500" lvl="1" marL="914400" rtl="0" algn="l">
              <a:lnSpc>
                <a:spcPct val="90000"/>
              </a:lnSpc>
              <a:spcBef>
                <a:spcPts val="0"/>
              </a:spcBef>
              <a:spcAft>
                <a:spcPts val="0"/>
              </a:spcAft>
              <a:buSzPts val="1400"/>
              <a:buChar char="○"/>
            </a:pPr>
            <a:r>
              <a:rPr lang="en-US" sz="1400"/>
              <a:t>Screening exam</a:t>
            </a:r>
            <a:endParaRPr sz="1400"/>
          </a:p>
          <a:p>
            <a:pPr indent="-317500" lvl="2" marL="1371600" rtl="0" algn="l">
              <a:lnSpc>
                <a:spcPct val="90000"/>
              </a:lnSpc>
              <a:spcBef>
                <a:spcPts val="0"/>
              </a:spcBef>
              <a:spcAft>
                <a:spcPts val="0"/>
              </a:spcAft>
              <a:buSzPts val="1400"/>
              <a:buChar char="■"/>
            </a:pPr>
            <a:r>
              <a:rPr lang="en-US" sz="1400"/>
              <a:t>UI</a:t>
            </a:r>
            <a:endParaRPr sz="1400"/>
          </a:p>
          <a:p>
            <a:pPr indent="-317500" lvl="2" marL="1371600" rtl="0" algn="l">
              <a:lnSpc>
                <a:spcPct val="90000"/>
              </a:lnSpc>
              <a:spcBef>
                <a:spcPts val="0"/>
              </a:spcBef>
              <a:spcAft>
                <a:spcPts val="0"/>
              </a:spcAft>
              <a:buSzPts val="1400"/>
              <a:buChar char="■"/>
            </a:pPr>
            <a:r>
              <a:rPr lang="en-US" sz="1400"/>
              <a:t>Functionality</a:t>
            </a:r>
            <a:endParaRPr sz="1400"/>
          </a:p>
          <a:p>
            <a:pPr indent="-317500" lvl="1" marL="914400" rtl="0" algn="l">
              <a:lnSpc>
                <a:spcPct val="90000"/>
              </a:lnSpc>
              <a:spcBef>
                <a:spcPts val="0"/>
              </a:spcBef>
              <a:spcAft>
                <a:spcPts val="0"/>
              </a:spcAft>
              <a:buSzPts val="1400"/>
              <a:buChar char="○"/>
            </a:pPr>
            <a:r>
              <a:rPr lang="en-US" sz="1400"/>
              <a:t>Landing Page</a:t>
            </a:r>
            <a:endParaRPr sz="1400"/>
          </a:p>
          <a:p>
            <a:pPr indent="-317500" lvl="1" marL="914400" rtl="0" algn="l">
              <a:lnSpc>
                <a:spcPct val="90000"/>
              </a:lnSpc>
              <a:spcBef>
                <a:spcPts val="0"/>
              </a:spcBef>
              <a:spcAft>
                <a:spcPts val="0"/>
              </a:spcAft>
              <a:buSzPts val="1400"/>
              <a:buChar char="○"/>
            </a:pPr>
            <a:r>
              <a:rPr lang="en-US" sz="1400"/>
              <a:t>Login Page</a:t>
            </a:r>
            <a:endParaRPr sz="1400"/>
          </a:p>
          <a:p>
            <a:pPr indent="-317500" lvl="1" marL="914400" rtl="0" algn="l">
              <a:lnSpc>
                <a:spcPct val="90000"/>
              </a:lnSpc>
              <a:spcBef>
                <a:spcPts val="0"/>
              </a:spcBef>
              <a:spcAft>
                <a:spcPts val="0"/>
              </a:spcAft>
              <a:buSzPts val="1400"/>
              <a:buChar char="○"/>
            </a:pPr>
            <a:r>
              <a:rPr lang="en-US" sz="1400"/>
              <a:t>Registration Page</a:t>
            </a:r>
            <a:endParaRPr sz="1400"/>
          </a:p>
          <a:p>
            <a:pPr indent="-317500" lvl="1" marL="914400" rtl="0" algn="l">
              <a:lnSpc>
                <a:spcPct val="90000"/>
              </a:lnSpc>
              <a:spcBef>
                <a:spcPts val="0"/>
              </a:spcBef>
              <a:spcAft>
                <a:spcPts val="0"/>
              </a:spcAft>
              <a:buSzPts val="1400"/>
              <a:buChar char="○"/>
            </a:pPr>
            <a:r>
              <a:rPr lang="en-US" sz="1400"/>
              <a:t>User Dashboard</a:t>
            </a:r>
            <a:endParaRPr sz="1400"/>
          </a:p>
          <a:p>
            <a:pPr indent="-317500" lvl="2" marL="1371600" rtl="0" algn="l">
              <a:lnSpc>
                <a:spcPct val="90000"/>
              </a:lnSpc>
              <a:spcBef>
                <a:spcPts val="0"/>
              </a:spcBef>
              <a:spcAft>
                <a:spcPts val="0"/>
              </a:spcAft>
              <a:buSzPts val="1400"/>
              <a:buChar char="■"/>
            </a:pPr>
            <a:r>
              <a:rPr lang="en-US" sz="1400"/>
              <a:t>Teacher</a:t>
            </a:r>
            <a:endParaRPr sz="1400"/>
          </a:p>
          <a:p>
            <a:pPr indent="-317500" lvl="2" marL="1371600" rtl="0" algn="l">
              <a:lnSpc>
                <a:spcPct val="90000"/>
              </a:lnSpc>
              <a:spcBef>
                <a:spcPts val="0"/>
              </a:spcBef>
              <a:spcAft>
                <a:spcPts val="0"/>
              </a:spcAft>
              <a:buSzPts val="1400"/>
              <a:buChar char="■"/>
            </a:pPr>
            <a:r>
              <a:rPr lang="en-US" sz="1400"/>
              <a:t>Student</a:t>
            </a:r>
            <a:endParaRPr sz="1400"/>
          </a:p>
          <a:p>
            <a:pPr indent="-317500" lvl="2" marL="1371600" rtl="0" algn="l">
              <a:lnSpc>
                <a:spcPct val="90000"/>
              </a:lnSpc>
              <a:spcBef>
                <a:spcPts val="0"/>
              </a:spcBef>
              <a:spcAft>
                <a:spcPts val="0"/>
              </a:spcAft>
              <a:buSzPts val="1400"/>
              <a:buChar char="■"/>
            </a:pPr>
            <a:r>
              <a:rPr lang="en-US" sz="1400"/>
              <a:t>Parent</a:t>
            </a:r>
            <a:endParaRPr sz="1400"/>
          </a:p>
          <a:p>
            <a:pPr indent="-317500" lvl="1" marL="914400" rtl="0" algn="l">
              <a:lnSpc>
                <a:spcPct val="90000"/>
              </a:lnSpc>
              <a:spcBef>
                <a:spcPts val="0"/>
              </a:spcBef>
              <a:spcAft>
                <a:spcPts val="0"/>
              </a:spcAft>
              <a:buSzPts val="1400"/>
              <a:buChar char="○"/>
            </a:pPr>
            <a:r>
              <a:rPr lang="en-US" sz="1400"/>
              <a:t>Database</a:t>
            </a:r>
            <a:endParaRPr sz="1400"/>
          </a:p>
          <a:p>
            <a:pPr indent="-317500" lvl="1" marL="914400" rtl="0" algn="l">
              <a:lnSpc>
                <a:spcPct val="90000"/>
              </a:lnSpc>
              <a:spcBef>
                <a:spcPts val="0"/>
              </a:spcBef>
              <a:spcAft>
                <a:spcPts val="0"/>
              </a:spcAft>
              <a:buSzPts val="1400"/>
              <a:buChar char="○"/>
            </a:pPr>
            <a:r>
              <a:rPr lang="en-US" sz="1400"/>
              <a:t>Deployment</a:t>
            </a:r>
            <a:endParaRPr sz="1400"/>
          </a:p>
        </p:txBody>
      </p:sp>
      <p:sp>
        <p:nvSpPr>
          <p:cNvPr id="233" name="Google Shape;233;p2"/>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Problem definition:</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ge74a478e91_0_114"/>
          <p:cNvSpPr txBox="1"/>
          <p:nvPr>
            <p:ph type="title"/>
          </p:nvPr>
        </p:nvSpPr>
        <p:spPr>
          <a:xfrm>
            <a:off x="2418590" y="1198471"/>
            <a:ext cx="7510800" cy="8460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3F3F3F"/>
              </a:buClr>
              <a:buSzPts val="3600"/>
              <a:buFont typeface="Arial"/>
              <a:buNone/>
            </a:pPr>
            <a:r>
              <a:rPr lang="en-US"/>
              <a:t>Class Diagram</a:t>
            </a:r>
            <a:endParaRPr/>
          </a:p>
        </p:txBody>
      </p:sp>
      <p:pic>
        <p:nvPicPr>
          <p:cNvPr id="367" name="Google Shape;367;ge74a478e91_0_114"/>
          <p:cNvPicPr preferRelativeResize="0"/>
          <p:nvPr/>
        </p:nvPicPr>
        <p:blipFill>
          <a:blip r:embed="rId3">
            <a:alphaModFix/>
          </a:blip>
          <a:stretch>
            <a:fillRect/>
          </a:stretch>
        </p:blipFill>
        <p:spPr>
          <a:xfrm>
            <a:off x="4168250" y="1853271"/>
            <a:ext cx="3855476" cy="450872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sp>
        <p:nvSpPr>
          <p:cNvPr id="372" name="Google Shape;372;p4"/>
          <p:cNvSpPr txBox="1"/>
          <p:nvPr>
            <p:ph idx="1" type="body"/>
          </p:nvPr>
        </p:nvSpPr>
        <p:spPr>
          <a:xfrm>
            <a:off x="839788" y="2951929"/>
            <a:ext cx="2469469" cy="304136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accent5"/>
              </a:buClr>
              <a:buSzPts val="1600"/>
              <a:buNone/>
            </a:pPr>
            <a:r>
              <a:rPr lang="en-US" sz="2800"/>
              <a:t>With making a front-end and a back-end, testing was completed at every step of the way.</a:t>
            </a:r>
            <a:endParaRPr/>
          </a:p>
        </p:txBody>
      </p:sp>
      <p:sp>
        <p:nvSpPr>
          <p:cNvPr id="373" name="Google Shape;373;p4"/>
          <p:cNvSpPr txBox="1"/>
          <p:nvPr>
            <p:ph type="title"/>
          </p:nvPr>
        </p:nvSpPr>
        <p:spPr>
          <a:xfrm>
            <a:off x="839788" y="748430"/>
            <a:ext cx="4720887" cy="185409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Testing and Verification</a:t>
            </a:r>
            <a:endParaRPr/>
          </a:p>
        </p:txBody>
      </p:sp>
      <p:sp>
        <p:nvSpPr>
          <p:cNvPr id="374" name="Google Shape;374;p4"/>
          <p:cNvSpPr/>
          <p:nvPr>
            <p:ph idx="2" type="pic"/>
          </p:nvPr>
        </p:nvSpPr>
        <p:spPr>
          <a:xfrm flipH="1">
            <a:off x="3721834" y="880677"/>
            <a:ext cx="7988142" cy="5366010"/>
          </a:xfrm>
          <a:prstGeom prst="corner">
            <a:avLst>
              <a:gd fmla="val 57242" name="adj1"/>
              <a:gd fmla="val 95740" name="adj2"/>
            </a:avLst>
          </a:prstGeom>
          <a:blipFill rotWithShape="0">
            <a:blip r:embed="rId3">
              <a:alphaModFix amt="0"/>
            </a:blip>
            <a:stretch>
              <a:fillRect b="0" l="0" r="0" t="0"/>
            </a:stretch>
          </a:blipFill>
          <a:ln>
            <a:noFill/>
          </a:ln>
        </p:spPr>
        <p:txBody>
          <a:bodyPr anchorCtr="0" anchor="t" bIns="45700" lIns="91425" spcFirstLastPara="1" rIns="91425" wrap="square" tIns="45700">
            <a:noAutofit/>
          </a:bodyPr>
          <a:lstStyle/>
          <a:p>
            <a:pPr indent="0" lvl="0" marL="0" rtl="0" algn="l">
              <a:spcBef>
                <a:spcPts val="1000"/>
              </a:spcBef>
              <a:spcAft>
                <a:spcPts val="0"/>
              </a:spcAft>
              <a:buNone/>
            </a:pPr>
            <a:r>
              <a:rPr lang="en-US"/>
              <a:t>This is especially true since the project itself was built from the ground up and we had to ensure that when releasing it to production</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ge576c0fa39_0_0"/>
          <p:cNvSpPr txBox="1"/>
          <p:nvPr>
            <p:ph type="title"/>
          </p:nvPr>
        </p:nvSpPr>
        <p:spPr>
          <a:xfrm>
            <a:off x="2399715" y="2858721"/>
            <a:ext cx="7510800" cy="846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F3F3F"/>
              </a:buClr>
              <a:buSzPts val="3600"/>
              <a:buFont typeface="Arial"/>
              <a:buNone/>
            </a:pPr>
            <a:r>
              <a:rPr lang="en-US"/>
              <a:t>Shortcomings of Current Project</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ge576c0fa39_0_10"/>
          <p:cNvSpPr txBox="1"/>
          <p:nvPr>
            <p:ph idx="1" type="body"/>
          </p:nvPr>
        </p:nvSpPr>
        <p:spPr>
          <a:xfrm>
            <a:off x="2229190" y="2737943"/>
            <a:ext cx="8147400" cy="2967000"/>
          </a:xfrm>
          <a:prstGeom prst="rect">
            <a:avLst/>
          </a:prstGeom>
          <a:noFill/>
          <a:ln>
            <a:noFill/>
          </a:ln>
        </p:spPr>
        <p:txBody>
          <a:bodyPr anchorCtr="0" anchor="t" bIns="45700" lIns="91425" spcFirstLastPara="1" rIns="91425" wrap="square" tIns="45700">
            <a:normAutofit/>
          </a:bodyPr>
          <a:lstStyle/>
          <a:p>
            <a:pPr indent="-342900" lvl="0" marL="457200" rtl="0" algn="l">
              <a:lnSpc>
                <a:spcPct val="115000"/>
              </a:lnSpc>
              <a:spcBef>
                <a:spcPts val="1200"/>
              </a:spcBef>
              <a:spcAft>
                <a:spcPts val="0"/>
              </a:spcAft>
              <a:buSzPts val="1800"/>
              <a:buChar char="•"/>
            </a:pPr>
            <a:r>
              <a:rPr lang="en-US"/>
              <a:t>The project could not be beta tested in an actual school. </a:t>
            </a:r>
            <a:endParaRPr/>
          </a:p>
          <a:p>
            <a:pPr indent="-342900" lvl="0" marL="457200" rtl="0" algn="l">
              <a:lnSpc>
                <a:spcPct val="115000"/>
              </a:lnSpc>
              <a:spcBef>
                <a:spcPts val="0"/>
              </a:spcBef>
              <a:spcAft>
                <a:spcPts val="0"/>
              </a:spcAft>
              <a:buSzPts val="1800"/>
              <a:buChar char="•"/>
            </a:pPr>
            <a:r>
              <a:rPr lang="en-US"/>
              <a:t>It will be several months before a school could approve this program</a:t>
            </a:r>
            <a:endParaRPr/>
          </a:p>
          <a:p>
            <a:pPr indent="-342900" lvl="0" marL="457200" rtl="0" algn="l">
              <a:lnSpc>
                <a:spcPct val="115000"/>
              </a:lnSpc>
              <a:spcBef>
                <a:spcPts val="0"/>
              </a:spcBef>
              <a:spcAft>
                <a:spcPts val="0"/>
              </a:spcAft>
              <a:buSzPts val="1800"/>
              <a:buChar char="•"/>
            </a:pPr>
            <a:r>
              <a:rPr lang="en-US"/>
              <a:t>With an actual beta test, feedback from children about the exam can be given and improvements can be made for the students to have a better experience. </a:t>
            </a:r>
            <a:endParaRPr/>
          </a:p>
          <a:p>
            <a:pPr indent="-342900" lvl="0" marL="457200" rtl="0" algn="l">
              <a:lnSpc>
                <a:spcPct val="115000"/>
              </a:lnSpc>
              <a:spcBef>
                <a:spcPts val="0"/>
              </a:spcBef>
              <a:spcAft>
                <a:spcPts val="0"/>
              </a:spcAft>
              <a:buSzPts val="1800"/>
              <a:buChar char="•"/>
            </a:pPr>
            <a:r>
              <a:rPr lang="en-US"/>
              <a:t>Feedback can also be given by teachers about what the portal should have for them to have an easier time using the application.</a:t>
            </a:r>
            <a:endParaRPr sz="2400"/>
          </a:p>
        </p:txBody>
      </p:sp>
      <p:sp>
        <p:nvSpPr>
          <p:cNvPr id="385" name="Google Shape;385;ge576c0fa39_0_10"/>
          <p:cNvSpPr txBox="1"/>
          <p:nvPr>
            <p:ph type="title"/>
          </p:nvPr>
        </p:nvSpPr>
        <p:spPr>
          <a:xfrm>
            <a:off x="3960364" y="1809715"/>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a:t>Beta Test</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ge576c0fa39_0_15"/>
          <p:cNvSpPr txBox="1"/>
          <p:nvPr>
            <p:ph idx="1" type="body"/>
          </p:nvPr>
        </p:nvSpPr>
        <p:spPr>
          <a:xfrm>
            <a:off x="2229190" y="2737943"/>
            <a:ext cx="8147400" cy="2967000"/>
          </a:xfrm>
          <a:prstGeom prst="rect">
            <a:avLst/>
          </a:prstGeom>
          <a:noFill/>
          <a:ln>
            <a:noFill/>
          </a:ln>
        </p:spPr>
        <p:txBody>
          <a:bodyPr anchorCtr="0" anchor="t" bIns="45700" lIns="91425" spcFirstLastPara="1" rIns="91425" wrap="square" tIns="45700">
            <a:normAutofit/>
          </a:bodyPr>
          <a:lstStyle/>
          <a:p>
            <a:pPr indent="-381000" lvl="0" marL="457200" rtl="0" algn="l">
              <a:lnSpc>
                <a:spcPct val="107916"/>
              </a:lnSpc>
              <a:spcBef>
                <a:spcPts val="0"/>
              </a:spcBef>
              <a:spcAft>
                <a:spcPts val="0"/>
              </a:spcAft>
              <a:buSzPts val="2400"/>
              <a:buChar char="•"/>
            </a:pPr>
            <a:r>
              <a:rPr lang="en-US"/>
              <a:t>Since this program is intended to be used by schools, the project should have a strong security and authentication system to ensure that no sensitive information is accessed and used without permission. </a:t>
            </a:r>
            <a:endParaRPr/>
          </a:p>
          <a:p>
            <a:pPr indent="-381000" lvl="0" marL="457200" rtl="0" algn="l">
              <a:lnSpc>
                <a:spcPct val="107916"/>
              </a:lnSpc>
              <a:spcBef>
                <a:spcPts val="800"/>
              </a:spcBef>
              <a:spcAft>
                <a:spcPts val="800"/>
              </a:spcAft>
              <a:buSzPts val="2400"/>
              <a:buChar char="•"/>
            </a:pPr>
            <a:r>
              <a:rPr lang="en-US"/>
              <a:t>Currently, there is no way to identify if the user making an account is a teacher at the school using this program.</a:t>
            </a:r>
            <a:endParaRPr sz="3000"/>
          </a:p>
        </p:txBody>
      </p:sp>
      <p:sp>
        <p:nvSpPr>
          <p:cNvPr id="391" name="Google Shape;391;ge576c0fa39_0_15"/>
          <p:cNvSpPr txBox="1"/>
          <p:nvPr>
            <p:ph type="title"/>
          </p:nvPr>
        </p:nvSpPr>
        <p:spPr>
          <a:xfrm>
            <a:off x="3960364" y="1809715"/>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a:t>Security</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p6"/>
          <p:cNvSpPr txBox="1"/>
          <p:nvPr>
            <p:ph idx="1" type="body"/>
          </p:nvPr>
        </p:nvSpPr>
        <p:spPr>
          <a:xfrm>
            <a:off x="2229190" y="2737943"/>
            <a:ext cx="8147400" cy="2967000"/>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rgbClr val="3F3F3F"/>
              </a:buClr>
              <a:buSzPts val="1800"/>
              <a:buNone/>
            </a:pPr>
            <a:r>
              <a:rPr lang="en-US"/>
              <a:t>The Teach Reading to Pre-K (now RIFS-Reading) was developed to provide an intuitive interface for parents/teachers to guide their children to another intuitively designed page to take an exam to help determine whether a child was at risk or not. All answers are recorded and stored in a database held in Amazon’s AWS EC2.</a:t>
            </a:r>
            <a:endParaRPr/>
          </a:p>
          <a:p>
            <a:pPr indent="-114300" lvl="0" marL="228600" rtl="0" algn="l">
              <a:lnSpc>
                <a:spcPct val="90000"/>
              </a:lnSpc>
              <a:spcBef>
                <a:spcPts val="0"/>
              </a:spcBef>
              <a:spcAft>
                <a:spcPts val="0"/>
              </a:spcAft>
              <a:buClr>
                <a:srgbClr val="3F3F3F"/>
              </a:buClr>
              <a:buSzPts val="1800"/>
              <a:buNone/>
            </a:pPr>
            <a:r>
              <a:t/>
            </a:r>
            <a:endParaRPr/>
          </a:p>
          <a:p>
            <a:pPr indent="-114300" lvl="0" marL="228600" rtl="0" algn="l">
              <a:lnSpc>
                <a:spcPct val="90000"/>
              </a:lnSpc>
              <a:spcBef>
                <a:spcPts val="0"/>
              </a:spcBef>
              <a:spcAft>
                <a:spcPts val="0"/>
              </a:spcAft>
              <a:buClr>
                <a:srgbClr val="3F3F3F"/>
              </a:buClr>
              <a:buSzPts val="1800"/>
              <a:buNone/>
            </a:pPr>
            <a:r>
              <a:t/>
            </a:r>
            <a:endParaRPr/>
          </a:p>
        </p:txBody>
      </p:sp>
      <p:sp>
        <p:nvSpPr>
          <p:cNvPr id="397" name="Google Shape;397;p6"/>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lang="en-US"/>
              <a:t>Summary</a:t>
            </a:r>
            <a:endParaRPr/>
          </a:p>
        </p:txBody>
      </p:sp>
      <p:sp>
        <p:nvSpPr>
          <p:cNvPr id="398" name="Google Shape;398;p6"/>
          <p:cNvSpPr txBox="1"/>
          <p:nvPr/>
        </p:nvSpPr>
        <p:spPr>
          <a:xfrm>
            <a:off x="2229200" y="5763725"/>
            <a:ext cx="2231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800"/>
              <a:t>Development Tools</a:t>
            </a:r>
            <a:endParaRPr sz="1800"/>
          </a:p>
        </p:txBody>
      </p:sp>
      <p:pic>
        <p:nvPicPr>
          <p:cNvPr id="399" name="Google Shape;399;p6"/>
          <p:cNvPicPr preferRelativeResize="0"/>
          <p:nvPr/>
        </p:nvPicPr>
        <p:blipFill>
          <a:blip r:embed="rId3">
            <a:alphaModFix/>
          </a:blip>
          <a:stretch>
            <a:fillRect/>
          </a:stretch>
        </p:blipFill>
        <p:spPr>
          <a:xfrm>
            <a:off x="4880975" y="5756450"/>
            <a:ext cx="438150" cy="476250"/>
          </a:xfrm>
          <a:prstGeom prst="rect">
            <a:avLst/>
          </a:prstGeom>
          <a:noFill/>
          <a:ln>
            <a:noFill/>
          </a:ln>
        </p:spPr>
      </p:pic>
      <p:pic>
        <p:nvPicPr>
          <p:cNvPr id="400" name="Google Shape;400;p6"/>
          <p:cNvPicPr preferRelativeResize="0"/>
          <p:nvPr/>
        </p:nvPicPr>
        <p:blipFill>
          <a:blip r:embed="rId4">
            <a:alphaModFix/>
          </a:blip>
          <a:stretch>
            <a:fillRect/>
          </a:stretch>
        </p:blipFill>
        <p:spPr>
          <a:xfrm>
            <a:off x="5739800" y="5699300"/>
            <a:ext cx="590550" cy="590550"/>
          </a:xfrm>
          <a:prstGeom prst="rect">
            <a:avLst/>
          </a:prstGeom>
          <a:noFill/>
          <a:ln>
            <a:noFill/>
          </a:ln>
        </p:spPr>
      </p:pic>
      <p:pic>
        <p:nvPicPr>
          <p:cNvPr id="401" name="Google Shape;401;p6"/>
          <p:cNvPicPr preferRelativeResize="0"/>
          <p:nvPr/>
        </p:nvPicPr>
        <p:blipFill>
          <a:blip r:embed="rId5">
            <a:alphaModFix/>
          </a:blip>
          <a:stretch>
            <a:fillRect/>
          </a:stretch>
        </p:blipFill>
        <p:spPr>
          <a:xfrm>
            <a:off x="6751025" y="5756450"/>
            <a:ext cx="476250" cy="476250"/>
          </a:xfrm>
          <a:prstGeom prst="rect">
            <a:avLst/>
          </a:prstGeom>
          <a:noFill/>
          <a:ln>
            <a:noFill/>
          </a:ln>
        </p:spPr>
      </p:pic>
      <p:pic>
        <p:nvPicPr>
          <p:cNvPr id="402" name="Google Shape;402;p6"/>
          <p:cNvPicPr preferRelativeResize="0"/>
          <p:nvPr/>
        </p:nvPicPr>
        <p:blipFill>
          <a:blip r:embed="rId6">
            <a:alphaModFix/>
          </a:blip>
          <a:stretch>
            <a:fillRect/>
          </a:stretch>
        </p:blipFill>
        <p:spPr>
          <a:xfrm>
            <a:off x="7647950" y="5763725"/>
            <a:ext cx="476250" cy="515525"/>
          </a:xfrm>
          <a:prstGeom prst="rect">
            <a:avLst/>
          </a:prstGeom>
          <a:noFill/>
          <a:ln>
            <a:noFill/>
          </a:ln>
        </p:spPr>
      </p:pic>
      <p:pic>
        <p:nvPicPr>
          <p:cNvPr id="403" name="Google Shape;403;p6"/>
          <p:cNvPicPr preferRelativeResize="0"/>
          <p:nvPr/>
        </p:nvPicPr>
        <p:blipFill>
          <a:blip r:embed="rId7">
            <a:alphaModFix/>
          </a:blip>
          <a:stretch>
            <a:fillRect/>
          </a:stretch>
        </p:blipFill>
        <p:spPr>
          <a:xfrm>
            <a:off x="5449379" y="6284200"/>
            <a:ext cx="2198571" cy="4617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ge75210e79e_2_0"/>
          <p:cNvSpPr txBox="1"/>
          <p:nvPr>
            <p:ph idx="1" type="body"/>
          </p:nvPr>
        </p:nvSpPr>
        <p:spPr>
          <a:xfrm>
            <a:off x="1590222" y="1520700"/>
            <a:ext cx="8984400" cy="43389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None/>
            </a:pPr>
            <a:r>
              <a:rPr lang="en-US" sz="2200"/>
              <a:t>The solution is to build a web application to be used in various schools, particularly very early in the education system such as Pre-K, in order to assess the reading ability of young children early on which will help  teachers provide assistance to them at an earlier age so they are more successful later on in their education. Students will be logged into the site and will be given a test utilizing sounds and visuals. The students will go through each question to the best of their ability and their answers will be recorded along the way. At the end of the exam, a RISK report will be given based on the results that schools and parents can use to better specialize the student’s education and to help identify whether a child is at risk.</a:t>
            </a:r>
            <a:endParaRPr sz="2200"/>
          </a:p>
        </p:txBody>
      </p:sp>
      <p:sp>
        <p:nvSpPr>
          <p:cNvPr id="239" name="Google Shape;239;ge75210e79e_2_0"/>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The Solution</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ge75210e79e_2_5"/>
          <p:cNvSpPr txBox="1"/>
          <p:nvPr>
            <p:ph type="title"/>
          </p:nvPr>
        </p:nvSpPr>
        <p:spPr>
          <a:xfrm>
            <a:off x="545290" y="1039190"/>
            <a:ext cx="3802800"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Home Page</a:t>
            </a:r>
            <a:endParaRPr/>
          </a:p>
        </p:txBody>
      </p:sp>
      <p:pic>
        <p:nvPicPr>
          <p:cNvPr id="245" name="Google Shape;245;ge75210e79e_2_5"/>
          <p:cNvPicPr preferRelativeResize="0"/>
          <p:nvPr/>
        </p:nvPicPr>
        <p:blipFill>
          <a:blip r:embed="rId3">
            <a:alphaModFix/>
          </a:blip>
          <a:stretch>
            <a:fillRect/>
          </a:stretch>
        </p:blipFill>
        <p:spPr>
          <a:xfrm>
            <a:off x="152400" y="2059375"/>
            <a:ext cx="4703951" cy="2867025"/>
          </a:xfrm>
          <a:prstGeom prst="rect">
            <a:avLst/>
          </a:prstGeom>
          <a:noFill/>
          <a:ln>
            <a:noFill/>
          </a:ln>
        </p:spPr>
      </p:pic>
      <p:sp>
        <p:nvSpPr>
          <p:cNvPr id="246" name="Google Shape;246;ge75210e79e_2_5"/>
          <p:cNvSpPr txBox="1"/>
          <p:nvPr>
            <p:ph type="title"/>
          </p:nvPr>
        </p:nvSpPr>
        <p:spPr>
          <a:xfrm>
            <a:off x="6449539" y="947390"/>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a:solidFill>
                  <a:schemeClr val="lt1"/>
                </a:solidFill>
              </a:rPr>
              <a:t>Registration Page</a:t>
            </a:r>
            <a:endParaRPr>
              <a:solidFill>
                <a:schemeClr val="lt1"/>
              </a:solidFill>
            </a:endParaRPr>
          </a:p>
        </p:txBody>
      </p:sp>
      <p:pic>
        <p:nvPicPr>
          <p:cNvPr id="247" name="Google Shape;247;ge75210e79e_2_5"/>
          <p:cNvPicPr preferRelativeResize="0"/>
          <p:nvPr/>
        </p:nvPicPr>
        <p:blipFill>
          <a:blip r:embed="rId4">
            <a:alphaModFix/>
          </a:blip>
          <a:stretch>
            <a:fillRect/>
          </a:stretch>
        </p:blipFill>
        <p:spPr>
          <a:xfrm>
            <a:off x="5657101" y="2078415"/>
            <a:ext cx="5943600" cy="28289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ge75210e79e_2_16"/>
          <p:cNvSpPr txBox="1"/>
          <p:nvPr>
            <p:ph type="title"/>
          </p:nvPr>
        </p:nvSpPr>
        <p:spPr>
          <a:xfrm>
            <a:off x="545290" y="1039190"/>
            <a:ext cx="3802800"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Login </a:t>
            </a:r>
            <a:r>
              <a:rPr lang="en-US"/>
              <a:t>Page</a:t>
            </a:r>
            <a:endParaRPr/>
          </a:p>
        </p:txBody>
      </p:sp>
      <p:sp>
        <p:nvSpPr>
          <p:cNvPr id="253" name="Google Shape;253;ge75210e79e_2_16"/>
          <p:cNvSpPr txBox="1"/>
          <p:nvPr>
            <p:ph type="title"/>
          </p:nvPr>
        </p:nvSpPr>
        <p:spPr>
          <a:xfrm>
            <a:off x="6449539" y="947390"/>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a:solidFill>
                  <a:schemeClr val="lt1"/>
                </a:solidFill>
              </a:rPr>
              <a:t>Dashboard </a:t>
            </a:r>
            <a:r>
              <a:rPr lang="en-US">
                <a:solidFill>
                  <a:schemeClr val="lt1"/>
                </a:solidFill>
              </a:rPr>
              <a:t>Page</a:t>
            </a:r>
            <a:endParaRPr>
              <a:solidFill>
                <a:schemeClr val="lt1"/>
              </a:solidFill>
            </a:endParaRPr>
          </a:p>
        </p:txBody>
      </p:sp>
      <p:pic>
        <p:nvPicPr>
          <p:cNvPr id="254" name="Google Shape;254;ge75210e79e_2_16"/>
          <p:cNvPicPr preferRelativeResize="0"/>
          <p:nvPr/>
        </p:nvPicPr>
        <p:blipFill>
          <a:blip r:embed="rId3">
            <a:alphaModFix/>
          </a:blip>
          <a:stretch>
            <a:fillRect/>
          </a:stretch>
        </p:blipFill>
        <p:spPr>
          <a:xfrm>
            <a:off x="310513" y="2412575"/>
            <a:ext cx="4272375" cy="2032850"/>
          </a:xfrm>
          <a:prstGeom prst="rect">
            <a:avLst/>
          </a:prstGeom>
          <a:noFill/>
          <a:ln>
            <a:noFill/>
          </a:ln>
        </p:spPr>
      </p:pic>
      <p:pic>
        <p:nvPicPr>
          <p:cNvPr id="255" name="Google Shape;255;ge75210e79e_2_16"/>
          <p:cNvPicPr preferRelativeResize="0"/>
          <p:nvPr/>
        </p:nvPicPr>
        <p:blipFill>
          <a:blip r:embed="rId4">
            <a:alphaModFix/>
          </a:blip>
          <a:stretch>
            <a:fillRect/>
          </a:stretch>
        </p:blipFill>
        <p:spPr>
          <a:xfrm>
            <a:off x="5657088" y="2000240"/>
            <a:ext cx="5943600" cy="2857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ge75210e79e_2_27"/>
          <p:cNvSpPr txBox="1"/>
          <p:nvPr>
            <p:ph type="title"/>
          </p:nvPr>
        </p:nvSpPr>
        <p:spPr>
          <a:xfrm>
            <a:off x="545290" y="1039190"/>
            <a:ext cx="3802800"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Student List </a:t>
            </a:r>
            <a:r>
              <a:rPr lang="en-US"/>
              <a:t>Page</a:t>
            </a:r>
            <a:endParaRPr/>
          </a:p>
        </p:txBody>
      </p:sp>
      <p:sp>
        <p:nvSpPr>
          <p:cNvPr id="261" name="Google Shape;261;ge75210e79e_2_27"/>
          <p:cNvSpPr txBox="1"/>
          <p:nvPr>
            <p:ph type="title"/>
          </p:nvPr>
        </p:nvSpPr>
        <p:spPr>
          <a:xfrm>
            <a:off x="6449539" y="947390"/>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a:solidFill>
                  <a:schemeClr val="lt1"/>
                </a:solidFill>
              </a:rPr>
              <a:t>Exam </a:t>
            </a:r>
            <a:r>
              <a:rPr lang="en-US">
                <a:solidFill>
                  <a:schemeClr val="lt1"/>
                </a:solidFill>
              </a:rPr>
              <a:t>Page</a:t>
            </a:r>
            <a:endParaRPr>
              <a:solidFill>
                <a:schemeClr val="lt1"/>
              </a:solidFill>
            </a:endParaRPr>
          </a:p>
        </p:txBody>
      </p:sp>
      <p:pic>
        <p:nvPicPr>
          <p:cNvPr id="262" name="Google Shape;262;ge75210e79e_2_27"/>
          <p:cNvPicPr preferRelativeResize="0"/>
          <p:nvPr/>
        </p:nvPicPr>
        <p:blipFill>
          <a:blip r:embed="rId3">
            <a:alphaModFix/>
          </a:blip>
          <a:stretch>
            <a:fillRect/>
          </a:stretch>
        </p:blipFill>
        <p:spPr>
          <a:xfrm>
            <a:off x="280400" y="2159550"/>
            <a:ext cx="4358699" cy="2538900"/>
          </a:xfrm>
          <a:prstGeom prst="rect">
            <a:avLst/>
          </a:prstGeom>
          <a:noFill/>
          <a:ln>
            <a:noFill/>
          </a:ln>
        </p:spPr>
      </p:pic>
      <p:pic>
        <p:nvPicPr>
          <p:cNvPr id="263" name="Google Shape;263;ge75210e79e_2_27"/>
          <p:cNvPicPr preferRelativeResize="0"/>
          <p:nvPr/>
        </p:nvPicPr>
        <p:blipFill>
          <a:blip r:embed="rId4">
            <a:alphaModFix/>
          </a:blip>
          <a:stretch>
            <a:fillRect/>
          </a:stretch>
        </p:blipFill>
        <p:spPr>
          <a:xfrm>
            <a:off x="5657099" y="1976428"/>
            <a:ext cx="5943600" cy="29051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5"/>
          <p:cNvSpPr txBox="1"/>
          <p:nvPr>
            <p:ph type="title"/>
          </p:nvPr>
        </p:nvSpPr>
        <p:spPr>
          <a:xfrm>
            <a:off x="2418590" y="1198471"/>
            <a:ext cx="7510800" cy="8460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3F3F3F"/>
              </a:buClr>
              <a:buSzPts val="3600"/>
              <a:buFont typeface="Arial"/>
              <a:buNone/>
            </a:pPr>
            <a:r>
              <a:rPr lang="en-US"/>
              <a:t>Project Management</a:t>
            </a:r>
            <a:endParaRPr/>
          </a:p>
        </p:txBody>
      </p:sp>
      <p:pic>
        <p:nvPicPr>
          <p:cNvPr id="269" name="Google Shape;269;p5"/>
          <p:cNvPicPr preferRelativeResize="0"/>
          <p:nvPr/>
        </p:nvPicPr>
        <p:blipFill>
          <a:blip r:embed="rId3">
            <a:alphaModFix/>
          </a:blip>
          <a:stretch>
            <a:fillRect/>
          </a:stretch>
        </p:blipFill>
        <p:spPr>
          <a:xfrm>
            <a:off x="3649538" y="2044475"/>
            <a:ext cx="4892926" cy="40859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7"/>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chemeClr val="lt1"/>
              </a:buClr>
              <a:buSzPts val="1800"/>
              <a:buNone/>
            </a:pPr>
            <a:r>
              <a:rPr lang="en-US"/>
              <a:t>When it came to use cases, all members participated in each case. In some of </a:t>
            </a:r>
            <a:r>
              <a:rPr lang="en-US"/>
              <a:t>those</a:t>
            </a:r>
            <a:r>
              <a:rPr lang="en-US"/>
              <a:t> cases, some were able to contribute more than others.</a:t>
            </a:r>
            <a:endParaRPr/>
          </a:p>
          <a:p>
            <a:pPr indent="-114300" lvl="0" marL="228600" rtl="0" algn="l">
              <a:lnSpc>
                <a:spcPct val="90000"/>
              </a:lnSpc>
              <a:spcBef>
                <a:spcPts val="0"/>
              </a:spcBef>
              <a:spcAft>
                <a:spcPts val="0"/>
              </a:spcAft>
              <a:buClr>
                <a:schemeClr val="lt1"/>
              </a:buClr>
              <a:buSzPts val="1800"/>
              <a:buNone/>
            </a:pPr>
            <a:r>
              <a:t/>
            </a:r>
            <a:endParaRPr/>
          </a:p>
          <a:p>
            <a:pPr indent="-114300" lvl="0" marL="228600" rtl="0" algn="l">
              <a:lnSpc>
                <a:spcPct val="90000"/>
              </a:lnSpc>
              <a:spcBef>
                <a:spcPts val="0"/>
              </a:spcBef>
              <a:spcAft>
                <a:spcPts val="0"/>
              </a:spcAft>
              <a:buClr>
                <a:schemeClr val="lt1"/>
              </a:buClr>
              <a:buSzPts val="1800"/>
              <a:buNone/>
            </a:pPr>
            <a:r>
              <a:rPr lang="en-US"/>
              <a:t>The most important use case involved allowing the students to take the screening exam as the goal of the project is to identify the students who could possibly be falling behind.</a:t>
            </a:r>
            <a:endParaRPr/>
          </a:p>
        </p:txBody>
      </p:sp>
      <p:sp>
        <p:nvSpPr>
          <p:cNvPr id="275" name="Google Shape;275;p7"/>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a:t>Project Management</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ge74a478e91_0_47"/>
          <p:cNvSpPr txBox="1"/>
          <p:nvPr>
            <p:ph idx="1" type="body"/>
          </p:nvPr>
        </p:nvSpPr>
        <p:spPr>
          <a:xfrm>
            <a:off x="2994074" y="2799440"/>
            <a:ext cx="6204000" cy="1259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None/>
            </a:pPr>
            <a:r>
              <a:rPr lang="en-US"/>
              <a:t>User Stories</a:t>
            </a:r>
            <a:endParaRPr/>
          </a:p>
        </p:txBody>
      </p:sp>
      <p:grpSp>
        <p:nvGrpSpPr>
          <p:cNvPr id="281" name="Google Shape;281;ge74a478e91_0_47"/>
          <p:cNvGrpSpPr/>
          <p:nvPr/>
        </p:nvGrpSpPr>
        <p:grpSpPr>
          <a:xfrm>
            <a:off x="2555242" y="2291923"/>
            <a:ext cx="487801" cy="2279992"/>
            <a:chOff x="1974984" y="2011680"/>
            <a:chExt cx="487801" cy="2779800"/>
          </a:xfrm>
        </p:grpSpPr>
        <p:sp>
          <p:nvSpPr>
            <p:cNvPr id="282" name="Google Shape;282;ge74a478e91_0_47"/>
            <p:cNvSpPr/>
            <p:nvPr/>
          </p:nvSpPr>
          <p:spPr>
            <a:xfrm>
              <a:off x="1975104" y="2011680"/>
              <a:ext cx="110400" cy="2779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Arial"/>
                <a:ea typeface="Arial"/>
                <a:cs typeface="Arial"/>
                <a:sym typeface="Arial"/>
              </a:endParaRPr>
            </a:p>
          </p:txBody>
        </p:sp>
        <p:sp>
          <p:nvSpPr>
            <p:cNvPr id="283" name="Google Shape;283;ge74a478e91_0_47"/>
            <p:cNvSpPr/>
            <p:nvPr/>
          </p:nvSpPr>
          <p:spPr>
            <a:xfrm rot="5400000">
              <a:off x="2151984" y="1834681"/>
              <a:ext cx="133800" cy="487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Arial"/>
                <a:ea typeface="Arial"/>
                <a:cs typeface="Arial"/>
                <a:sym typeface="Arial"/>
              </a:endParaRPr>
            </a:p>
          </p:txBody>
        </p:sp>
        <p:sp>
          <p:nvSpPr>
            <p:cNvPr id="284" name="Google Shape;284;ge74a478e91_0_47"/>
            <p:cNvSpPr/>
            <p:nvPr/>
          </p:nvSpPr>
          <p:spPr>
            <a:xfrm rot="5400000">
              <a:off x="2151985" y="4480537"/>
              <a:ext cx="133800" cy="487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Arial"/>
                <a:ea typeface="Arial"/>
                <a:cs typeface="Arial"/>
                <a:sym typeface="Arial"/>
              </a:endParaRPr>
            </a:p>
          </p:txBody>
        </p:sp>
      </p:grpSp>
      <p:grpSp>
        <p:nvGrpSpPr>
          <p:cNvPr id="285" name="Google Shape;285;ge74a478e91_0_47"/>
          <p:cNvGrpSpPr/>
          <p:nvPr/>
        </p:nvGrpSpPr>
        <p:grpSpPr>
          <a:xfrm rot="10800000">
            <a:off x="9148955" y="2291738"/>
            <a:ext cx="487801" cy="2279992"/>
            <a:chOff x="1974984" y="2011680"/>
            <a:chExt cx="487801" cy="2779800"/>
          </a:xfrm>
        </p:grpSpPr>
        <p:sp>
          <p:nvSpPr>
            <p:cNvPr id="286" name="Google Shape;286;ge74a478e91_0_47"/>
            <p:cNvSpPr/>
            <p:nvPr/>
          </p:nvSpPr>
          <p:spPr>
            <a:xfrm>
              <a:off x="1975104" y="2011680"/>
              <a:ext cx="110400" cy="2779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87" name="Google Shape;287;ge74a478e91_0_47"/>
            <p:cNvSpPr/>
            <p:nvPr/>
          </p:nvSpPr>
          <p:spPr>
            <a:xfrm rot="5400000">
              <a:off x="2151984" y="1834681"/>
              <a:ext cx="133800" cy="487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88" name="Google Shape;288;ge74a478e91_0_47"/>
            <p:cNvSpPr/>
            <p:nvPr/>
          </p:nvSpPr>
          <p:spPr>
            <a:xfrm rot="5400000">
              <a:off x="2151985" y="4480537"/>
              <a:ext cx="133800" cy="487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289" name="Google Shape;289;ge74a478e91_0_47"/>
          <p:cNvSpPr txBox="1"/>
          <p:nvPr/>
        </p:nvSpPr>
        <p:spPr>
          <a:xfrm>
            <a:off x="3043050" y="3772575"/>
            <a:ext cx="61059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a:solidFill>
                  <a:schemeClr val="lt1"/>
                </a:solidFill>
              </a:rPr>
              <a:t>Students who worked on story the most will be listed in parentheses next to their story. No name indicates equal distribution of work</a:t>
            </a:r>
            <a:endParaRPr>
              <a:solidFill>
                <a:schemeClr val="lt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2020-08-12T18:54:24Z</dcterms:created>
  <dc:creator>Andrea Plasencia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