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e7217a6bd7_2_64:notes"/>
          <p:cNvSpPr txBox="1"/>
          <p:nvPr>
            <p:ph idx="1" type="body"/>
          </p:nvPr>
        </p:nvSpPr>
        <p:spPr>
          <a:xfrm>
            <a:off x="685787" y="4343386"/>
            <a:ext cx="5486382" cy="4114795"/>
          </a:xfrm>
          <a:prstGeom prst="rect">
            <a:avLst/>
          </a:prstGeom>
        </p:spPr>
        <p:txBody>
          <a:bodyPr anchorCtr="0" anchor="t" bIns="81475" lIns="81475" spcFirstLastPara="1" rIns="81475" wrap="square" tIns="81475">
            <a:noAutofit/>
          </a:bodyPr>
          <a:lstStyle/>
          <a:p>
            <a:pPr indent="0" lvl="0" marL="0" rtl="0" algn="l">
              <a:spcBef>
                <a:spcPts val="0"/>
              </a:spcBef>
              <a:spcAft>
                <a:spcPts val="0"/>
              </a:spcAft>
              <a:buNone/>
            </a:pPr>
            <a:r>
              <a:t/>
            </a:r>
            <a:endParaRPr/>
          </a:p>
        </p:txBody>
      </p:sp>
      <p:sp>
        <p:nvSpPr>
          <p:cNvPr id="116" name="Google Shape;116;ge7217a6bd7_2_64:notes"/>
          <p:cNvSpPr/>
          <p:nvPr>
            <p:ph idx="2" type="sldImg"/>
          </p:nvPr>
        </p:nvSpPr>
        <p:spPr>
          <a:xfrm>
            <a:off x="381184" y="685795"/>
            <a:ext cx="6096294"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6" name="Shape 6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7" name="Shape 67"/>
        <p:cNvGrpSpPr/>
        <p:nvPr/>
      </p:nvGrpSpPr>
      <p:grpSpPr>
        <a:xfrm>
          <a:off x="0" y="0"/>
          <a:ext cx="0" cy="0"/>
          <a:chOff x="0" y="0"/>
          <a:chExt cx="0" cy="0"/>
        </a:xfrm>
      </p:grpSpPr>
      <p:sp>
        <p:nvSpPr>
          <p:cNvPr id="68" name="Google Shape;68;p1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69" name="Google Shape;69;p15"/>
          <p:cNvSpPr txBox="1"/>
          <p:nvPr>
            <p:ph idx="1" type="subTitle"/>
          </p:nvPr>
        </p:nvSpPr>
        <p:spPr>
          <a:xfrm>
            <a:off x="457200" y="1203525"/>
            <a:ext cx="8229525" cy="2983162"/>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70" name="Shape 70"/>
        <p:cNvGrpSpPr/>
        <p:nvPr/>
      </p:nvGrpSpPr>
      <p:grpSpPr>
        <a:xfrm>
          <a:off x="0" y="0"/>
          <a:ext cx="0" cy="0"/>
          <a:chOff x="0" y="0"/>
          <a:chExt cx="0" cy="0"/>
        </a:xfrm>
      </p:grpSpPr>
      <p:sp>
        <p:nvSpPr>
          <p:cNvPr id="71" name="Google Shape;71;p16"/>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2" name="Google Shape;72;p16"/>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3" name="Shape 73"/>
        <p:cNvGrpSpPr/>
        <p:nvPr/>
      </p:nvGrpSpPr>
      <p:grpSpPr>
        <a:xfrm>
          <a:off x="0" y="0"/>
          <a:ext cx="0" cy="0"/>
          <a:chOff x="0" y="0"/>
          <a:chExt cx="0" cy="0"/>
        </a:xfrm>
      </p:grpSpPr>
      <p:sp>
        <p:nvSpPr>
          <p:cNvPr id="74" name="Google Shape;74;p17"/>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5" name="Google Shape;75;p17"/>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76" name="Google Shape;76;p17"/>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8"/>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9" name="Shape 79"/>
        <p:cNvGrpSpPr/>
        <p:nvPr/>
      </p:nvGrpSpPr>
      <p:grpSpPr>
        <a:xfrm>
          <a:off x="0" y="0"/>
          <a:ext cx="0" cy="0"/>
          <a:chOff x="0" y="0"/>
          <a:chExt cx="0" cy="0"/>
        </a:xfrm>
      </p:grpSpPr>
      <p:sp>
        <p:nvSpPr>
          <p:cNvPr id="80" name="Google Shape;80;p19"/>
          <p:cNvSpPr txBox="1"/>
          <p:nvPr>
            <p:ph idx="1" type="subTitle"/>
          </p:nvPr>
        </p:nvSpPr>
        <p:spPr>
          <a:xfrm>
            <a:off x="457200" y="205200"/>
            <a:ext cx="8229525" cy="3981488"/>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1" name="Shape 81"/>
        <p:cNvGrpSpPr/>
        <p:nvPr/>
      </p:nvGrpSpPr>
      <p:grpSpPr>
        <a:xfrm>
          <a:off x="0" y="0"/>
          <a:ext cx="0" cy="0"/>
          <a:chOff x="0" y="0"/>
          <a:chExt cx="0" cy="0"/>
        </a:xfrm>
      </p:grpSpPr>
      <p:sp>
        <p:nvSpPr>
          <p:cNvPr id="82" name="Google Shape;82;p20"/>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3" name="Google Shape;83;p20"/>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4" name="Google Shape;84;p20"/>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5" name="Google Shape;85;p20"/>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6" name="Shape 86"/>
        <p:cNvGrpSpPr/>
        <p:nvPr/>
      </p:nvGrpSpPr>
      <p:grpSpPr>
        <a:xfrm>
          <a:off x="0" y="0"/>
          <a:ext cx="0" cy="0"/>
          <a:chOff x="0" y="0"/>
          <a:chExt cx="0" cy="0"/>
        </a:xfrm>
      </p:grpSpPr>
      <p:sp>
        <p:nvSpPr>
          <p:cNvPr id="87" name="Google Shape;87;p21"/>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8" name="Google Shape;88;p21"/>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9" name="Google Shape;89;p21"/>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0" name="Google Shape;90;p21"/>
          <p:cNvSpPr txBox="1"/>
          <p:nvPr>
            <p:ph idx="3"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1" name="Shape 91"/>
        <p:cNvGrpSpPr/>
        <p:nvPr/>
      </p:nvGrpSpPr>
      <p:grpSpPr>
        <a:xfrm>
          <a:off x="0" y="0"/>
          <a:ext cx="0" cy="0"/>
          <a:chOff x="0" y="0"/>
          <a:chExt cx="0" cy="0"/>
        </a:xfrm>
      </p:grpSpPr>
      <p:sp>
        <p:nvSpPr>
          <p:cNvPr id="92" name="Google Shape;92;p22"/>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3" name="Google Shape;93;p22"/>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4" name="Google Shape;94;p22"/>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5" name="Google Shape;95;p22"/>
          <p:cNvSpPr txBox="1"/>
          <p:nvPr>
            <p:ph idx="3"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6" name="Shape 96"/>
        <p:cNvGrpSpPr/>
        <p:nvPr/>
      </p:nvGrpSpPr>
      <p:grpSpPr>
        <a:xfrm>
          <a:off x="0" y="0"/>
          <a:ext cx="0" cy="0"/>
          <a:chOff x="0" y="0"/>
          <a:chExt cx="0" cy="0"/>
        </a:xfrm>
      </p:grpSpPr>
      <p:sp>
        <p:nvSpPr>
          <p:cNvPr id="97" name="Google Shape;97;p2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8" name="Google Shape;98;p23"/>
          <p:cNvSpPr txBox="1"/>
          <p:nvPr>
            <p:ph idx="1" type="body"/>
          </p:nvPr>
        </p:nvSpPr>
        <p:spPr>
          <a:xfrm>
            <a:off x="457200" y="1203525"/>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9" name="Google Shape;99;p23"/>
          <p:cNvSpPr txBox="1"/>
          <p:nvPr>
            <p:ph idx="2"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00" name="Shape 100"/>
        <p:cNvGrpSpPr/>
        <p:nvPr/>
      </p:nvGrpSpPr>
      <p:grpSpPr>
        <a:xfrm>
          <a:off x="0" y="0"/>
          <a:ext cx="0" cy="0"/>
          <a:chOff x="0" y="0"/>
          <a:chExt cx="0" cy="0"/>
        </a:xfrm>
      </p:grpSpPr>
      <p:sp>
        <p:nvSpPr>
          <p:cNvPr id="101" name="Google Shape;101;p24"/>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2" name="Google Shape;102;p24"/>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3" name="Google Shape;103;p24"/>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4" name="Google Shape;104;p24"/>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5" name="Google Shape;105;p24"/>
          <p:cNvSpPr txBox="1"/>
          <p:nvPr>
            <p:ph idx="4"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6" name="Shape 106"/>
        <p:cNvGrpSpPr/>
        <p:nvPr/>
      </p:nvGrpSpPr>
      <p:grpSpPr>
        <a:xfrm>
          <a:off x="0" y="0"/>
          <a:ext cx="0" cy="0"/>
          <a:chOff x="0" y="0"/>
          <a:chExt cx="0" cy="0"/>
        </a:xfrm>
      </p:grpSpPr>
      <p:sp>
        <p:nvSpPr>
          <p:cNvPr id="107" name="Google Shape;107;p2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8" name="Google Shape;108;p25"/>
          <p:cNvSpPr txBox="1"/>
          <p:nvPr>
            <p:ph idx="1" type="body"/>
          </p:nvPr>
        </p:nvSpPr>
        <p:spPr>
          <a:xfrm>
            <a:off x="457200"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9" name="Google Shape;109;p25"/>
          <p:cNvSpPr txBox="1"/>
          <p:nvPr>
            <p:ph idx="2" type="body"/>
          </p:nvPr>
        </p:nvSpPr>
        <p:spPr>
          <a:xfrm>
            <a:off x="323962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0" name="Google Shape;110;p25"/>
          <p:cNvSpPr txBox="1"/>
          <p:nvPr>
            <p:ph idx="3" type="body"/>
          </p:nvPr>
        </p:nvSpPr>
        <p:spPr>
          <a:xfrm>
            <a:off x="602197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1" name="Google Shape;111;p25"/>
          <p:cNvSpPr txBox="1"/>
          <p:nvPr>
            <p:ph idx="4" type="body"/>
          </p:nvPr>
        </p:nvSpPr>
        <p:spPr>
          <a:xfrm>
            <a:off x="457200"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2" name="Google Shape;112;p25"/>
          <p:cNvSpPr txBox="1"/>
          <p:nvPr>
            <p:ph idx="5" type="body"/>
          </p:nvPr>
        </p:nvSpPr>
        <p:spPr>
          <a:xfrm>
            <a:off x="323962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3" name="Google Shape;113;p25"/>
          <p:cNvSpPr txBox="1"/>
          <p:nvPr>
            <p:ph idx="6" type="body"/>
          </p:nvPr>
        </p:nvSpPr>
        <p:spPr>
          <a:xfrm>
            <a:off x="602197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2.jpg"/><Relationship Id="rId2" Type="http://schemas.openxmlformats.org/officeDocument/2006/relationships/image" Target="../media/image3.png"/><Relationship Id="rId3" Type="http://schemas.openxmlformats.org/officeDocument/2006/relationships/image" Target="../media/image1.jpg"/><Relationship Id="rId4" Type="http://schemas.openxmlformats.org/officeDocument/2006/relationships/image" Target="../media/image5.png"/><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theme" Target="../theme/theme1.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1">
            <a:alphaModFix/>
          </a:blip>
          <a:srcRect b="14613" l="13752" r="0" t="0"/>
          <a:stretch/>
        </p:blipFill>
        <p:spPr>
          <a:xfrm>
            <a:off x="1257375" y="0"/>
            <a:ext cx="7886550" cy="5143444"/>
          </a:xfrm>
          <a:prstGeom prst="rect">
            <a:avLst/>
          </a:prstGeom>
          <a:noFill/>
          <a:ln>
            <a:noFill/>
          </a:ln>
        </p:spPr>
      </p:pic>
      <p:grpSp>
        <p:nvGrpSpPr>
          <p:cNvPr id="52" name="Google Shape;52;p13"/>
          <p:cNvGrpSpPr/>
          <p:nvPr/>
        </p:nvGrpSpPr>
        <p:grpSpPr>
          <a:xfrm>
            <a:off x="8586863" y="158766"/>
            <a:ext cx="391875" cy="397772"/>
            <a:chOff x="41216941" y="1016100"/>
            <a:chExt cx="1881000" cy="2545740"/>
          </a:xfrm>
        </p:grpSpPr>
        <p:sp>
          <p:nvSpPr>
            <p:cNvPr id="53" name="Google Shape;53;p13"/>
            <p:cNvSpPr/>
            <p:nvPr/>
          </p:nvSpPr>
          <p:spPr>
            <a:xfrm rot="5400000">
              <a:off x="41887441" y="345600"/>
              <a:ext cx="540000" cy="1881000"/>
            </a:xfrm>
            <a:prstGeom prst="rect">
              <a:avLst/>
            </a:prstGeom>
            <a:gradFill>
              <a:gsLst>
                <a:gs pos="0">
                  <a:srgbClr val="00FFFF"/>
                </a:gs>
                <a:gs pos="100000">
                  <a:srgbClr val="F8C93E"/>
                </a:gs>
              </a:gsLst>
              <a:lin ang="108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4" name="Google Shape;54;p13"/>
            <p:cNvSpPr/>
            <p:nvPr/>
          </p:nvSpPr>
          <p:spPr>
            <a:xfrm>
              <a:off x="42692759" y="1539720"/>
              <a:ext cx="405000" cy="2022120"/>
            </a:xfrm>
            <a:prstGeom prst="rect">
              <a:avLst/>
            </a:prstGeom>
            <a:gradFill>
              <a:gsLst>
                <a:gs pos="0">
                  <a:srgbClr val="00FFFF"/>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pic>
        <p:nvPicPr>
          <p:cNvPr descr="A close up of a sign&#10;&#10;Description automatically generated" id="55" name="Google Shape;55;p13"/>
          <p:cNvPicPr preferRelativeResize="0"/>
          <p:nvPr/>
        </p:nvPicPr>
        <p:blipFill rotWithShape="1">
          <a:blip r:embed="rId2">
            <a:alphaModFix/>
          </a:blip>
          <a:srcRect b="0" l="0" r="0" t="0"/>
          <a:stretch/>
        </p:blipFill>
        <p:spPr>
          <a:xfrm>
            <a:off x="228600" y="4566825"/>
            <a:ext cx="568912" cy="488531"/>
          </a:xfrm>
          <a:prstGeom prst="rect">
            <a:avLst/>
          </a:prstGeom>
          <a:noFill/>
          <a:ln>
            <a:noFill/>
          </a:ln>
        </p:spPr>
      </p:pic>
      <p:pic>
        <p:nvPicPr>
          <p:cNvPr descr="A close up of a logo&#10;&#10;Description automatically generated" id="56" name="Google Shape;56;p13"/>
          <p:cNvPicPr preferRelativeResize="0"/>
          <p:nvPr/>
        </p:nvPicPr>
        <p:blipFill rotWithShape="1">
          <a:blip r:embed="rId3">
            <a:alphaModFix/>
          </a:blip>
          <a:srcRect b="15706" l="0" r="88431" t="0"/>
          <a:stretch/>
        </p:blipFill>
        <p:spPr>
          <a:xfrm>
            <a:off x="0" y="0"/>
            <a:ext cx="1170375" cy="5143444"/>
          </a:xfrm>
          <a:prstGeom prst="rect">
            <a:avLst/>
          </a:prstGeom>
          <a:noFill/>
          <a:ln>
            <a:noFill/>
          </a:ln>
        </p:spPr>
      </p:pic>
      <p:sp>
        <p:nvSpPr>
          <p:cNvPr id="57" name="Google Shape;57;p13"/>
          <p:cNvSpPr/>
          <p:nvPr/>
        </p:nvSpPr>
        <p:spPr>
          <a:xfrm>
            <a:off x="1440150" y="399319"/>
            <a:ext cx="7288950" cy="8880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8" name="Google Shape;58;p13"/>
          <p:cNvSpPr/>
          <p:nvPr/>
        </p:nvSpPr>
        <p:spPr>
          <a:xfrm rot="-5400000">
            <a:off x="-1367109" y="2530650"/>
            <a:ext cx="5143444" cy="82200"/>
          </a:xfrm>
          <a:prstGeom prst="rect">
            <a:avLst/>
          </a:prstGeom>
          <a:gradFill>
            <a:gsLst>
              <a:gs pos="0">
                <a:srgbClr val="F8C93E"/>
              </a:gs>
              <a:gs pos="36000">
                <a:srgbClr val="F8C93E"/>
              </a:gs>
              <a:gs pos="100000">
                <a:srgbClr val="D92D8A"/>
              </a:gs>
            </a:gsLst>
            <a:lin ang="162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nvGrpSpPr>
          <p:cNvPr id="59" name="Google Shape;59;p13"/>
          <p:cNvGrpSpPr/>
          <p:nvPr/>
        </p:nvGrpSpPr>
        <p:grpSpPr>
          <a:xfrm>
            <a:off x="8587163" y="154997"/>
            <a:ext cx="391875" cy="397772"/>
            <a:chOff x="41218381" y="991980"/>
            <a:chExt cx="1881000" cy="2545740"/>
          </a:xfrm>
        </p:grpSpPr>
        <p:sp>
          <p:nvSpPr>
            <p:cNvPr id="60" name="Google Shape;60;p13"/>
            <p:cNvSpPr/>
            <p:nvPr/>
          </p:nvSpPr>
          <p:spPr>
            <a:xfrm rot="5400000">
              <a:off x="41888881" y="321480"/>
              <a:ext cx="540000" cy="1881000"/>
            </a:xfrm>
            <a:prstGeom prst="rect">
              <a:avLst/>
            </a:prstGeom>
            <a:gradFill>
              <a:gsLst>
                <a:gs pos="0">
                  <a:srgbClr val="D92D8A"/>
                </a:gs>
                <a:gs pos="100000">
                  <a:srgbClr val="F8C93E"/>
                </a:gs>
              </a:gsLst>
              <a:lin ang="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61" name="Google Shape;61;p13"/>
            <p:cNvSpPr/>
            <p:nvPr/>
          </p:nvSpPr>
          <p:spPr>
            <a:xfrm>
              <a:off x="42694200" y="1515600"/>
              <a:ext cx="405000" cy="2022120"/>
            </a:xfrm>
            <a:prstGeom prst="rect">
              <a:avLst/>
            </a:prstGeom>
            <a:gradFill>
              <a:gsLst>
                <a:gs pos="0">
                  <a:srgbClr val="D92D8A"/>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sp>
        <p:nvSpPr>
          <p:cNvPr id="62" name="Google Shape;62;p13"/>
          <p:cNvSpPr/>
          <p:nvPr/>
        </p:nvSpPr>
        <p:spPr>
          <a:xfrm>
            <a:off x="6018600" y="4900950"/>
            <a:ext cx="2918175" cy="109350"/>
          </a:xfrm>
          <a:prstGeom prst="rect">
            <a:avLst/>
          </a:prstGeom>
          <a:noFill/>
          <a:ln>
            <a:noFill/>
          </a:ln>
        </p:spPr>
        <p:txBody>
          <a:bodyPr anchorCtr="0" anchor="t" bIns="8600" lIns="17200" spcFirstLastPara="1" rIns="17200" wrap="square" tIns="8600">
            <a:noAutofit/>
          </a:bodyPr>
          <a:lstStyle/>
          <a:p>
            <a:pPr indent="0" lvl="0" marL="0" marR="0" rtl="0" algn="ctr">
              <a:lnSpc>
                <a:spcPct val="100000"/>
              </a:lnSpc>
              <a:spcBef>
                <a:spcPts val="0"/>
              </a:spcBef>
              <a:spcAft>
                <a:spcPts val="0"/>
              </a:spcAft>
              <a:buNone/>
            </a:pPr>
            <a:r>
              <a:rPr b="0" i="0" lang="en" sz="800" u="none" cap="none" strike="noStrike">
                <a:solidFill>
                  <a:srgbClr val="AFABAB"/>
                </a:solidFill>
                <a:latin typeface="Arial"/>
                <a:ea typeface="Arial"/>
                <a:cs typeface="Arial"/>
                <a:sym typeface="Arial"/>
              </a:rPr>
              <a:t>FLORIDA INTERNATIONAL UNIVERSITY</a:t>
            </a:r>
            <a:endParaRPr b="0" i="0" sz="800" u="none" cap="none" strike="noStrike">
              <a:latin typeface="Arial"/>
              <a:ea typeface="Arial"/>
              <a:cs typeface="Arial"/>
              <a:sym typeface="Arial"/>
            </a:endParaRPr>
          </a:p>
        </p:txBody>
      </p:sp>
      <p:pic>
        <p:nvPicPr>
          <p:cNvPr descr="A picture containing drawing&#10;&#10;Description automatically generated" id="63" name="Google Shape;63;p13"/>
          <p:cNvPicPr preferRelativeResize="0"/>
          <p:nvPr/>
        </p:nvPicPr>
        <p:blipFill rotWithShape="1">
          <a:blip r:embed="rId4">
            <a:alphaModFix/>
          </a:blip>
          <a:srcRect b="0" l="0" r="0" t="0"/>
          <a:stretch/>
        </p:blipFill>
        <p:spPr>
          <a:xfrm>
            <a:off x="198975" y="4522950"/>
            <a:ext cx="568912" cy="488531"/>
          </a:xfrm>
          <a:prstGeom prst="rect">
            <a:avLst/>
          </a:prstGeom>
          <a:noFill/>
          <a:ln>
            <a:noFill/>
          </a:ln>
        </p:spPr>
      </p:pic>
      <p:sp>
        <p:nvSpPr>
          <p:cNvPr id="64" name="Google Shape;64;p1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300"/>
              <a:buNone/>
              <a:defRPr b="0" i="0" sz="300" u="none" cap="none" strike="noStrike"/>
            </a:lvl1pPr>
            <a:lvl2pPr lvl="1" marR="0" rtl="0" algn="l">
              <a:spcBef>
                <a:spcPts val="0"/>
              </a:spcBef>
              <a:spcAft>
                <a:spcPts val="0"/>
              </a:spcAft>
              <a:buSzPts val="300"/>
              <a:buNone/>
              <a:defRPr b="0" i="0" sz="300" u="none" cap="none" strike="noStrike"/>
            </a:lvl2pPr>
            <a:lvl3pPr lvl="2" marR="0" rtl="0" algn="l">
              <a:spcBef>
                <a:spcPts val="0"/>
              </a:spcBef>
              <a:spcAft>
                <a:spcPts val="0"/>
              </a:spcAft>
              <a:buSzPts val="300"/>
              <a:buNone/>
              <a:defRPr b="0" i="0" sz="300" u="none" cap="none" strike="noStrike"/>
            </a:lvl3pPr>
            <a:lvl4pPr lvl="3" marR="0" rtl="0" algn="l">
              <a:spcBef>
                <a:spcPts val="0"/>
              </a:spcBef>
              <a:spcAft>
                <a:spcPts val="0"/>
              </a:spcAft>
              <a:buSzPts val="300"/>
              <a:buNone/>
              <a:defRPr b="0" i="0" sz="300" u="none" cap="none" strike="noStrike"/>
            </a:lvl4pPr>
            <a:lvl5pPr lvl="4" marR="0" rtl="0" algn="l">
              <a:spcBef>
                <a:spcPts val="0"/>
              </a:spcBef>
              <a:spcAft>
                <a:spcPts val="0"/>
              </a:spcAft>
              <a:buSzPts val="300"/>
              <a:buNone/>
              <a:defRPr b="0" i="0" sz="300" u="none" cap="none" strike="noStrike"/>
            </a:lvl5pPr>
            <a:lvl6pPr lvl="5" marR="0" rtl="0" algn="l">
              <a:spcBef>
                <a:spcPts val="0"/>
              </a:spcBef>
              <a:spcAft>
                <a:spcPts val="0"/>
              </a:spcAft>
              <a:buSzPts val="300"/>
              <a:buNone/>
              <a:defRPr b="0" i="0" sz="300" u="none" cap="none" strike="noStrike"/>
            </a:lvl6pPr>
            <a:lvl7pPr lvl="6" marR="0" rtl="0" algn="l">
              <a:spcBef>
                <a:spcPts val="0"/>
              </a:spcBef>
              <a:spcAft>
                <a:spcPts val="0"/>
              </a:spcAft>
              <a:buSzPts val="300"/>
              <a:buNone/>
              <a:defRPr b="0" i="0" sz="300" u="none" cap="none" strike="noStrike"/>
            </a:lvl7pPr>
            <a:lvl8pPr lvl="7" marR="0" rtl="0" algn="l">
              <a:spcBef>
                <a:spcPts val="0"/>
              </a:spcBef>
              <a:spcAft>
                <a:spcPts val="0"/>
              </a:spcAft>
              <a:buSzPts val="300"/>
              <a:buNone/>
              <a:defRPr b="0" i="0" sz="300" u="none" cap="none" strike="noStrike"/>
            </a:lvl8pPr>
            <a:lvl9pPr lvl="8" marR="0" rtl="0" algn="l">
              <a:spcBef>
                <a:spcPts val="0"/>
              </a:spcBef>
              <a:spcAft>
                <a:spcPts val="0"/>
              </a:spcAft>
              <a:buSzPts val="300"/>
              <a:buNone/>
              <a:defRPr b="0" i="0" sz="300" u="none" cap="none" strike="noStrike"/>
            </a:lvl9pPr>
          </a:lstStyle>
          <a:p/>
        </p:txBody>
      </p:sp>
      <p:sp>
        <p:nvSpPr>
          <p:cNvPr id="65" name="Google Shape;65;p13"/>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300"/>
              <a:buNone/>
              <a:defRPr b="0" i="0" sz="300" u="none" cap="none" strike="noStrike"/>
            </a:lvl1pPr>
            <a:lvl2pPr indent="-228600" lvl="1" marL="914400" marR="0" rtl="0" algn="l">
              <a:spcBef>
                <a:spcPts val="0"/>
              </a:spcBef>
              <a:spcAft>
                <a:spcPts val="0"/>
              </a:spcAft>
              <a:buSzPts val="300"/>
              <a:buNone/>
              <a:defRPr b="0" i="0" sz="300" u="none" cap="none" strike="noStrike"/>
            </a:lvl2pPr>
            <a:lvl3pPr indent="-228600" lvl="2" marL="1371600" marR="0" rtl="0" algn="l">
              <a:spcBef>
                <a:spcPts val="0"/>
              </a:spcBef>
              <a:spcAft>
                <a:spcPts val="0"/>
              </a:spcAft>
              <a:buSzPts val="300"/>
              <a:buNone/>
              <a:defRPr b="0" i="0" sz="300" u="none" cap="none" strike="noStrike"/>
            </a:lvl3pPr>
            <a:lvl4pPr indent="-228600" lvl="3" marL="1828800" marR="0" rtl="0" algn="l">
              <a:spcBef>
                <a:spcPts val="0"/>
              </a:spcBef>
              <a:spcAft>
                <a:spcPts val="0"/>
              </a:spcAft>
              <a:buSzPts val="300"/>
              <a:buNone/>
              <a:defRPr b="0" i="0" sz="300" u="none" cap="none" strike="noStrike"/>
            </a:lvl4pPr>
            <a:lvl5pPr indent="-228600" lvl="4" marL="2286000" marR="0" rtl="0" algn="l">
              <a:spcBef>
                <a:spcPts val="0"/>
              </a:spcBef>
              <a:spcAft>
                <a:spcPts val="0"/>
              </a:spcAft>
              <a:buSzPts val="300"/>
              <a:buNone/>
              <a:defRPr b="0" i="0" sz="300" u="none" cap="none" strike="noStrike"/>
            </a:lvl5pPr>
            <a:lvl6pPr indent="-228600" lvl="5" marL="2743200" marR="0" rtl="0" algn="l">
              <a:spcBef>
                <a:spcPts val="0"/>
              </a:spcBef>
              <a:spcAft>
                <a:spcPts val="0"/>
              </a:spcAft>
              <a:buSzPts val="300"/>
              <a:buNone/>
              <a:defRPr b="0" i="0" sz="300" u="none" cap="none" strike="noStrike"/>
            </a:lvl6pPr>
            <a:lvl7pPr indent="-228600" lvl="6" marL="3200400" marR="0" rtl="0" algn="l">
              <a:spcBef>
                <a:spcPts val="0"/>
              </a:spcBef>
              <a:spcAft>
                <a:spcPts val="0"/>
              </a:spcAft>
              <a:buSzPts val="300"/>
              <a:buNone/>
              <a:defRPr b="0" i="0" sz="300" u="none" cap="none" strike="noStrike"/>
            </a:lvl7pPr>
            <a:lvl8pPr indent="-228600" lvl="7" marL="3657600" marR="0" rtl="0" algn="l">
              <a:spcBef>
                <a:spcPts val="0"/>
              </a:spcBef>
              <a:spcAft>
                <a:spcPts val="0"/>
              </a:spcAft>
              <a:buSzPts val="300"/>
              <a:buNone/>
              <a:defRPr b="0" i="0" sz="300" u="none" cap="none" strike="noStrike"/>
            </a:lvl8pPr>
            <a:lvl9pPr indent="-228600" lvl="8" marL="4114800" marR="0" rtl="0" algn="l">
              <a:spcBef>
                <a:spcPts val="0"/>
              </a:spcBef>
              <a:spcAft>
                <a:spcPts val="0"/>
              </a:spcAft>
              <a:buSzPts val="300"/>
              <a:buNone/>
              <a:defRPr b="0" i="0" sz="300" u="none" cap="none" strike="noStrike"/>
            </a:lvl9pPr>
          </a:lstStyle>
          <a:p/>
        </p:txBody>
      </p:sp>
    </p:spTree>
  </p:cSld>
  <p:clrMap accent1="accent1" accent2="accent2" accent3="accent3" accent4="accent4" accent5="accent5" accent6="accent6" bg1="lt1" bg2="dk2" tx1="dk1" tx2="lt2" folHlink="folHlink" hlink="hlink"/>
  <p:sldLayoutIdLst>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https://www.freecodecamp.org/news/the-basic-design-patterns-all-developers-need-to-know/" TargetMode="External"/><Relationship Id="rId9" Type="http://schemas.openxmlformats.org/officeDocument/2006/relationships/image" Target="../media/image7.png"/><Relationship Id="rId5" Type="http://schemas.openxmlformats.org/officeDocument/2006/relationships/hyperlink" Target="https://en.wikipedia.org/wiki/Architectural_pattern" TargetMode="External"/><Relationship Id="rId6" Type="http://schemas.openxmlformats.org/officeDocument/2006/relationships/hyperlink" Target="https://www.toolsforhumans.io/software-architectural-patterns-mvc/" TargetMode="External"/><Relationship Id="rId7" Type="http://schemas.openxmlformats.org/officeDocument/2006/relationships/image" Target="../media/image8.jpg"/><Relationship Id="rId8"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6"/>
          <p:cNvSpPr/>
          <p:nvPr/>
        </p:nvSpPr>
        <p:spPr>
          <a:xfrm>
            <a:off x="1420125" y="96525"/>
            <a:ext cx="7152375" cy="333169"/>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rPr b="1" i="0" lang="en" sz="1500" u="none" cap="none" strike="noStrike">
                <a:solidFill>
                  <a:schemeClr val="lt1"/>
                </a:solidFill>
                <a:latin typeface="Arial"/>
                <a:ea typeface="Arial"/>
                <a:cs typeface="Arial"/>
                <a:sym typeface="Arial"/>
              </a:rPr>
              <a:t>Knight Foundation School of Computing and Information Sciences</a:t>
            </a:r>
            <a:endParaRPr b="0" i="0" sz="15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1" lang="en" sz="1000" u="none" cap="none" strike="noStrike">
                <a:solidFill>
                  <a:schemeClr val="lt1"/>
                </a:solidFill>
                <a:latin typeface="Arial"/>
                <a:ea typeface="Arial"/>
                <a:cs typeface="Arial"/>
                <a:sym typeface="Arial"/>
              </a:rPr>
              <a:t>Summer 2021 Senior Design Project</a:t>
            </a:r>
            <a:endParaRPr b="0" i="0" sz="1000" u="none" cap="none" strike="noStrike">
              <a:solidFill>
                <a:schemeClr val="lt1"/>
              </a:solidFill>
              <a:latin typeface="Arial"/>
              <a:ea typeface="Arial"/>
              <a:cs typeface="Arial"/>
              <a:sym typeface="Arial"/>
            </a:endParaRPr>
          </a:p>
        </p:txBody>
      </p:sp>
      <p:sp>
        <p:nvSpPr>
          <p:cNvPr id="119" name="Google Shape;119;p26"/>
          <p:cNvSpPr/>
          <p:nvPr/>
        </p:nvSpPr>
        <p:spPr>
          <a:xfrm>
            <a:off x="1420125" y="4918156"/>
            <a:ext cx="4467600" cy="126000"/>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0" i="0" lang="en" sz="500" u="none" cap="none" strike="noStrike">
                <a:solidFill>
                  <a:schemeClr val="lt1"/>
                </a:solidFill>
                <a:latin typeface="Arial"/>
                <a:ea typeface="Arial"/>
                <a:cs typeface="Arial"/>
                <a:sym typeface="Arial"/>
              </a:rPr>
              <a:t>I</a:t>
            </a:r>
            <a:r>
              <a:rPr lang="en" sz="500">
                <a:solidFill>
                  <a:schemeClr val="lt1"/>
                </a:solidFill>
              </a:rPr>
              <a:t> </a:t>
            </a:r>
            <a:r>
              <a:rPr b="0" i="0" lang="en" sz="500" u="none" cap="none" strike="noStrike">
                <a:solidFill>
                  <a:schemeClr val="lt1"/>
                </a:solidFill>
                <a:latin typeface="Arial"/>
                <a:ea typeface="Arial"/>
                <a:cs typeface="Arial"/>
                <a:sym typeface="Arial"/>
              </a:rPr>
              <a:t> thank </a:t>
            </a:r>
            <a:r>
              <a:rPr lang="en" sz="500">
                <a:solidFill>
                  <a:schemeClr val="lt1"/>
                </a:solidFill>
              </a:rPr>
              <a:t>Dr. Elliot Levy </a:t>
            </a:r>
            <a:r>
              <a:rPr b="0" i="0" lang="en" sz="500" u="none" cap="none" strike="noStrike">
                <a:solidFill>
                  <a:schemeClr val="lt1"/>
                </a:solidFill>
                <a:latin typeface="Arial"/>
                <a:ea typeface="Arial"/>
                <a:cs typeface="Arial"/>
                <a:sym typeface="Arial"/>
              </a:rPr>
              <a:t> for his assistance and mentorship that I received throughout the senior design project.</a:t>
            </a:r>
            <a:endParaRPr b="0" i="0" sz="500" u="none" cap="none" strike="noStrike">
              <a:solidFill>
                <a:schemeClr val="lt1"/>
              </a:solidFill>
              <a:latin typeface="Arial"/>
              <a:ea typeface="Arial"/>
              <a:cs typeface="Arial"/>
              <a:sym typeface="Arial"/>
            </a:endParaRPr>
          </a:p>
        </p:txBody>
      </p:sp>
      <p:sp>
        <p:nvSpPr>
          <p:cNvPr id="120" name="Google Shape;120;p26"/>
          <p:cNvSpPr/>
          <p:nvPr/>
        </p:nvSpPr>
        <p:spPr>
          <a:xfrm>
            <a:off x="1643087" y="1309887"/>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PROBLEM</a:t>
            </a:r>
            <a:endParaRPr b="0" i="0" sz="600" u="none" cap="none" strike="noStrike">
              <a:solidFill>
                <a:schemeClr val="lt1"/>
              </a:solidFill>
              <a:latin typeface="Arial"/>
              <a:ea typeface="Arial"/>
              <a:cs typeface="Arial"/>
              <a:sym typeface="Arial"/>
            </a:endParaRPr>
          </a:p>
        </p:txBody>
      </p:sp>
      <p:sp>
        <p:nvSpPr>
          <p:cNvPr id="121" name="Google Shape;121;p26"/>
          <p:cNvSpPr/>
          <p:nvPr/>
        </p:nvSpPr>
        <p:spPr>
          <a:xfrm>
            <a:off x="1379325" y="4833256"/>
            <a:ext cx="9537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ACKNOWLEDGEMENT</a:t>
            </a:r>
            <a:endParaRPr b="0" i="0" sz="600" u="none" cap="none" strike="noStrike">
              <a:solidFill>
                <a:schemeClr val="lt1"/>
              </a:solidFill>
              <a:latin typeface="Arial"/>
              <a:ea typeface="Arial"/>
              <a:cs typeface="Arial"/>
              <a:sym typeface="Arial"/>
            </a:endParaRPr>
          </a:p>
        </p:txBody>
      </p:sp>
      <p:sp>
        <p:nvSpPr>
          <p:cNvPr id="122" name="Google Shape;122;p26"/>
          <p:cNvSpPr/>
          <p:nvPr/>
        </p:nvSpPr>
        <p:spPr>
          <a:xfrm>
            <a:off x="1643125" y="227495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CURRENT SYSTEM</a:t>
            </a:r>
            <a:endParaRPr b="0" i="0" sz="600" u="none" cap="none" strike="noStrike">
              <a:solidFill>
                <a:schemeClr val="lt1"/>
              </a:solidFill>
              <a:latin typeface="Arial"/>
              <a:ea typeface="Arial"/>
              <a:cs typeface="Arial"/>
              <a:sym typeface="Arial"/>
            </a:endParaRPr>
          </a:p>
        </p:txBody>
      </p:sp>
      <p:sp>
        <p:nvSpPr>
          <p:cNvPr id="123" name="Google Shape;123;p26"/>
          <p:cNvSpPr/>
          <p:nvPr/>
        </p:nvSpPr>
        <p:spPr>
          <a:xfrm>
            <a:off x="4931538" y="281205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REQUIREMENTS</a:t>
            </a:r>
            <a:endParaRPr b="0" i="0" sz="600" u="none" cap="none" strike="noStrike">
              <a:solidFill>
                <a:schemeClr val="lt1"/>
              </a:solidFill>
              <a:latin typeface="Arial"/>
              <a:ea typeface="Arial"/>
              <a:cs typeface="Arial"/>
              <a:sym typeface="Arial"/>
            </a:endParaRPr>
          </a:p>
        </p:txBody>
      </p:sp>
      <p:sp>
        <p:nvSpPr>
          <p:cNvPr id="124" name="Google Shape;124;p26"/>
          <p:cNvSpPr/>
          <p:nvPr/>
        </p:nvSpPr>
        <p:spPr>
          <a:xfrm flipH="1">
            <a:off x="4869300" y="3359697"/>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USE CASE DIAGRAM</a:t>
            </a:r>
            <a:endParaRPr b="0" i="0" sz="600" u="none" cap="none" strike="noStrike">
              <a:solidFill>
                <a:schemeClr val="lt1"/>
              </a:solidFill>
              <a:latin typeface="Arial"/>
              <a:ea typeface="Arial"/>
              <a:cs typeface="Arial"/>
              <a:sym typeface="Arial"/>
            </a:endParaRPr>
          </a:p>
        </p:txBody>
      </p:sp>
      <p:sp>
        <p:nvSpPr>
          <p:cNvPr id="125" name="Google Shape;125;p26"/>
          <p:cNvSpPr/>
          <p:nvPr/>
        </p:nvSpPr>
        <p:spPr>
          <a:xfrm>
            <a:off x="4446150" y="1309875"/>
            <a:ext cx="1807500" cy="1212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IMPLEMENTATION  /  CONTRIBUTION </a:t>
            </a:r>
            <a:endParaRPr b="0" i="0" sz="600" u="none" cap="none" strike="noStrike">
              <a:solidFill>
                <a:schemeClr val="lt1"/>
              </a:solidFill>
              <a:latin typeface="Arial"/>
              <a:ea typeface="Arial"/>
              <a:cs typeface="Arial"/>
              <a:sym typeface="Arial"/>
            </a:endParaRPr>
          </a:p>
        </p:txBody>
      </p:sp>
      <p:sp>
        <p:nvSpPr>
          <p:cNvPr id="126" name="Google Shape;126;p26"/>
          <p:cNvSpPr/>
          <p:nvPr/>
        </p:nvSpPr>
        <p:spPr>
          <a:xfrm>
            <a:off x="7177903" y="1882277"/>
            <a:ext cx="1048500" cy="1212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DEPLOYMENT DIAGRAM</a:t>
            </a:r>
            <a:endParaRPr b="0" i="0" sz="600" u="none" cap="none" strike="noStrike">
              <a:solidFill>
                <a:schemeClr val="lt1"/>
              </a:solidFill>
              <a:latin typeface="Arial"/>
              <a:ea typeface="Arial"/>
              <a:cs typeface="Arial"/>
              <a:sym typeface="Arial"/>
            </a:endParaRPr>
          </a:p>
        </p:txBody>
      </p:sp>
      <p:sp>
        <p:nvSpPr>
          <p:cNvPr id="127" name="Google Shape;127;p26"/>
          <p:cNvSpPr/>
          <p:nvPr/>
        </p:nvSpPr>
        <p:spPr>
          <a:xfrm>
            <a:off x="1572350" y="3516219"/>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SUMMARY</a:t>
            </a:r>
            <a:endParaRPr b="0" i="0" sz="600" u="none" cap="none" strike="noStrike">
              <a:solidFill>
                <a:schemeClr val="lt1"/>
              </a:solidFill>
              <a:latin typeface="Arial"/>
              <a:ea typeface="Arial"/>
              <a:cs typeface="Arial"/>
              <a:sym typeface="Arial"/>
            </a:endParaRPr>
          </a:p>
        </p:txBody>
      </p:sp>
      <p:sp>
        <p:nvSpPr>
          <p:cNvPr id="128" name="Google Shape;128;p26"/>
          <p:cNvSpPr/>
          <p:nvPr/>
        </p:nvSpPr>
        <p:spPr>
          <a:xfrm>
            <a:off x="7155853" y="494113"/>
            <a:ext cx="10926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lt1"/>
                </a:solidFill>
              </a:rPr>
              <a:t>DASHBOARD INTERFACE</a:t>
            </a:r>
            <a:endParaRPr b="0" i="0" sz="600" u="none" cap="none" strike="noStrike">
              <a:solidFill>
                <a:schemeClr val="lt1"/>
              </a:solidFill>
              <a:latin typeface="Arial"/>
              <a:ea typeface="Arial"/>
              <a:cs typeface="Arial"/>
              <a:sym typeface="Arial"/>
            </a:endParaRPr>
          </a:p>
        </p:txBody>
      </p:sp>
      <p:sp>
        <p:nvSpPr>
          <p:cNvPr id="129" name="Google Shape;129;p26"/>
          <p:cNvSpPr/>
          <p:nvPr/>
        </p:nvSpPr>
        <p:spPr>
          <a:xfrm>
            <a:off x="7326500" y="3578875"/>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REFERENCES</a:t>
            </a:r>
            <a:endParaRPr b="0" i="0" sz="600" u="none" cap="none" strike="noStrike">
              <a:solidFill>
                <a:schemeClr val="lt1"/>
              </a:solidFill>
              <a:latin typeface="Arial"/>
              <a:ea typeface="Arial"/>
              <a:cs typeface="Arial"/>
              <a:sym typeface="Arial"/>
            </a:endParaRPr>
          </a:p>
        </p:txBody>
      </p:sp>
      <p:sp>
        <p:nvSpPr>
          <p:cNvPr id="130" name="Google Shape;130;p26"/>
          <p:cNvSpPr/>
          <p:nvPr/>
        </p:nvSpPr>
        <p:spPr>
          <a:xfrm>
            <a:off x="1420125" y="465475"/>
            <a:ext cx="3433200" cy="499800"/>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1" i="0" lang="en" sz="1900" u="none" cap="none" strike="noStrike">
                <a:solidFill>
                  <a:schemeClr val="lt1"/>
                </a:solidFill>
                <a:latin typeface="Arial"/>
                <a:ea typeface="Arial"/>
                <a:cs typeface="Arial"/>
                <a:sym typeface="Arial"/>
              </a:rPr>
              <a:t>Teach Reading to Pre-K</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Students: </a:t>
            </a:r>
            <a:r>
              <a:rPr lang="en" sz="700">
                <a:solidFill>
                  <a:schemeClr val="lt1"/>
                </a:solidFill>
              </a:rPr>
              <a:t>Taylor A. Martinez</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Product Owner: </a:t>
            </a:r>
            <a:r>
              <a:rPr b="0" i="0" lang="en" sz="700" u="none" cap="none" strike="noStrike">
                <a:solidFill>
                  <a:schemeClr val="lt1"/>
                </a:solidFill>
                <a:latin typeface="Arial"/>
                <a:ea typeface="Arial"/>
                <a:cs typeface="Arial"/>
                <a:sym typeface="Arial"/>
              </a:rPr>
              <a:t>Dr. Elliot Levy</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Instructor/Faculty:</a:t>
            </a:r>
            <a:r>
              <a:rPr b="1" i="1" lang="en" sz="700" u="none" cap="none" strike="noStrike">
                <a:solidFill>
                  <a:schemeClr val="lt1"/>
                </a:solidFill>
                <a:latin typeface="Arial"/>
                <a:ea typeface="Arial"/>
                <a:cs typeface="Arial"/>
                <a:sym typeface="Arial"/>
              </a:rPr>
              <a:t> </a:t>
            </a:r>
            <a:r>
              <a:rPr b="0" i="1" lang="en" sz="700" u="none" cap="none" strike="noStrike">
                <a:solidFill>
                  <a:schemeClr val="lt1"/>
                </a:solidFill>
                <a:latin typeface="Arial"/>
                <a:ea typeface="Arial"/>
                <a:cs typeface="Arial"/>
                <a:sym typeface="Arial"/>
              </a:rPr>
              <a:t>Masoud Sadjadi</a:t>
            </a:r>
            <a:r>
              <a:rPr b="0" i="0" lang="en" sz="700" u="none" cap="none" strike="noStrike">
                <a:solidFill>
                  <a:schemeClr val="lt1"/>
                </a:solidFill>
                <a:latin typeface="Arial"/>
                <a:ea typeface="Arial"/>
                <a:cs typeface="Arial"/>
                <a:sym typeface="Arial"/>
              </a:rPr>
              <a:t>,</a:t>
            </a:r>
            <a:r>
              <a:rPr b="0" i="1" lang="en" sz="700" u="none" cap="none" strike="noStrike">
                <a:solidFill>
                  <a:schemeClr val="lt1"/>
                </a:solidFill>
                <a:latin typeface="Arial"/>
                <a:ea typeface="Arial"/>
                <a:cs typeface="Arial"/>
                <a:sym typeface="Arial"/>
              </a:rPr>
              <a:t> </a:t>
            </a:r>
            <a:r>
              <a:rPr b="0" i="0" lang="en" sz="700" u="none" cap="none" strike="noStrike">
                <a:solidFill>
                  <a:schemeClr val="lt1"/>
                </a:solidFill>
                <a:latin typeface="Arial"/>
                <a:ea typeface="Arial"/>
                <a:cs typeface="Arial"/>
                <a:sym typeface="Arial"/>
              </a:rPr>
              <a:t>Florida International University</a:t>
            </a:r>
            <a:endParaRPr b="0" i="0" sz="700" u="none" cap="none" strike="noStrike">
              <a:solidFill>
                <a:schemeClr val="lt1"/>
              </a:solidFill>
              <a:latin typeface="Arial"/>
              <a:ea typeface="Arial"/>
              <a:cs typeface="Arial"/>
              <a:sym typeface="Arial"/>
            </a:endParaRPr>
          </a:p>
        </p:txBody>
      </p:sp>
      <p:sp>
        <p:nvSpPr>
          <p:cNvPr id="131" name="Google Shape;131;p26"/>
          <p:cNvSpPr/>
          <p:nvPr/>
        </p:nvSpPr>
        <p:spPr>
          <a:xfrm>
            <a:off x="272175" y="177581"/>
            <a:ext cx="662700" cy="121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2" name="Google Shape;132;p26"/>
          <p:cNvSpPr/>
          <p:nvPr/>
        </p:nvSpPr>
        <p:spPr>
          <a:xfrm>
            <a:off x="144525" y="933412"/>
            <a:ext cx="957600" cy="490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3" name="Google Shape;133;p26"/>
          <p:cNvSpPr/>
          <p:nvPr/>
        </p:nvSpPr>
        <p:spPr>
          <a:xfrm>
            <a:off x="4266600" y="4066538"/>
            <a:ext cx="1403400" cy="690600"/>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t/>
            </a:r>
            <a:endParaRPr b="0" i="0" sz="600" u="none" cap="none" strike="noStrike">
              <a:latin typeface="Arial"/>
              <a:ea typeface="Arial"/>
              <a:cs typeface="Arial"/>
              <a:sym typeface="Arial"/>
            </a:endParaRPr>
          </a:p>
        </p:txBody>
      </p:sp>
      <p:pic>
        <p:nvPicPr>
          <p:cNvPr id="134" name="Google Shape;134;p26"/>
          <p:cNvPicPr preferRelativeResize="0"/>
          <p:nvPr/>
        </p:nvPicPr>
        <p:blipFill rotWithShape="1">
          <a:blip r:embed="rId3">
            <a:alphaModFix/>
          </a:blip>
          <a:srcRect b="0" l="0" r="0" t="0"/>
          <a:stretch/>
        </p:blipFill>
        <p:spPr>
          <a:xfrm>
            <a:off x="47625" y="107156"/>
            <a:ext cx="810675" cy="464344"/>
          </a:xfrm>
          <a:prstGeom prst="rect">
            <a:avLst/>
          </a:prstGeom>
          <a:noFill/>
          <a:ln>
            <a:noFill/>
          </a:ln>
        </p:spPr>
      </p:pic>
      <p:sp>
        <p:nvSpPr>
          <p:cNvPr id="135" name="Google Shape;135;p26"/>
          <p:cNvSpPr txBox="1"/>
          <p:nvPr/>
        </p:nvSpPr>
        <p:spPr>
          <a:xfrm>
            <a:off x="1379325" y="2359850"/>
            <a:ext cx="2760600" cy="10806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Clr>
                <a:schemeClr val="dk1"/>
              </a:buClr>
              <a:buSzPts val="1100"/>
              <a:buFont typeface="Arial"/>
              <a:buNone/>
            </a:pPr>
            <a:r>
              <a:rPr lang="en" sz="600">
                <a:solidFill>
                  <a:schemeClr val="lt1"/>
                </a:solidFill>
                <a:latin typeface="Helvetica Neue"/>
                <a:ea typeface="Helvetica Neue"/>
                <a:cs typeface="Helvetica Neue"/>
                <a:sym typeface="Helvetica Neue"/>
              </a:rPr>
              <a:t>As it stands currently, there is no effective and widespread test to detect the risk of young children in terms of reading ability and none in an easily distributable online format. Exams of this nature are typically conducted in a physical test with a proctor or an extensive examination with a doctor or licensed professional. They are also not easily updated and can be expensive at times for school and parents. Our system will be the first to tackle this issue in an online, easily updatable and distributable format.</a:t>
            </a:r>
            <a:endParaRPr sz="600">
              <a:solidFill>
                <a:schemeClr val="lt1"/>
              </a:solidFill>
            </a:endParaRPr>
          </a:p>
        </p:txBody>
      </p:sp>
      <p:sp>
        <p:nvSpPr>
          <p:cNvPr id="136" name="Google Shape;136;p26"/>
          <p:cNvSpPr txBox="1"/>
          <p:nvPr/>
        </p:nvSpPr>
        <p:spPr>
          <a:xfrm>
            <a:off x="4305301" y="1463850"/>
            <a:ext cx="2109600" cy="13482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The project is mainly HTML, helped by Python using the Django Framework, and some light Javascript on the HTML pages, to do some url manipulation. I handled the creation of the dashboard page and the interaction of the website with the database. I built the functionality of  student, classroom, and  user creation. I also handled the storing of question answers and test scores in database and with that information show if the student is at risk or not in their records.</a:t>
            </a:r>
            <a:endParaRPr sz="600">
              <a:solidFill>
                <a:schemeClr val="lt1"/>
              </a:solidFill>
            </a:endParaRPr>
          </a:p>
        </p:txBody>
      </p:sp>
      <p:sp>
        <p:nvSpPr>
          <p:cNvPr id="137" name="Google Shape;137;p26"/>
          <p:cNvSpPr txBox="1"/>
          <p:nvPr/>
        </p:nvSpPr>
        <p:spPr>
          <a:xfrm>
            <a:off x="4305301" y="2896950"/>
            <a:ext cx="2109600" cy="4110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As this is a web application, any device capable of utilizing a web browser is able to utilize this program.</a:t>
            </a:r>
            <a:endParaRPr sz="600">
              <a:solidFill>
                <a:schemeClr val="lt1"/>
              </a:solidFill>
            </a:endParaRPr>
          </a:p>
        </p:txBody>
      </p:sp>
      <p:sp>
        <p:nvSpPr>
          <p:cNvPr id="138" name="Google Shape;138;p26"/>
          <p:cNvSpPr txBox="1"/>
          <p:nvPr/>
        </p:nvSpPr>
        <p:spPr>
          <a:xfrm>
            <a:off x="1379325" y="1415563"/>
            <a:ext cx="2832600" cy="831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600">
                <a:solidFill>
                  <a:schemeClr val="lt1"/>
                </a:solidFill>
              </a:rPr>
              <a:t>Internal research suggests that younger kids (Pre-K to 1st grade) with alphabetical and reading issues are more likely to struggle academically, or even abando</a:t>
            </a:r>
            <a:r>
              <a:rPr lang="en" sz="600">
                <a:solidFill>
                  <a:schemeClr val="lt1"/>
                </a:solidFill>
              </a:rPr>
              <a:t>n t</a:t>
            </a:r>
            <a:r>
              <a:rPr lang="en" sz="600">
                <a:solidFill>
                  <a:schemeClr val="lt1"/>
                </a:solidFill>
              </a:rPr>
              <a:t>heir academic journey in the future. The research also shows that there is a positive correlation between these students drop rates and youth crime rates.</a:t>
            </a:r>
            <a:endParaRPr sz="600">
              <a:solidFill>
                <a:schemeClr val="lt1"/>
              </a:solidFill>
            </a:endParaRPr>
          </a:p>
        </p:txBody>
      </p:sp>
      <p:sp>
        <p:nvSpPr>
          <p:cNvPr id="139" name="Google Shape;139;p26"/>
          <p:cNvSpPr txBox="1"/>
          <p:nvPr/>
        </p:nvSpPr>
        <p:spPr>
          <a:xfrm>
            <a:off x="1379325" y="3629100"/>
            <a:ext cx="2760600" cy="1108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lang="en" sz="600">
                <a:solidFill>
                  <a:schemeClr val="lt1"/>
                </a:solidFill>
              </a:rPr>
              <a:t>Our program provides an easy to use method of examining the reading ability of students in various schools. The program will be distributed via a website to schools who will register their students before taking the exam. A report will be given at the end of the exam for the school and parents to make use of in adjusting the student’s education. Data and analytics will be held in an SQLite database. Improvements to the questions exam can be made as more studies are made.</a:t>
            </a:r>
            <a:endParaRPr/>
          </a:p>
        </p:txBody>
      </p:sp>
      <p:sp>
        <p:nvSpPr>
          <p:cNvPr id="140" name="Google Shape;140;p26"/>
          <p:cNvSpPr txBox="1"/>
          <p:nvPr/>
        </p:nvSpPr>
        <p:spPr>
          <a:xfrm>
            <a:off x="6746425" y="3739225"/>
            <a:ext cx="2322300" cy="1038000"/>
          </a:xfrm>
          <a:prstGeom prst="rect">
            <a:avLst/>
          </a:prstGeom>
          <a:noFill/>
          <a:ln>
            <a:noFill/>
          </a:ln>
        </p:spPr>
        <p:txBody>
          <a:bodyPr anchorCtr="0" anchor="t" bIns="91425" lIns="91425" spcFirstLastPara="1" rIns="91425" wrap="square" tIns="91425">
            <a:spAutoFit/>
          </a:bodyPr>
          <a:lstStyle/>
          <a:p>
            <a:pPr indent="0" lvl="0" marL="0" rtl="0" algn="l">
              <a:lnSpc>
                <a:spcPct val="145000"/>
              </a:lnSpc>
              <a:spcBef>
                <a:spcPts val="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4">
                  <a:extLst>
                    <a:ext uri="{A12FA001-AC4F-418D-AE19-62706E023703}">
                      <ahyp:hlinkClr val="tx"/>
                    </a:ext>
                  </a:extLst>
                </a:hlinkClick>
              </a:rPr>
              <a:t>The 3 Types of Design Patterns All Developers Should Know (with code examples of each)</a:t>
            </a:r>
            <a:r>
              <a:rPr lang="en" sz="600">
                <a:solidFill>
                  <a:schemeClr val="lt1"/>
                </a:solidFill>
                <a:latin typeface="Helvetica Neue"/>
                <a:ea typeface="Helvetica Neue"/>
                <a:cs typeface="Helvetica Neue"/>
                <a:sym typeface="Helvetica Neue"/>
              </a:rPr>
              <a:t> </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5">
                  <a:extLst>
                    <a:ext uri="{A12FA001-AC4F-418D-AE19-62706E023703}">
                      <ahyp:hlinkClr val="tx"/>
                    </a:ext>
                  </a:extLst>
                </a:hlinkClick>
              </a:rPr>
              <a:t>Architectural pattern - Wikipedia</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6">
                  <a:extLst>
                    <a:ext uri="{A12FA001-AC4F-418D-AE19-62706E023703}">
                      <ahyp:hlinkClr val="tx"/>
                    </a:ext>
                  </a:extLst>
                </a:hlinkClick>
              </a:rPr>
              <a:t>Software Architectural Patterns: MVC</a:t>
            </a:r>
            <a:r>
              <a:rPr lang="en" sz="600">
                <a:solidFill>
                  <a:schemeClr val="lt1"/>
                </a:solidFill>
                <a:latin typeface="Helvetica Neue"/>
                <a:ea typeface="Helvetica Neue"/>
                <a:cs typeface="Helvetica Neue"/>
                <a:sym typeface="Helvetica Neue"/>
              </a:rPr>
              <a:t> </a:t>
            </a:r>
            <a:endParaRPr sz="600">
              <a:solidFill>
                <a:schemeClr val="lt1"/>
              </a:solidFill>
            </a:endParaRPr>
          </a:p>
        </p:txBody>
      </p:sp>
      <p:pic>
        <p:nvPicPr>
          <p:cNvPr id="141" name="Google Shape;141;p26"/>
          <p:cNvPicPr preferRelativeResize="0"/>
          <p:nvPr/>
        </p:nvPicPr>
        <p:blipFill>
          <a:blip r:embed="rId7">
            <a:alphaModFix/>
          </a:blip>
          <a:stretch>
            <a:fillRect/>
          </a:stretch>
        </p:blipFill>
        <p:spPr>
          <a:xfrm>
            <a:off x="6746425" y="2102949"/>
            <a:ext cx="1911448" cy="1108200"/>
          </a:xfrm>
          <a:prstGeom prst="rect">
            <a:avLst/>
          </a:prstGeom>
          <a:noFill/>
          <a:ln>
            <a:noFill/>
          </a:ln>
        </p:spPr>
      </p:pic>
      <p:pic>
        <p:nvPicPr>
          <p:cNvPr id="142" name="Google Shape;142;p26"/>
          <p:cNvPicPr preferRelativeResize="0"/>
          <p:nvPr/>
        </p:nvPicPr>
        <p:blipFill>
          <a:blip r:embed="rId8">
            <a:alphaModFix/>
          </a:blip>
          <a:stretch>
            <a:fillRect/>
          </a:stretch>
        </p:blipFill>
        <p:spPr>
          <a:xfrm>
            <a:off x="4342113" y="3585500"/>
            <a:ext cx="1911450" cy="1191750"/>
          </a:xfrm>
          <a:prstGeom prst="rect">
            <a:avLst/>
          </a:prstGeom>
          <a:noFill/>
          <a:ln>
            <a:noFill/>
          </a:ln>
        </p:spPr>
      </p:pic>
      <p:pic>
        <p:nvPicPr>
          <p:cNvPr id="143" name="Google Shape;143;p26"/>
          <p:cNvPicPr preferRelativeResize="0"/>
          <p:nvPr/>
        </p:nvPicPr>
        <p:blipFill>
          <a:blip r:embed="rId9">
            <a:alphaModFix/>
          </a:blip>
          <a:stretch>
            <a:fillRect/>
          </a:stretch>
        </p:blipFill>
        <p:spPr>
          <a:xfrm>
            <a:off x="6673044" y="643424"/>
            <a:ext cx="2058205" cy="9895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