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8" r:id="rId4"/>
  </p:sldMasterIdLst>
  <p:sldIdLst>
    <p:sldId id="287"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p:scale>
          <a:sx n="25" d="100"/>
          <a:sy n="25" d="100"/>
        </p:scale>
        <p:origin x="1282" y="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2" y="0"/>
            <a:ext cx="4213571" cy="438912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5184648" y="3407586"/>
            <a:ext cx="26240363" cy="7578599"/>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kern="1200" dirty="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7608975"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98F77297-B301-4A5C-834A-211E4577782B}"/>
              </a:ext>
            </a:extLst>
          </p:cNvPr>
          <p:cNvPicPr>
            <a:picLocks noChangeAspect="1"/>
          </p:cNvPicPr>
          <p:nvPr userDrawn="1"/>
        </p:nvPicPr>
        <p:blipFill>
          <a:blip r:embed="rId3"/>
          <a:stretch>
            <a:fillRect/>
          </a:stretch>
        </p:blipFill>
        <p:spPr>
          <a:xfrm>
            <a:off x="449398" y="40455279"/>
            <a:ext cx="3194613" cy="2743200"/>
          </a:xfrm>
          <a:prstGeom prst="rect">
            <a:avLst/>
          </a:prstGeom>
        </p:spPr>
      </p:pic>
      <p:grpSp>
        <p:nvGrpSpPr>
          <p:cNvPr id="12" name="Group 11">
            <a:extLst>
              <a:ext uri="{FF2B5EF4-FFF2-40B4-BE49-F238E27FC236}">
                <a16:creationId xmlns:a16="http://schemas.microsoft.com/office/drawing/2014/main" id="{A9403892-47E2-4409-9D94-B0A46C157DB0}"/>
              </a:ext>
            </a:extLst>
          </p:cNvPr>
          <p:cNvGrpSpPr/>
          <p:nvPr userDrawn="1"/>
        </p:nvGrpSpPr>
        <p:grpSpPr>
          <a:xfrm flipH="1">
            <a:off x="30294072" y="1014984"/>
            <a:ext cx="1881295" cy="2545853"/>
            <a:chOff x="2645664" y="2011680"/>
            <a:chExt cx="735606" cy="746592"/>
          </a:xfrm>
        </p:grpSpPr>
        <p:sp>
          <p:nvSpPr>
            <p:cNvPr id="13" name="Rectangle 12">
              <a:extLst>
                <a:ext uri="{FF2B5EF4-FFF2-40B4-BE49-F238E27FC236}">
                  <a16:creationId xmlns:a16="http://schemas.microsoft.com/office/drawing/2014/main" id="{29894C06-A9F9-4305-B57C-CD1B571E26E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6" name="Rectangle 15">
              <a:extLst>
                <a:ext uri="{FF2B5EF4-FFF2-40B4-BE49-F238E27FC236}">
                  <a16:creationId xmlns:a16="http://schemas.microsoft.com/office/drawing/2014/main" id="{C135C6C5-E06D-4378-93E7-4251715096B5}"/>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209108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4526421" y="12"/>
            <a:ext cx="28391980" cy="43891193"/>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7542246"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5" name="TextBox 4">
            <a:extLst>
              <a:ext uri="{FF2B5EF4-FFF2-40B4-BE49-F238E27FC236}">
                <a16:creationId xmlns:a16="http://schemas.microsoft.com/office/drawing/2014/main" id="{43DFFA47-0EB6-420B-B4D0-2C31769288CC}"/>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6" name="Content Placeholder 4" descr="A close up of a sign&#10;&#10;Description automatically generated">
            <a:extLst>
              <a:ext uri="{FF2B5EF4-FFF2-40B4-BE49-F238E27FC236}">
                <a16:creationId xmlns:a16="http://schemas.microsoft.com/office/drawing/2014/main" id="{0466606F-106B-44F5-9555-11130B55FDC0}"/>
              </a:ext>
            </a:extLst>
          </p:cNvPr>
          <p:cNvPicPr>
            <a:picLocks noChangeAspect="1"/>
          </p:cNvPicPr>
          <p:nvPr userDrawn="1"/>
        </p:nvPicPr>
        <p:blipFill>
          <a:blip r:embed="rId3"/>
          <a:stretch>
            <a:fillRect/>
          </a:stretch>
        </p:blipFill>
        <p:spPr>
          <a:xfrm>
            <a:off x="745663" y="40430954"/>
            <a:ext cx="3194615" cy="2743200"/>
          </a:xfrm>
          <a:prstGeom prst="rect">
            <a:avLst/>
          </a:prstGeom>
        </p:spPr>
      </p:pic>
      <p:grpSp>
        <p:nvGrpSpPr>
          <p:cNvPr id="22" name="Group 21">
            <a:extLst>
              <a:ext uri="{FF2B5EF4-FFF2-40B4-BE49-F238E27FC236}">
                <a16:creationId xmlns:a16="http://schemas.microsoft.com/office/drawing/2014/main" id="{7A7A8422-1292-4B3A-8793-12825DB2D972}"/>
              </a:ext>
            </a:extLst>
          </p:cNvPr>
          <p:cNvGrpSpPr/>
          <p:nvPr userDrawn="1"/>
        </p:nvGrpSpPr>
        <p:grpSpPr>
          <a:xfrm flipH="1">
            <a:off x="30294072" y="1014984"/>
            <a:ext cx="1881295" cy="2545853"/>
            <a:chOff x="2645664" y="2011680"/>
            <a:chExt cx="735606" cy="746592"/>
          </a:xfrm>
        </p:grpSpPr>
        <p:sp>
          <p:nvSpPr>
            <p:cNvPr id="23" name="Rectangle 22">
              <a:extLst>
                <a:ext uri="{FF2B5EF4-FFF2-40B4-BE49-F238E27FC236}">
                  <a16:creationId xmlns:a16="http://schemas.microsoft.com/office/drawing/2014/main" id="{1A9CCCE5-C5B2-4A79-9FA5-064FFF0722F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4" name="Rectangle 23">
              <a:extLst>
                <a:ext uri="{FF2B5EF4-FFF2-40B4-BE49-F238E27FC236}">
                  <a16:creationId xmlns:a16="http://schemas.microsoft.com/office/drawing/2014/main" id="{1758ACF0-71A8-44E2-9A27-6D4DB2F67C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3167533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7EE6AFEC-37F4-1D48-80F4-D3D02F74536C}" type="slidenum">
              <a:rPr lang="en-US" smtClean="0"/>
              <a:t>‹#›</a:t>
            </a:fld>
            <a:endParaRPr lang="en-US"/>
          </a:p>
        </p:txBody>
      </p:sp>
      <p:pic>
        <p:nvPicPr>
          <p:cNvPr id="7" name="Picture 6" descr="A picture containing bird&#10;&#10;Description automatically generated">
            <a:extLst>
              <a:ext uri="{FF2B5EF4-FFF2-40B4-BE49-F238E27FC236}">
                <a16:creationId xmlns:a16="http://schemas.microsoft.com/office/drawing/2014/main" id="{C132517F-172E-4324-B14E-DD9498587612}"/>
              </a:ext>
            </a:extLst>
          </p:cNvPr>
          <p:cNvPicPr>
            <a:picLocks noChangeAspect="1"/>
          </p:cNvPicPr>
          <p:nvPr userDrawn="1"/>
        </p:nvPicPr>
        <p:blipFill rotWithShape="1">
          <a:blip r:embed="rId4"/>
          <a:srcRect l="13750" b="14612"/>
          <a:stretch/>
        </p:blipFill>
        <p:spPr>
          <a:xfrm>
            <a:off x="4526421" y="12"/>
            <a:ext cx="28391980" cy="43891193"/>
          </a:xfrm>
          <a:prstGeom prst="rect">
            <a:avLst/>
          </a:prstGeom>
        </p:spPr>
      </p:pic>
      <p:sp>
        <p:nvSpPr>
          <p:cNvPr id="8" name="Title 1">
            <a:extLst>
              <a:ext uri="{FF2B5EF4-FFF2-40B4-BE49-F238E27FC236}">
                <a16:creationId xmlns:a16="http://schemas.microsoft.com/office/drawing/2014/main" id="{61F7D557-9C91-4EE1-B049-D73E7681B330}"/>
              </a:ext>
            </a:extLst>
          </p:cNvPr>
          <p:cNvSpPr txBox="1">
            <a:spLocks/>
          </p:cNvSpPr>
          <p:nvPr userDrawn="1"/>
        </p:nvSpPr>
        <p:spPr>
          <a:xfrm>
            <a:off x="5184648" y="3407586"/>
            <a:ext cx="26240363" cy="757859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dirty="0"/>
          </a:p>
        </p:txBody>
      </p:sp>
      <p:sp>
        <p:nvSpPr>
          <p:cNvPr id="9" name="Content Placeholder 2">
            <a:extLst>
              <a:ext uri="{FF2B5EF4-FFF2-40B4-BE49-F238E27FC236}">
                <a16:creationId xmlns:a16="http://schemas.microsoft.com/office/drawing/2014/main" id="{4059B079-AF37-4381-AC17-DBEE7906EAF1}"/>
              </a:ext>
            </a:extLst>
          </p:cNvPr>
          <p:cNvSpPr txBox="1">
            <a:spLocks/>
          </p:cNvSpPr>
          <p:nvPr userDrawn="1"/>
        </p:nvSpPr>
        <p:spPr>
          <a:xfrm>
            <a:off x="5184649" y="11684003"/>
            <a:ext cx="26240360" cy="25314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500" dirty="0"/>
          </a:p>
        </p:txBody>
      </p:sp>
      <p:sp>
        <p:nvSpPr>
          <p:cNvPr id="10" name="Rectangle 9">
            <a:extLst>
              <a:ext uri="{FF2B5EF4-FFF2-40B4-BE49-F238E27FC236}">
                <a16:creationId xmlns:a16="http://schemas.microsoft.com/office/drawing/2014/main" id="{B5F50E1A-508B-4AC2-96AE-A6F6F1B5E9D6}"/>
              </a:ext>
            </a:extLst>
          </p:cNvPr>
          <p:cNvSpPr/>
          <p:nvPr userDrawn="1"/>
        </p:nvSpPr>
        <p:spPr>
          <a:xfrm rot="5400000" flipH="1">
            <a:off x="-17567315"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Tree>
    <p:extLst>
      <p:ext uri="{BB962C8B-B14F-4D97-AF65-F5344CB8AC3E}">
        <p14:creationId xmlns:p14="http://schemas.microsoft.com/office/powerpoint/2010/main" val="2445737655"/>
      </p:ext>
    </p:extLst>
  </p:cSld>
  <p:clrMap bg1="lt1" tx1="dk1" bg2="lt2" tx2="dk2" accent1="accent1" accent2="accent2" accent3="accent3" accent4="accent4" accent5="accent5" accent6="accent6" hlink="hlink" folHlink="folHlink"/>
  <p:sldLayoutIdLst>
    <p:sldLayoutId id="2147483692" r:id="rId1"/>
    <p:sldLayoutId id="2147483674" r:id="rId2"/>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hyperlink" Target="https://childrenatrisk.org/early-childhood-literacy/" TargetMode="External"/><Relationship Id="rId5" Type="http://schemas.openxmlformats.org/officeDocument/2006/relationships/image" Target="../media/image8.png"/><Relationship Id="rId10" Type="http://schemas.openxmlformats.org/officeDocument/2006/relationships/hyperlink" Target="https://www.djangoproject.com/" TargetMode="External"/><Relationship Id="rId4" Type="http://schemas.openxmlformats.org/officeDocument/2006/relationships/image" Target="../media/image7.png"/><Relationship Id="rId9" Type="http://schemas.openxmlformats.org/officeDocument/2006/relationships/hyperlink" Target="https://en.wikipedia.org/wiki/HTML_eleme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3">
            <a:extLst>
              <a:ext uri="{FF2B5EF4-FFF2-40B4-BE49-F238E27FC236}">
                <a16:creationId xmlns:a16="http://schemas.microsoft.com/office/drawing/2014/main" id="{F052C27E-E866-42B8-BE0F-614DCEA2126F}"/>
              </a:ext>
            </a:extLst>
          </p:cNvPr>
          <p:cNvSpPr txBox="1">
            <a:spLocks noChangeArrowheads="1"/>
          </p:cNvSpPr>
          <p:nvPr/>
        </p:nvSpPr>
        <p:spPr bwMode="auto">
          <a:xfrm>
            <a:off x="4824368" y="781412"/>
            <a:ext cx="24863152" cy="3908762"/>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800" b="1" dirty="0">
                <a:solidFill>
                  <a:schemeClr val="tx1">
                    <a:lumMod val="75000"/>
                    <a:lumOff val="25000"/>
                  </a:schemeClr>
                </a:solidFill>
              </a:rPr>
              <a:t>Knight Foundation School of Computing and Information Sciences</a:t>
            </a:r>
          </a:p>
          <a:p>
            <a:pPr eaLnBrk="1" hangingPunct="1"/>
            <a:r>
              <a:rPr lang="en-US" altLang="en-US" i="1" dirty="0">
                <a:solidFill>
                  <a:schemeClr val="tx1">
                    <a:lumMod val="75000"/>
                    <a:lumOff val="25000"/>
                  </a:schemeClr>
                </a:solidFill>
              </a:rPr>
              <a:t>Summer 2021 Capstone I Design Project</a:t>
            </a:r>
          </a:p>
        </p:txBody>
      </p:sp>
      <p:sp>
        <p:nvSpPr>
          <p:cNvPr id="49" name="Text Box 12">
            <a:extLst>
              <a:ext uri="{FF2B5EF4-FFF2-40B4-BE49-F238E27FC236}">
                <a16:creationId xmlns:a16="http://schemas.microsoft.com/office/drawing/2014/main" id="{1FCCA59D-6BF5-43EB-8068-AAF5D092F10C}"/>
              </a:ext>
            </a:extLst>
          </p:cNvPr>
          <p:cNvSpPr txBox="1">
            <a:spLocks noChangeArrowheads="1"/>
          </p:cNvSpPr>
          <p:nvPr/>
        </p:nvSpPr>
        <p:spPr bwMode="auto">
          <a:xfrm>
            <a:off x="4905584" y="4770561"/>
            <a:ext cx="26403300" cy="321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0000" b="1" dirty="0">
                <a:solidFill>
                  <a:srgbClr val="081E3F"/>
                </a:solidFill>
              </a:rPr>
              <a:t>Teach Reading to PRE-K</a:t>
            </a:r>
          </a:p>
          <a:p>
            <a:pPr eaLnBrk="1" hangingPunct="1">
              <a:spcBef>
                <a:spcPct val="0"/>
              </a:spcBef>
              <a:buFontTx/>
              <a:buNone/>
            </a:pPr>
            <a:r>
              <a:rPr lang="en-US" altLang="en-US" sz="3500" b="1" dirty="0">
                <a:solidFill>
                  <a:schemeClr val="tx1">
                    <a:lumMod val="75000"/>
                    <a:lumOff val="25000"/>
                  </a:schemeClr>
                </a:solidFill>
              </a:rPr>
              <a:t>Students: </a:t>
            </a:r>
            <a:r>
              <a:rPr lang="en-US" sz="3500" b="1" i="0" u="none" strike="noStrike" dirty="0">
                <a:solidFill>
                  <a:srgbClr val="000000"/>
                </a:solidFill>
                <a:effectLst/>
                <a:latin typeface="Arial" panose="020B0604020202020204" pitchFamily="34" charset="0"/>
              </a:rPr>
              <a:t>Justin </a:t>
            </a:r>
            <a:r>
              <a:rPr lang="en-US" sz="3500" b="1" i="0" u="none" strike="noStrike" dirty="0" err="1">
                <a:solidFill>
                  <a:srgbClr val="000000"/>
                </a:solidFill>
                <a:effectLst/>
                <a:latin typeface="Arial" panose="020B0604020202020204" pitchFamily="34" charset="0"/>
              </a:rPr>
              <a:t>Carasa</a:t>
            </a:r>
            <a:r>
              <a:rPr lang="en-US" sz="3500" b="1" i="0" u="none" strike="noStrike" dirty="0">
                <a:solidFill>
                  <a:srgbClr val="000000"/>
                </a:solidFill>
                <a:effectLst/>
                <a:latin typeface="Arial" panose="020B0604020202020204" pitchFamily="34" charset="0"/>
              </a:rPr>
              <a:t>, </a:t>
            </a:r>
            <a:r>
              <a:rPr lang="en-US" sz="3500" b="1" i="0" u="none" strike="noStrike" dirty="0" err="1">
                <a:solidFill>
                  <a:srgbClr val="000000"/>
                </a:solidFill>
                <a:effectLst/>
                <a:latin typeface="Arial" panose="020B0604020202020204" pitchFamily="34" charset="0"/>
              </a:rPr>
              <a:t>Mardochee</a:t>
            </a:r>
            <a:r>
              <a:rPr lang="en-US" sz="3500" b="1" i="0" u="none" strike="noStrike" dirty="0">
                <a:solidFill>
                  <a:srgbClr val="000000"/>
                </a:solidFill>
                <a:effectLst/>
                <a:latin typeface="Arial" panose="020B0604020202020204" pitchFamily="34" charset="0"/>
              </a:rPr>
              <a:t> </a:t>
            </a:r>
            <a:r>
              <a:rPr lang="en-US" sz="3500" b="1" i="0" u="none" strike="noStrike" dirty="0" err="1">
                <a:solidFill>
                  <a:srgbClr val="000000"/>
                </a:solidFill>
                <a:effectLst/>
                <a:latin typeface="Arial" panose="020B0604020202020204" pitchFamily="34" charset="0"/>
              </a:rPr>
              <a:t>Jeantinor</a:t>
            </a:r>
            <a:r>
              <a:rPr lang="en-US" sz="3500" b="1" i="0" u="none" strike="noStrike" dirty="0">
                <a:solidFill>
                  <a:srgbClr val="000000"/>
                </a:solidFill>
                <a:effectLst/>
                <a:latin typeface="Arial" panose="020B0604020202020204" pitchFamily="34" charset="0"/>
              </a:rPr>
              <a:t>, Martin Alvarez, David Jakimov, </a:t>
            </a:r>
            <a:r>
              <a:rPr lang="en-US" sz="3500" b="1" i="0" u="none" strike="noStrike" dirty="0" err="1">
                <a:solidFill>
                  <a:srgbClr val="000000"/>
                </a:solidFill>
                <a:effectLst/>
                <a:latin typeface="Arial" panose="020B0604020202020204" pitchFamily="34" charset="0"/>
              </a:rPr>
              <a:t>Yuhan</a:t>
            </a:r>
            <a:r>
              <a:rPr lang="en-US" sz="3500" b="1" i="0" u="none" strike="noStrike" dirty="0">
                <a:solidFill>
                  <a:srgbClr val="000000"/>
                </a:solidFill>
                <a:effectLst/>
                <a:latin typeface="Arial" panose="020B0604020202020204" pitchFamily="34" charset="0"/>
              </a:rPr>
              <a:t> Qin</a:t>
            </a:r>
          </a:p>
          <a:p>
            <a:pPr eaLnBrk="1" hangingPunct="1">
              <a:spcBef>
                <a:spcPct val="0"/>
              </a:spcBef>
              <a:buFontTx/>
              <a:buNone/>
            </a:pPr>
            <a:r>
              <a:rPr lang="en-US" altLang="en-US" sz="3500" b="1" dirty="0">
                <a:solidFill>
                  <a:schemeClr val="tx1">
                    <a:lumMod val="75000"/>
                    <a:lumOff val="25000"/>
                  </a:schemeClr>
                </a:solidFill>
              </a:rPr>
              <a:t>Product Owner:</a:t>
            </a:r>
            <a:r>
              <a:rPr lang="en-US" altLang="en-US" sz="3500" b="1" i="1" dirty="0">
                <a:solidFill>
                  <a:schemeClr val="tx1">
                    <a:lumMod val="75000"/>
                    <a:lumOff val="25000"/>
                  </a:schemeClr>
                </a:solidFill>
              </a:rPr>
              <a:t> </a:t>
            </a:r>
            <a:r>
              <a:rPr lang="en-US" sz="3500" b="1" i="0" u="none" strike="noStrike" dirty="0">
                <a:solidFill>
                  <a:srgbClr val="000000"/>
                </a:solidFill>
                <a:effectLst/>
                <a:latin typeface="Arial" panose="020B0604020202020204" pitchFamily="34" charset="0"/>
              </a:rPr>
              <a:t> </a:t>
            </a:r>
            <a:r>
              <a:rPr lang="en-US" sz="3500" b="0" i="0" u="none" strike="noStrike" dirty="0">
                <a:solidFill>
                  <a:srgbClr val="000000"/>
                </a:solidFill>
                <a:effectLst/>
                <a:latin typeface="Arial" panose="020B0604020202020204" pitchFamily="34" charset="0"/>
              </a:rPr>
              <a:t>Dr. Elliot Levy</a:t>
            </a:r>
          </a:p>
          <a:p>
            <a:pPr eaLnBrk="1" hangingPunct="1">
              <a:spcBef>
                <a:spcPct val="0"/>
              </a:spcBef>
              <a:buFontTx/>
              <a:buNone/>
            </a:pPr>
            <a:r>
              <a:rPr lang="en-US" altLang="en-US" sz="3500" b="1" dirty="0">
                <a:solidFill>
                  <a:schemeClr val="tx1">
                    <a:lumMod val="75000"/>
                    <a:lumOff val="25000"/>
                  </a:schemeClr>
                </a:solidFill>
              </a:rPr>
              <a:t>Instructor/Faculty:</a:t>
            </a:r>
            <a:r>
              <a:rPr lang="en-US" altLang="en-US" sz="3500" b="1" i="1" dirty="0">
                <a:solidFill>
                  <a:schemeClr val="tx1">
                    <a:lumMod val="75000"/>
                    <a:lumOff val="25000"/>
                  </a:schemeClr>
                </a:solidFill>
              </a:rPr>
              <a:t> </a:t>
            </a:r>
            <a:r>
              <a:rPr lang="en-US" sz="3500" b="0" i="1" u="none" strike="noStrike" dirty="0">
                <a:solidFill>
                  <a:srgbClr val="000000"/>
                </a:solidFill>
                <a:effectLst/>
                <a:latin typeface="Arial" panose="020B0604020202020204" pitchFamily="34" charset="0"/>
              </a:rPr>
              <a:t>Masoud </a:t>
            </a:r>
            <a:r>
              <a:rPr lang="en-US" sz="3500" b="0" i="1" u="none" strike="noStrike" dirty="0" err="1">
                <a:solidFill>
                  <a:srgbClr val="000000"/>
                </a:solidFill>
                <a:effectLst/>
                <a:latin typeface="Arial" panose="020B0604020202020204" pitchFamily="34" charset="0"/>
              </a:rPr>
              <a:t>Sadjadi</a:t>
            </a:r>
            <a:r>
              <a:rPr lang="en-US" sz="3500" b="0" i="0" u="none" strike="noStrike" dirty="0">
                <a:solidFill>
                  <a:srgbClr val="000000"/>
                </a:solidFill>
                <a:effectLst/>
                <a:latin typeface="Arial" panose="020B0604020202020204" pitchFamily="34" charset="0"/>
              </a:rPr>
              <a:t>,</a:t>
            </a:r>
            <a:r>
              <a:rPr lang="en-US" sz="3500" b="0" i="1" u="none" strike="noStrike" dirty="0">
                <a:solidFill>
                  <a:srgbClr val="000000"/>
                </a:solidFill>
                <a:effectLst/>
                <a:latin typeface="Arial" panose="020B0604020202020204" pitchFamily="34" charset="0"/>
              </a:rPr>
              <a:t> </a:t>
            </a:r>
            <a:r>
              <a:rPr lang="en-US" sz="3500" b="0" i="0" u="none" strike="noStrike" dirty="0">
                <a:solidFill>
                  <a:srgbClr val="000000"/>
                </a:solidFill>
                <a:effectLst/>
                <a:latin typeface="Arial" panose="020B0604020202020204" pitchFamily="34" charset="0"/>
              </a:rPr>
              <a:t>Florida International University</a:t>
            </a:r>
            <a:endParaRPr lang="en-US" altLang="en-US" sz="3500" dirty="0">
              <a:solidFill>
                <a:schemeClr val="tx1">
                  <a:lumMod val="75000"/>
                  <a:lumOff val="25000"/>
                </a:schemeClr>
              </a:solidFill>
            </a:endParaRPr>
          </a:p>
        </p:txBody>
      </p:sp>
      <p:sp>
        <p:nvSpPr>
          <p:cNvPr id="51" name="Text Box 72">
            <a:extLst>
              <a:ext uri="{FF2B5EF4-FFF2-40B4-BE49-F238E27FC236}">
                <a16:creationId xmlns:a16="http://schemas.microsoft.com/office/drawing/2014/main" id="{92CF786B-D4B1-49F9-8150-A53F633695B2}"/>
              </a:ext>
            </a:extLst>
          </p:cNvPr>
          <p:cNvSpPr txBox="1">
            <a:spLocks noChangeArrowheads="1"/>
          </p:cNvSpPr>
          <p:nvPr/>
        </p:nvSpPr>
        <p:spPr bwMode="auto">
          <a:xfrm>
            <a:off x="5129168" y="40725188"/>
            <a:ext cx="25233383" cy="144102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rtl="0">
              <a:spcBef>
                <a:spcPts val="0"/>
              </a:spcBef>
              <a:spcAft>
                <a:spcPts val="0"/>
              </a:spcAft>
            </a:pPr>
            <a:r>
              <a:rPr lang="en-US" sz="3000" b="0" i="1" u="none" strike="noStrike" dirty="0">
                <a:solidFill>
                  <a:srgbClr val="000000"/>
                </a:solidFill>
                <a:effectLst/>
                <a:latin typeface="Arial" panose="020B0604020202020204" pitchFamily="34" charset="0"/>
              </a:rPr>
              <a:t>The material presented in this poster is based upon the work supported by Dr. Elliot Levy. I thank Dr. Elliot Levy for his/her/their assistance and mentorship that I received throughout the senior design project.</a:t>
            </a:r>
            <a:br>
              <a:rPr lang="en-US" sz="3000" i="1" dirty="0"/>
            </a:br>
            <a:endParaRPr lang="en-US" altLang="en-US" sz="3000" i="1" dirty="0">
              <a:solidFill>
                <a:schemeClr val="tx1">
                  <a:lumMod val="75000"/>
                  <a:lumOff val="25000"/>
                </a:schemeClr>
              </a:solidFill>
            </a:endParaRPr>
          </a:p>
        </p:txBody>
      </p:sp>
      <p:sp>
        <p:nvSpPr>
          <p:cNvPr id="53" name="Text Box 19">
            <a:extLst>
              <a:ext uri="{FF2B5EF4-FFF2-40B4-BE49-F238E27FC236}">
                <a16:creationId xmlns:a16="http://schemas.microsoft.com/office/drawing/2014/main" id="{540048ED-2D8F-42D1-9A54-9AD0F26653A9}"/>
              </a:ext>
            </a:extLst>
          </p:cNvPr>
          <p:cNvSpPr txBox="1">
            <a:spLocks noChangeArrowheads="1"/>
          </p:cNvSpPr>
          <p:nvPr/>
        </p:nvSpPr>
        <p:spPr bwMode="auto">
          <a:xfrm>
            <a:off x="4944554" y="39622597"/>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81E3F"/>
                </a:solidFill>
                <a:latin typeface="Arial" charset="0"/>
                <a:ea typeface="ＭＳ Ｐゴシック" charset="-128"/>
                <a:cs typeface="ＭＳ Ｐゴシック" charset="-128"/>
              </a:rPr>
              <a:t>ACKNOWLEDGEMENT</a:t>
            </a:r>
          </a:p>
        </p:txBody>
      </p:sp>
      <p:sp>
        <p:nvSpPr>
          <p:cNvPr id="55" name="Text Box 19">
            <a:extLst>
              <a:ext uri="{FF2B5EF4-FFF2-40B4-BE49-F238E27FC236}">
                <a16:creationId xmlns:a16="http://schemas.microsoft.com/office/drawing/2014/main" id="{9946B7A8-EB37-4862-9CB2-A4F0F2D207A2}"/>
              </a:ext>
            </a:extLst>
          </p:cNvPr>
          <p:cNvSpPr txBox="1">
            <a:spLocks noChangeArrowheads="1"/>
          </p:cNvSpPr>
          <p:nvPr/>
        </p:nvSpPr>
        <p:spPr bwMode="auto">
          <a:xfrm>
            <a:off x="6256147" y="8782649"/>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PROBLEM</a:t>
            </a:r>
          </a:p>
        </p:txBody>
      </p:sp>
      <p:sp>
        <p:nvSpPr>
          <p:cNvPr id="57" name="Text Box 19">
            <a:extLst>
              <a:ext uri="{FF2B5EF4-FFF2-40B4-BE49-F238E27FC236}">
                <a16:creationId xmlns:a16="http://schemas.microsoft.com/office/drawing/2014/main" id="{307C949A-DEFD-43FD-B59D-0914CC988E51}"/>
              </a:ext>
            </a:extLst>
          </p:cNvPr>
          <p:cNvSpPr txBox="1">
            <a:spLocks noChangeArrowheads="1"/>
          </p:cNvSpPr>
          <p:nvPr/>
        </p:nvSpPr>
        <p:spPr bwMode="auto">
          <a:xfrm>
            <a:off x="15684654" y="877669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CURRENT SYSTEM</a:t>
            </a:r>
          </a:p>
        </p:txBody>
      </p:sp>
      <p:sp>
        <p:nvSpPr>
          <p:cNvPr id="59" name="Text Box 19">
            <a:extLst>
              <a:ext uri="{FF2B5EF4-FFF2-40B4-BE49-F238E27FC236}">
                <a16:creationId xmlns:a16="http://schemas.microsoft.com/office/drawing/2014/main" id="{9E15E313-4566-4275-A884-2E9D0B7EF695}"/>
              </a:ext>
            </a:extLst>
          </p:cNvPr>
          <p:cNvSpPr txBox="1">
            <a:spLocks noChangeArrowheads="1"/>
          </p:cNvSpPr>
          <p:nvPr/>
        </p:nvSpPr>
        <p:spPr bwMode="auto">
          <a:xfrm>
            <a:off x="26112743" y="8812197"/>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REQUIREMENTS</a:t>
            </a:r>
          </a:p>
        </p:txBody>
      </p:sp>
      <p:sp>
        <p:nvSpPr>
          <p:cNvPr id="61" name="Text Box 19">
            <a:extLst>
              <a:ext uri="{FF2B5EF4-FFF2-40B4-BE49-F238E27FC236}">
                <a16:creationId xmlns:a16="http://schemas.microsoft.com/office/drawing/2014/main" id="{5310DD1F-D476-4EF3-A115-08487FD771E6}"/>
              </a:ext>
            </a:extLst>
          </p:cNvPr>
          <p:cNvSpPr txBox="1">
            <a:spLocks noChangeArrowheads="1"/>
          </p:cNvSpPr>
          <p:nvPr/>
        </p:nvSpPr>
        <p:spPr bwMode="auto">
          <a:xfrm>
            <a:off x="6295117" y="16949457"/>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SYSTEM DESIGN</a:t>
            </a:r>
          </a:p>
        </p:txBody>
      </p:sp>
      <p:sp>
        <p:nvSpPr>
          <p:cNvPr id="63" name="Text Box 19">
            <a:extLst>
              <a:ext uri="{FF2B5EF4-FFF2-40B4-BE49-F238E27FC236}">
                <a16:creationId xmlns:a16="http://schemas.microsoft.com/office/drawing/2014/main" id="{FF592689-9CB4-4324-96B0-D4449E64D46B}"/>
              </a:ext>
            </a:extLst>
          </p:cNvPr>
          <p:cNvSpPr txBox="1">
            <a:spLocks noChangeArrowheads="1"/>
          </p:cNvSpPr>
          <p:nvPr/>
        </p:nvSpPr>
        <p:spPr bwMode="auto">
          <a:xfrm>
            <a:off x="15684654" y="18447716"/>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OBJECT DESIGN</a:t>
            </a:r>
          </a:p>
        </p:txBody>
      </p:sp>
      <p:sp>
        <p:nvSpPr>
          <p:cNvPr id="65" name="Text Box 19">
            <a:extLst>
              <a:ext uri="{FF2B5EF4-FFF2-40B4-BE49-F238E27FC236}">
                <a16:creationId xmlns:a16="http://schemas.microsoft.com/office/drawing/2014/main" id="{BC40957B-1150-434F-B516-73E751A7851B}"/>
              </a:ext>
            </a:extLst>
          </p:cNvPr>
          <p:cNvSpPr txBox="1">
            <a:spLocks noChangeArrowheads="1"/>
          </p:cNvSpPr>
          <p:nvPr/>
        </p:nvSpPr>
        <p:spPr bwMode="auto">
          <a:xfrm>
            <a:off x="25270569" y="1850610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IMPLEMENTATION</a:t>
            </a:r>
          </a:p>
        </p:txBody>
      </p:sp>
      <p:sp>
        <p:nvSpPr>
          <p:cNvPr id="67" name="Text Box 19">
            <a:extLst>
              <a:ext uri="{FF2B5EF4-FFF2-40B4-BE49-F238E27FC236}">
                <a16:creationId xmlns:a16="http://schemas.microsoft.com/office/drawing/2014/main" id="{8EC5C141-FDB5-4C26-B5F3-CCD8B65728CF}"/>
              </a:ext>
            </a:extLst>
          </p:cNvPr>
          <p:cNvSpPr txBox="1">
            <a:spLocks noChangeArrowheads="1"/>
          </p:cNvSpPr>
          <p:nvPr/>
        </p:nvSpPr>
        <p:spPr bwMode="auto">
          <a:xfrm>
            <a:off x="6256145" y="29499087"/>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VERIFICATION</a:t>
            </a:r>
          </a:p>
        </p:txBody>
      </p:sp>
      <p:sp>
        <p:nvSpPr>
          <p:cNvPr id="69" name="Text Box 19">
            <a:extLst>
              <a:ext uri="{FF2B5EF4-FFF2-40B4-BE49-F238E27FC236}">
                <a16:creationId xmlns:a16="http://schemas.microsoft.com/office/drawing/2014/main" id="{3F195535-9AA3-462A-A572-B1B17EB955EB}"/>
              </a:ext>
            </a:extLst>
          </p:cNvPr>
          <p:cNvSpPr txBox="1">
            <a:spLocks noChangeArrowheads="1"/>
          </p:cNvSpPr>
          <p:nvPr/>
        </p:nvSpPr>
        <p:spPr bwMode="auto">
          <a:xfrm>
            <a:off x="15684654" y="29496347"/>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SUMMARY</a:t>
            </a:r>
          </a:p>
        </p:txBody>
      </p:sp>
      <p:sp>
        <p:nvSpPr>
          <p:cNvPr id="71" name="Text Box 19">
            <a:extLst>
              <a:ext uri="{FF2B5EF4-FFF2-40B4-BE49-F238E27FC236}">
                <a16:creationId xmlns:a16="http://schemas.microsoft.com/office/drawing/2014/main" id="{36D42C5B-6E6A-4A47-BDF1-19FB9470CA36}"/>
              </a:ext>
            </a:extLst>
          </p:cNvPr>
          <p:cNvSpPr txBox="1">
            <a:spLocks noChangeArrowheads="1"/>
          </p:cNvSpPr>
          <p:nvPr/>
        </p:nvSpPr>
        <p:spPr bwMode="auto">
          <a:xfrm>
            <a:off x="25120817" y="29416950"/>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REFERENCES</a:t>
            </a:r>
          </a:p>
        </p:txBody>
      </p:sp>
      <p:pic>
        <p:nvPicPr>
          <p:cNvPr id="1026" name="Picture 2">
            <a:extLst>
              <a:ext uri="{FF2B5EF4-FFF2-40B4-BE49-F238E27FC236}">
                <a16:creationId xmlns:a16="http://schemas.microsoft.com/office/drawing/2014/main" id="{80085444-46DD-4597-9749-830D6F9D61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8" y="1106442"/>
            <a:ext cx="3665211" cy="209937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DD9AAF33-F8CB-4671-9F86-EBD905458EAF}"/>
              </a:ext>
            </a:extLst>
          </p:cNvPr>
          <p:cNvSpPr txBox="1"/>
          <p:nvPr/>
        </p:nvSpPr>
        <p:spPr>
          <a:xfrm>
            <a:off x="4905584" y="10156052"/>
            <a:ext cx="8107680" cy="6186309"/>
          </a:xfrm>
          <a:prstGeom prst="rect">
            <a:avLst/>
          </a:prstGeom>
          <a:noFill/>
        </p:spPr>
        <p:txBody>
          <a:bodyPr wrap="square">
            <a:spAutoFit/>
          </a:bodyPr>
          <a:lstStyle/>
          <a:p>
            <a:pPr algn="ctr"/>
            <a:r>
              <a:rPr lang="en-US" sz="3600" b="0" i="0" u="none" strike="noStrike" dirty="0">
                <a:solidFill>
                  <a:srgbClr val="000000"/>
                </a:solidFill>
                <a:effectLst/>
                <a:latin typeface="Arial" panose="020B0604020202020204" pitchFamily="34" charset="0"/>
              </a:rPr>
              <a:t>Our project aims to find children at risk of not having proficient literacy skills so that teachers can find out which children are struggling so they can get the necessary help for them. This is done by providing an assessment where children are tested on several different language skills such as letter recognition, sound recognition, letter comparison, phoneme segmentation, and phoneme blending. </a:t>
            </a:r>
            <a:endParaRPr lang="en-US" sz="3600" dirty="0"/>
          </a:p>
        </p:txBody>
      </p:sp>
      <p:sp>
        <p:nvSpPr>
          <p:cNvPr id="21" name="TextBox 20">
            <a:extLst>
              <a:ext uri="{FF2B5EF4-FFF2-40B4-BE49-F238E27FC236}">
                <a16:creationId xmlns:a16="http://schemas.microsoft.com/office/drawing/2014/main" id="{3DFE4F4C-1FA2-4147-ADB6-566201633969}"/>
              </a:ext>
            </a:extLst>
          </p:cNvPr>
          <p:cNvSpPr txBox="1"/>
          <p:nvPr/>
        </p:nvSpPr>
        <p:spPr>
          <a:xfrm>
            <a:off x="14334090" y="10150647"/>
            <a:ext cx="8107680" cy="7294305"/>
          </a:xfrm>
          <a:prstGeom prst="rect">
            <a:avLst/>
          </a:prstGeom>
          <a:noFill/>
        </p:spPr>
        <p:txBody>
          <a:bodyPr wrap="square">
            <a:spAutoFit/>
          </a:bodyPr>
          <a:lstStyle/>
          <a:p>
            <a:pPr algn="ctr"/>
            <a:r>
              <a:rPr lang="en-US" sz="3600" b="0" i="0" u="none" strike="noStrike" dirty="0">
                <a:solidFill>
                  <a:srgbClr val="000000"/>
                </a:solidFill>
                <a:effectLst/>
                <a:latin typeface="Arial" panose="020B0604020202020204" pitchFamily="34" charset="0"/>
              </a:rPr>
              <a:t>Currently the systems to test children at risk of not having proficient literacy skills are mostly non-existent or they rarely exist and can be very costly to be administered especially for the low-class families which mostly struggle with thei</a:t>
            </a:r>
            <a:r>
              <a:rPr lang="en-US" sz="3600" dirty="0">
                <a:solidFill>
                  <a:srgbClr val="000000"/>
                </a:solidFill>
                <a:latin typeface="Arial" panose="020B0604020202020204" pitchFamily="34" charset="0"/>
              </a:rPr>
              <a:t>r children not being very literate. Children are also not patient enough to take their test on computer using mouse so this was designed mostly to be used on tablets so they can very easily just touch objects and answer questions in that manner.</a:t>
            </a:r>
            <a:endParaRPr lang="en-US" sz="3600" dirty="0"/>
          </a:p>
        </p:txBody>
      </p:sp>
      <p:sp>
        <p:nvSpPr>
          <p:cNvPr id="22" name="TextBox 21">
            <a:extLst>
              <a:ext uri="{FF2B5EF4-FFF2-40B4-BE49-F238E27FC236}">
                <a16:creationId xmlns:a16="http://schemas.microsoft.com/office/drawing/2014/main" id="{59B8E26B-D64C-4DDB-9FA2-E8633993DA38}"/>
              </a:ext>
            </a:extLst>
          </p:cNvPr>
          <p:cNvSpPr txBox="1"/>
          <p:nvPr/>
        </p:nvSpPr>
        <p:spPr>
          <a:xfrm>
            <a:off x="24240090" y="10150646"/>
            <a:ext cx="8107680" cy="4524315"/>
          </a:xfrm>
          <a:prstGeom prst="rect">
            <a:avLst/>
          </a:prstGeom>
          <a:noFill/>
        </p:spPr>
        <p:txBody>
          <a:bodyPr wrap="square">
            <a:spAutoFit/>
          </a:bodyPr>
          <a:lstStyle/>
          <a:p>
            <a:pPr algn="ctr"/>
            <a:r>
              <a:rPr lang="en-US" sz="3600" b="0" i="0" u="none" strike="noStrike" dirty="0">
                <a:solidFill>
                  <a:srgbClr val="000000"/>
                </a:solidFill>
                <a:effectLst/>
                <a:latin typeface="Arial" panose="020B0604020202020204" pitchFamily="34" charset="0"/>
              </a:rPr>
              <a:t>Any </a:t>
            </a:r>
            <a:r>
              <a:rPr lang="en-US" sz="3600" dirty="0">
                <a:solidFill>
                  <a:srgbClr val="000000"/>
                </a:solidFill>
                <a:latin typeface="Arial" panose="020B0604020202020204" pitchFamily="34" charset="0"/>
              </a:rPr>
              <a:t>device with internet connection capable of accessing web browser such as Safari, Google Chrome, Internet Explorer and many other. It is hosted through web-based server and accessed through web browser through internet such as any other websites out there.</a:t>
            </a:r>
            <a:endParaRPr lang="en-US" sz="3600" dirty="0"/>
          </a:p>
        </p:txBody>
      </p:sp>
      <p:pic>
        <p:nvPicPr>
          <p:cNvPr id="4" name="Picture 3" descr="Graphical user interface, application&#10;&#10;Description automatically generated">
            <a:extLst>
              <a:ext uri="{FF2B5EF4-FFF2-40B4-BE49-F238E27FC236}">
                <a16:creationId xmlns:a16="http://schemas.microsoft.com/office/drawing/2014/main" id="{7E249B13-7B7C-459B-B114-28090D7B73D7}"/>
              </a:ext>
            </a:extLst>
          </p:cNvPr>
          <p:cNvPicPr>
            <a:picLocks noChangeAspect="1"/>
          </p:cNvPicPr>
          <p:nvPr/>
        </p:nvPicPr>
        <p:blipFill>
          <a:blip r:embed="rId3"/>
          <a:stretch>
            <a:fillRect/>
          </a:stretch>
        </p:blipFill>
        <p:spPr>
          <a:xfrm>
            <a:off x="4944554" y="18243530"/>
            <a:ext cx="8107680" cy="3852315"/>
          </a:xfrm>
          <a:prstGeom prst="rect">
            <a:avLst/>
          </a:prstGeom>
        </p:spPr>
      </p:pic>
      <p:pic>
        <p:nvPicPr>
          <p:cNvPr id="6" name="Picture 5" descr="Graphical user interface, text, application, email&#10;&#10;Description automatically generated">
            <a:extLst>
              <a:ext uri="{FF2B5EF4-FFF2-40B4-BE49-F238E27FC236}">
                <a16:creationId xmlns:a16="http://schemas.microsoft.com/office/drawing/2014/main" id="{6DA4BE82-9715-4F49-912B-3A3448C7F881}"/>
              </a:ext>
            </a:extLst>
          </p:cNvPr>
          <p:cNvPicPr>
            <a:picLocks noChangeAspect="1"/>
          </p:cNvPicPr>
          <p:nvPr/>
        </p:nvPicPr>
        <p:blipFill>
          <a:blip r:embed="rId4"/>
          <a:stretch>
            <a:fillRect/>
          </a:stretch>
        </p:blipFill>
        <p:spPr>
          <a:xfrm>
            <a:off x="6574754" y="20304395"/>
            <a:ext cx="8097457" cy="3939766"/>
          </a:xfrm>
          <a:prstGeom prst="rect">
            <a:avLst/>
          </a:prstGeom>
        </p:spPr>
      </p:pic>
      <p:sp>
        <p:nvSpPr>
          <p:cNvPr id="29" name="TextBox 28">
            <a:extLst>
              <a:ext uri="{FF2B5EF4-FFF2-40B4-BE49-F238E27FC236}">
                <a16:creationId xmlns:a16="http://schemas.microsoft.com/office/drawing/2014/main" id="{496DD195-72E4-4A56-BE2C-DE23A0E8A9D6}"/>
              </a:ext>
            </a:extLst>
          </p:cNvPr>
          <p:cNvSpPr txBox="1"/>
          <p:nvPr/>
        </p:nvSpPr>
        <p:spPr>
          <a:xfrm>
            <a:off x="23791993" y="20304395"/>
            <a:ext cx="8107680" cy="6186309"/>
          </a:xfrm>
          <a:prstGeom prst="rect">
            <a:avLst/>
          </a:prstGeom>
          <a:noFill/>
        </p:spPr>
        <p:txBody>
          <a:bodyPr wrap="square">
            <a:spAutoFit/>
          </a:bodyPr>
          <a:lstStyle/>
          <a:p>
            <a:pPr algn="ctr"/>
            <a:r>
              <a:rPr lang="en-US" sz="3600" b="0" i="0" u="none" strike="noStrike" dirty="0">
                <a:solidFill>
                  <a:srgbClr val="000000"/>
                </a:solidFill>
                <a:effectLst/>
                <a:latin typeface="Arial" panose="020B0604020202020204" pitchFamily="34" charset="0"/>
              </a:rPr>
              <a:t>This project was designed mainly in HTML using the Django Framework helped by Python coding language as we all agreed upon. We used a little bit of JavaScript so we can polish up the HTMLs and make them look better and easily usable. We basically did a whole different connections between HTMLs so they can work with each other together while doing different functions at the same time.</a:t>
            </a:r>
            <a:endParaRPr lang="en-US" sz="3600" dirty="0"/>
          </a:p>
        </p:txBody>
      </p:sp>
      <p:pic>
        <p:nvPicPr>
          <p:cNvPr id="9" name="Picture 8" descr="Graphical user interface&#10;&#10;Description automatically generated">
            <a:extLst>
              <a:ext uri="{FF2B5EF4-FFF2-40B4-BE49-F238E27FC236}">
                <a16:creationId xmlns:a16="http://schemas.microsoft.com/office/drawing/2014/main" id="{742B4E28-8A3F-4C8B-9257-501D1234C4A0}"/>
              </a:ext>
            </a:extLst>
          </p:cNvPr>
          <p:cNvPicPr>
            <a:picLocks noChangeAspect="1"/>
          </p:cNvPicPr>
          <p:nvPr/>
        </p:nvPicPr>
        <p:blipFill>
          <a:blip r:embed="rId5"/>
          <a:stretch>
            <a:fillRect/>
          </a:stretch>
        </p:blipFill>
        <p:spPr>
          <a:xfrm>
            <a:off x="15417371" y="19561982"/>
            <a:ext cx="6009485" cy="5273861"/>
          </a:xfrm>
          <a:prstGeom prst="rect">
            <a:avLst/>
          </a:prstGeom>
        </p:spPr>
      </p:pic>
      <p:pic>
        <p:nvPicPr>
          <p:cNvPr id="11" name="Picture 10" descr="Graphical user interface, application&#10;&#10;Description automatically generated">
            <a:extLst>
              <a:ext uri="{FF2B5EF4-FFF2-40B4-BE49-F238E27FC236}">
                <a16:creationId xmlns:a16="http://schemas.microsoft.com/office/drawing/2014/main" id="{F8A39A0B-D6E7-4008-A2FD-ACEFEB61511C}"/>
              </a:ext>
            </a:extLst>
          </p:cNvPr>
          <p:cNvPicPr>
            <a:picLocks noChangeAspect="1"/>
          </p:cNvPicPr>
          <p:nvPr/>
        </p:nvPicPr>
        <p:blipFill>
          <a:blip r:embed="rId6"/>
          <a:stretch>
            <a:fillRect/>
          </a:stretch>
        </p:blipFill>
        <p:spPr>
          <a:xfrm>
            <a:off x="15469843" y="24179512"/>
            <a:ext cx="6276973" cy="4970163"/>
          </a:xfrm>
          <a:prstGeom prst="rect">
            <a:avLst/>
          </a:prstGeom>
        </p:spPr>
      </p:pic>
      <p:pic>
        <p:nvPicPr>
          <p:cNvPr id="13" name="Picture 12" descr="Graphical user interface, application&#10;&#10;Description automatically generated">
            <a:extLst>
              <a:ext uri="{FF2B5EF4-FFF2-40B4-BE49-F238E27FC236}">
                <a16:creationId xmlns:a16="http://schemas.microsoft.com/office/drawing/2014/main" id="{B8D21C1A-D113-4D08-B4ED-046DE6743DC5}"/>
              </a:ext>
            </a:extLst>
          </p:cNvPr>
          <p:cNvPicPr>
            <a:picLocks noChangeAspect="1"/>
          </p:cNvPicPr>
          <p:nvPr/>
        </p:nvPicPr>
        <p:blipFill>
          <a:blip r:embed="rId7"/>
          <a:stretch>
            <a:fillRect/>
          </a:stretch>
        </p:blipFill>
        <p:spPr>
          <a:xfrm>
            <a:off x="4661922" y="23458728"/>
            <a:ext cx="7000777" cy="3455798"/>
          </a:xfrm>
          <a:prstGeom prst="rect">
            <a:avLst/>
          </a:prstGeom>
        </p:spPr>
      </p:pic>
      <p:pic>
        <p:nvPicPr>
          <p:cNvPr id="15" name="Picture 14" descr="Graphical user interface, application&#10;&#10;Description automatically generated">
            <a:extLst>
              <a:ext uri="{FF2B5EF4-FFF2-40B4-BE49-F238E27FC236}">
                <a16:creationId xmlns:a16="http://schemas.microsoft.com/office/drawing/2014/main" id="{F767F781-47A9-4D7C-821D-925B2DFC5DF9}"/>
              </a:ext>
            </a:extLst>
          </p:cNvPr>
          <p:cNvPicPr>
            <a:picLocks noChangeAspect="1"/>
          </p:cNvPicPr>
          <p:nvPr/>
        </p:nvPicPr>
        <p:blipFill>
          <a:blip r:embed="rId8"/>
          <a:stretch>
            <a:fillRect/>
          </a:stretch>
        </p:blipFill>
        <p:spPr>
          <a:xfrm>
            <a:off x="7202524" y="26280977"/>
            <a:ext cx="5810740" cy="2780375"/>
          </a:xfrm>
          <a:prstGeom prst="rect">
            <a:avLst/>
          </a:prstGeom>
        </p:spPr>
      </p:pic>
      <p:sp>
        <p:nvSpPr>
          <p:cNvPr id="38" name="TextBox 37">
            <a:extLst>
              <a:ext uri="{FF2B5EF4-FFF2-40B4-BE49-F238E27FC236}">
                <a16:creationId xmlns:a16="http://schemas.microsoft.com/office/drawing/2014/main" id="{244D1FC8-8CA6-492A-9EE4-623FEED95DE8}"/>
              </a:ext>
            </a:extLst>
          </p:cNvPr>
          <p:cNvSpPr txBox="1"/>
          <p:nvPr/>
        </p:nvSpPr>
        <p:spPr>
          <a:xfrm>
            <a:off x="14396575" y="30809590"/>
            <a:ext cx="8107680" cy="7848302"/>
          </a:xfrm>
          <a:prstGeom prst="rect">
            <a:avLst/>
          </a:prstGeom>
          <a:noFill/>
        </p:spPr>
        <p:txBody>
          <a:bodyPr wrap="square">
            <a:spAutoFit/>
          </a:bodyPr>
          <a:lstStyle/>
          <a:p>
            <a:pPr algn="ctr"/>
            <a:r>
              <a:rPr lang="en-US" sz="3600" b="0" i="0" u="none" strike="noStrike" dirty="0">
                <a:solidFill>
                  <a:srgbClr val="000000"/>
                </a:solidFill>
                <a:effectLst/>
                <a:latin typeface="Arial" panose="020B0604020202020204" pitchFamily="34" charset="0"/>
              </a:rPr>
              <a:t>We strive to help children in their early development be assessed on a very sensitive matter that they suffer a lot which is reading and proficient literacy. Our system help many of them get tested at the same time on the same pace at a scale with very affordable system. We cut the cost of paying insane amount of money on testing software which can cost more than $5,000 per one children</a:t>
            </a:r>
            <a:r>
              <a:rPr lang="en-US" sz="3600" dirty="0">
                <a:solidFill>
                  <a:srgbClr val="000000"/>
                </a:solidFill>
                <a:latin typeface="Arial" panose="020B0604020202020204" pitchFamily="34" charset="0"/>
              </a:rPr>
              <a:t> per test and mostly children from low-income families are suffering and it should be diagnosed early and affordably.</a:t>
            </a:r>
            <a:endParaRPr lang="en-US" sz="3600" dirty="0"/>
          </a:p>
        </p:txBody>
      </p:sp>
      <p:sp>
        <p:nvSpPr>
          <p:cNvPr id="39" name="TextBox 38">
            <a:extLst>
              <a:ext uri="{FF2B5EF4-FFF2-40B4-BE49-F238E27FC236}">
                <a16:creationId xmlns:a16="http://schemas.microsoft.com/office/drawing/2014/main" id="{41BB24B5-8FD6-47A0-AE8B-C20F7FCF1A7E}"/>
              </a:ext>
            </a:extLst>
          </p:cNvPr>
          <p:cNvSpPr txBox="1"/>
          <p:nvPr/>
        </p:nvSpPr>
        <p:spPr>
          <a:xfrm>
            <a:off x="5489580" y="30833598"/>
            <a:ext cx="8107680" cy="3970318"/>
          </a:xfrm>
          <a:prstGeom prst="rect">
            <a:avLst/>
          </a:prstGeom>
          <a:noFill/>
        </p:spPr>
        <p:txBody>
          <a:bodyPr wrap="square">
            <a:spAutoFit/>
          </a:bodyPr>
          <a:lstStyle/>
          <a:p>
            <a:pPr algn="ctr"/>
            <a:r>
              <a:rPr lang="en-US" sz="3600" b="0" i="0" u="none" strike="noStrike" dirty="0">
                <a:solidFill>
                  <a:srgbClr val="000000"/>
                </a:solidFill>
                <a:effectLst/>
                <a:latin typeface="Arial" panose="020B0604020202020204" pitchFamily="34" charset="0"/>
              </a:rPr>
              <a:t>The beta version of our web-based system is already working and ready to be implemented for testing and verification purposes. It is planned to start on beta-testing with the start of the new school year on-the at-risk PRE-K children.</a:t>
            </a:r>
            <a:endParaRPr lang="en-US" sz="3600" dirty="0"/>
          </a:p>
        </p:txBody>
      </p:sp>
      <p:sp>
        <p:nvSpPr>
          <p:cNvPr id="40" name="TextBox 39">
            <a:extLst>
              <a:ext uri="{FF2B5EF4-FFF2-40B4-BE49-F238E27FC236}">
                <a16:creationId xmlns:a16="http://schemas.microsoft.com/office/drawing/2014/main" id="{F4337125-D6A1-4155-800F-C38974558748}"/>
              </a:ext>
            </a:extLst>
          </p:cNvPr>
          <p:cNvSpPr txBox="1"/>
          <p:nvPr/>
        </p:nvSpPr>
        <p:spPr>
          <a:xfrm>
            <a:off x="24102885" y="30808341"/>
            <a:ext cx="8107680" cy="1200329"/>
          </a:xfrm>
          <a:prstGeom prst="rect">
            <a:avLst/>
          </a:prstGeom>
          <a:noFill/>
        </p:spPr>
        <p:txBody>
          <a:bodyPr wrap="square">
            <a:spAutoFit/>
          </a:bodyPr>
          <a:lstStyle/>
          <a:p>
            <a:pPr algn="ctr"/>
            <a:r>
              <a:rPr lang="en-US" sz="3600" b="1" i="1" u="none" strike="noStrike" dirty="0">
                <a:solidFill>
                  <a:srgbClr val="000000"/>
                </a:solidFill>
                <a:effectLst/>
                <a:latin typeface="Arial" panose="020B0604020202020204" pitchFamily="34" charset="0"/>
                <a:hlinkClick r:id="rId9"/>
              </a:rPr>
              <a:t>https://en.wikipedia.org/wiki/HTML_element</a:t>
            </a:r>
            <a:r>
              <a:rPr lang="en-US" sz="3600" b="1" i="1" u="none" strike="noStrike" dirty="0">
                <a:solidFill>
                  <a:srgbClr val="000000"/>
                </a:solidFill>
                <a:effectLst/>
                <a:latin typeface="Arial" panose="020B0604020202020204" pitchFamily="34" charset="0"/>
              </a:rPr>
              <a:t> </a:t>
            </a:r>
            <a:endParaRPr lang="en-US" sz="3600" b="1" i="1" dirty="0"/>
          </a:p>
        </p:txBody>
      </p:sp>
      <p:sp>
        <p:nvSpPr>
          <p:cNvPr id="41" name="TextBox 40">
            <a:extLst>
              <a:ext uri="{FF2B5EF4-FFF2-40B4-BE49-F238E27FC236}">
                <a16:creationId xmlns:a16="http://schemas.microsoft.com/office/drawing/2014/main" id="{8392F883-007F-4E9F-B0B7-4DD90CBBF583}"/>
              </a:ext>
            </a:extLst>
          </p:cNvPr>
          <p:cNvSpPr txBox="1"/>
          <p:nvPr/>
        </p:nvSpPr>
        <p:spPr>
          <a:xfrm>
            <a:off x="23791993" y="32479294"/>
            <a:ext cx="8107680" cy="646331"/>
          </a:xfrm>
          <a:prstGeom prst="rect">
            <a:avLst/>
          </a:prstGeom>
          <a:noFill/>
        </p:spPr>
        <p:txBody>
          <a:bodyPr wrap="square">
            <a:spAutoFit/>
          </a:bodyPr>
          <a:lstStyle/>
          <a:p>
            <a:pPr algn="ctr"/>
            <a:r>
              <a:rPr lang="en-US" sz="3600" b="1" i="1" strike="noStrike" dirty="0">
                <a:solidFill>
                  <a:srgbClr val="000000"/>
                </a:solidFill>
                <a:effectLst/>
                <a:latin typeface="Arial" panose="020B0604020202020204" pitchFamily="34" charset="0"/>
                <a:hlinkClick r:id="rId10"/>
              </a:rPr>
              <a:t>https://www.djangoproject.com/</a:t>
            </a:r>
            <a:r>
              <a:rPr lang="en-US" sz="3600" b="1" i="1" strike="noStrike" dirty="0">
                <a:solidFill>
                  <a:srgbClr val="000000"/>
                </a:solidFill>
                <a:effectLst/>
                <a:latin typeface="Arial" panose="020B0604020202020204" pitchFamily="34" charset="0"/>
              </a:rPr>
              <a:t> </a:t>
            </a:r>
            <a:endParaRPr lang="en-US" sz="3600" b="1" i="1" dirty="0"/>
          </a:p>
        </p:txBody>
      </p:sp>
      <p:sp>
        <p:nvSpPr>
          <p:cNvPr id="42" name="TextBox 41">
            <a:extLst>
              <a:ext uri="{FF2B5EF4-FFF2-40B4-BE49-F238E27FC236}">
                <a16:creationId xmlns:a16="http://schemas.microsoft.com/office/drawing/2014/main" id="{567F22EE-1D5E-4426-8A59-6B9AE24C99CE}"/>
              </a:ext>
            </a:extLst>
          </p:cNvPr>
          <p:cNvSpPr txBox="1"/>
          <p:nvPr/>
        </p:nvSpPr>
        <p:spPr>
          <a:xfrm>
            <a:off x="23920005" y="34104476"/>
            <a:ext cx="8107680" cy="1200329"/>
          </a:xfrm>
          <a:prstGeom prst="rect">
            <a:avLst/>
          </a:prstGeom>
          <a:noFill/>
        </p:spPr>
        <p:txBody>
          <a:bodyPr wrap="square">
            <a:spAutoFit/>
          </a:bodyPr>
          <a:lstStyle/>
          <a:p>
            <a:pPr algn="ctr"/>
            <a:r>
              <a:rPr lang="en-US" sz="3600" b="1" i="1" u="none" strike="noStrike" dirty="0">
                <a:solidFill>
                  <a:srgbClr val="000000"/>
                </a:solidFill>
                <a:effectLst/>
                <a:latin typeface="Arial" panose="020B0604020202020204" pitchFamily="34" charset="0"/>
                <a:hlinkClick r:id="rId11"/>
              </a:rPr>
              <a:t>https://childrenatrisk.org/early-childhood-literacy/</a:t>
            </a:r>
            <a:r>
              <a:rPr lang="en-US" sz="3600" b="1" i="1" u="none" strike="noStrike" dirty="0">
                <a:solidFill>
                  <a:srgbClr val="000000"/>
                </a:solidFill>
                <a:effectLst/>
                <a:latin typeface="Arial" panose="020B0604020202020204" pitchFamily="34" charset="0"/>
              </a:rPr>
              <a:t> </a:t>
            </a:r>
            <a:endParaRPr lang="en-US" sz="3600" b="1" i="1" dirty="0"/>
          </a:p>
        </p:txBody>
      </p:sp>
    </p:spTree>
    <p:extLst>
      <p:ext uri="{BB962C8B-B14F-4D97-AF65-F5344CB8AC3E}">
        <p14:creationId xmlns:p14="http://schemas.microsoft.com/office/powerpoint/2010/main" val="160554455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CC3FD7BA-C022-4300-9A0D-9BB4DC0395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docProps/app.xml><?xml version="1.0" encoding="utf-8"?>
<Properties xmlns="http://schemas.openxmlformats.org/officeDocument/2006/extended-properties" xmlns:vt="http://schemas.openxmlformats.org/officeDocument/2006/docPropsVTypes">
  <Template/>
  <TotalTime>3194</TotalTime>
  <Words>538</Words>
  <Application>Microsoft Office PowerPoint</Application>
  <PresentationFormat>Custom</PresentationFormat>
  <Paragraphs>26</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Martin.Jakimov001</cp:lastModifiedBy>
  <cp:revision>83</cp:revision>
  <dcterms:created xsi:type="dcterms:W3CDTF">2019-06-25T19:12:02Z</dcterms:created>
  <dcterms:modified xsi:type="dcterms:W3CDTF">2021-08-01T04:32:51Z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