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gUCQ5oNfMJ+PoH+5hY+tXUSTon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3" d="100"/>
          <a:sy n="113" d="100"/>
        </p:scale>
        <p:origin x="31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 name="Google Shape;3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cf82a3fd73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cf82a3fd73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cf82a3fd73_3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cf82a3fd73_3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cf82a3fd73_3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cf82a3fd73_3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cf82a3fd73_3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cf82a3fd73_3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Z</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cf82a3fd73_3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cf82a3fd73_3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cf82a3fd73_3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cf82a3fd73_3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cf82a3fd73_1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cf82a3fd73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cf82a3fd73_3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 name="Google Shape;37;gcf82a3fd73_3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cf82a3fd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cf82a3fd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cf82a3fd73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cf82a3fd73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cf82a3fd73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cf82a3fd73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cf82a3fd73_3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cf82a3fd73_3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cf82a3fd73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cf82a3fd73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cf82a3fd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cf82a3fd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cf82a3fd73_3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cf82a3fd73_3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20"/>
          <p:cNvSpPr txBox="1">
            <a:spLocks noGrp="1"/>
          </p:cNvSpPr>
          <p:nvPr>
            <p:ph type="ctrTitle"/>
          </p:nvPr>
        </p:nvSpPr>
        <p:spPr>
          <a:xfrm>
            <a:off x="2050455" y="1030775"/>
            <a:ext cx="9072900" cy="2387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D966"/>
              </a:buClr>
              <a:buSzPts val="6000"/>
              <a:buFont typeface="Arial"/>
              <a:buNone/>
              <a:defRPr sz="6000">
                <a:solidFill>
                  <a:srgbClr val="FFD966"/>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0"/>
          <p:cNvSpPr txBox="1">
            <a:spLocks noGrp="1"/>
          </p:cNvSpPr>
          <p:nvPr>
            <p:ph type="subTitle" idx="1"/>
          </p:nvPr>
        </p:nvSpPr>
        <p:spPr>
          <a:xfrm>
            <a:off x="2050455" y="3499850"/>
            <a:ext cx="9072900" cy="16557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20"/>
          <p:cNvSpPr txBox="1"/>
          <p:nvPr/>
        </p:nvSpPr>
        <p:spPr>
          <a:xfrm>
            <a:off x="157450" y="2962975"/>
            <a:ext cx="1603800" cy="61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800" b="1">
                <a:solidFill>
                  <a:srgbClr val="001C4B"/>
                </a:solidFill>
                <a:highlight>
                  <a:schemeClr val="lt1"/>
                </a:highlight>
              </a:rPr>
              <a:t>ANAnSI </a:t>
            </a:r>
            <a:endParaRPr>
              <a:solidFill>
                <a:srgbClr val="001C4B"/>
              </a:solidFill>
              <a:highlight>
                <a:schemeClr val="lt1"/>
              </a:high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25"/>
        <p:cNvGrpSpPr/>
        <p:nvPr/>
      </p:nvGrpSpPr>
      <p:grpSpPr>
        <a:xfrm>
          <a:off x="0" y="0"/>
          <a:ext cx="0" cy="0"/>
          <a:chOff x="0" y="0"/>
          <a:chExt cx="0" cy="0"/>
        </a:xfrm>
      </p:grpSpPr>
      <p:sp>
        <p:nvSpPr>
          <p:cNvPr id="26" name="Google Shape;26;gcf82a3fd73_1_9"/>
          <p:cNvSpPr txBox="1">
            <a:spLocks noGrp="1"/>
          </p:cNvSpPr>
          <p:nvPr>
            <p:ph type="body" idx="1"/>
          </p:nvPr>
        </p:nvSpPr>
        <p:spPr>
          <a:xfrm>
            <a:off x="2009601" y="1825626"/>
            <a:ext cx="9629400" cy="3955500"/>
          </a:xfrm>
          <a:prstGeom prst="rect">
            <a:avLst/>
          </a:prstGeom>
          <a:noFill/>
          <a:ln>
            <a:noFill/>
          </a:ln>
        </p:spPr>
        <p:txBody>
          <a:bodyPr spcFirstLastPara="1" wrap="square" lIns="91425" tIns="45700" rIns="91425" bIns="45700" anchor="t" anchorCtr="0">
            <a:normAutofit/>
          </a:bodyPr>
          <a:lstStyle>
            <a:lvl1pPr marL="457200" lvl="0" indent="-355600" algn="l" rtl="0">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rtl="0">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rtl="0">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rtl="0">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rtl="0">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7" name="Google Shape;27;gcf82a3fd73_1_9"/>
          <p:cNvSpPr txBox="1">
            <a:spLocks noGrp="1"/>
          </p:cNvSpPr>
          <p:nvPr>
            <p:ph type="title"/>
          </p:nvPr>
        </p:nvSpPr>
        <p:spPr>
          <a:xfrm>
            <a:off x="1920239" y="532435"/>
            <a:ext cx="9718800" cy="1184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FFD966"/>
              </a:buClr>
              <a:buSzPts val="3600"/>
              <a:buFont typeface="Arial"/>
              <a:buNone/>
              <a:defRPr>
                <a:solidFill>
                  <a:srgbClr val="FFD966"/>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8" name="Google Shape;28;gcf82a3fd73_1_9"/>
          <p:cNvSpPr txBox="1"/>
          <p:nvPr/>
        </p:nvSpPr>
        <p:spPr>
          <a:xfrm>
            <a:off x="157450" y="2962975"/>
            <a:ext cx="1603800" cy="61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800" b="1">
                <a:solidFill>
                  <a:srgbClr val="FFD966"/>
                </a:solidFill>
                <a:highlight>
                  <a:srgbClr val="001C4B"/>
                </a:highlight>
              </a:rPr>
              <a:t>ANAnSI </a:t>
            </a:r>
            <a:endParaRPr>
              <a:highlight>
                <a:srgbClr val="001C4B"/>
              </a:highlight>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9"/>
          <p:cNvSpPr txBox="1">
            <a:spLocks noGrp="1"/>
          </p:cNvSpPr>
          <p:nvPr>
            <p:ph type="title"/>
          </p:nvPr>
        </p:nvSpPr>
        <p:spPr>
          <a:xfrm>
            <a:off x="1788160" y="365125"/>
            <a:ext cx="956564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9"/>
          <p:cNvSpPr txBox="1">
            <a:spLocks noGrp="1"/>
          </p:cNvSpPr>
          <p:nvPr>
            <p:ph type="body" idx="1"/>
          </p:nvPr>
        </p:nvSpPr>
        <p:spPr>
          <a:xfrm>
            <a:off x="1788160" y="1825625"/>
            <a:ext cx="9565640" cy="3955415"/>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0000"/>
              </a:lnSpc>
              <a:spcBef>
                <a:spcPts val="10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1pPr>
            <a:lvl2pPr marL="914400" marR="0" lvl="1"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4pPr>
            <a:lvl5pPr marL="2286000" marR="0" lvl="4"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9"/>
          <p:cNvSpPr txBox="1">
            <a:spLocks noGrp="1"/>
          </p:cNvSpPr>
          <p:nvPr>
            <p:ph type="dt" idx="10"/>
          </p:nvPr>
        </p:nvSpPr>
        <p:spPr>
          <a:xfrm>
            <a:off x="178816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19"/>
          <p:cNvSpPr txBox="1">
            <a:spLocks noGrp="1"/>
          </p:cNvSpPr>
          <p:nvPr>
            <p:ph type="ftr" idx="11"/>
          </p:nvPr>
        </p:nvSpPr>
        <p:spPr>
          <a:xfrm>
            <a:off x="485394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19"/>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19" descr="A picture containing bird&#10;&#10;Description automatically generated"/>
          <p:cNvPicPr preferRelativeResize="0"/>
          <p:nvPr/>
        </p:nvPicPr>
        <p:blipFill rotWithShape="1">
          <a:blip r:embed="rId4">
            <a:alphaModFix/>
          </a:blip>
          <a:srcRect l="13750" b="14612"/>
          <a:stretch/>
        </p:blipFill>
        <p:spPr>
          <a:xfrm>
            <a:off x="1881150" y="0"/>
            <a:ext cx="10310851" cy="6858000"/>
          </a:xfrm>
          <a:prstGeom prst="rect">
            <a:avLst/>
          </a:prstGeom>
          <a:noFill/>
          <a:ln>
            <a:noFill/>
          </a:ln>
        </p:spPr>
      </p:pic>
      <p:sp>
        <p:nvSpPr>
          <p:cNvPr id="12" name="Google Shape;12;p19"/>
          <p:cNvSpPr txBox="1"/>
          <p:nvPr/>
        </p:nvSpPr>
        <p:spPr>
          <a:xfrm>
            <a:off x="1920239" y="532435"/>
            <a:ext cx="9718653" cy="118415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Arial"/>
              <a:buNone/>
            </a:pPr>
            <a:endParaRPr sz="3600" b="0" i="0" u="none" strike="noStrike" cap="none">
              <a:solidFill>
                <a:schemeClr val="lt1"/>
              </a:solidFill>
              <a:latin typeface="Arial"/>
              <a:ea typeface="Arial"/>
              <a:cs typeface="Arial"/>
              <a:sym typeface="Arial"/>
            </a:endParaRPr>
          </a:p>
        </p:txBody>
      </p:sp>
      <p:sp>
        <p:nvSpPr>
          <p:cNvPr id="13" name="Google Shape;13;p19"/>
          <p:cNvSpPr txBox="1"/>
          <p:nvPr/>
        </p:nvSpPr>
        <p:spPr>
          <a:xfrm>
            <a:off x="1920240" y="1825625"/>
            <a:ext cx="9718652" cy="39554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000"/>
              <a:buFont typeface="Arial"/>
              <a:buNone/>
            </a:pPr>
            <a:endParaRPr sz="2000" b="0" i="0" u="none" strike="noStrike" cap="none">
              <a:solidFill>
                <a:schemeClr val="lt1"/>
              </a:solidFill>
              <a:latin typeface="Arial"/>
              <a:ea typeface="Arial"/>
              <a:cs typeface="Arial"/>
              <a:sym typeface="Arial"/>
            </a:endParaRPr>
          </a:p>
        </p:txBody>
      </p:sp>
      <p:sp>
        <p:nvSpPr>
          <p:cNvPr id="14" name="Google Shape;14;p19"/>
          <p:cNvSpPr/>
          <p:nvPr/>
        </p:nvSpPr>
        <p:spPr>
          <a:xfrm rot="5400000" flipH="1">
            <a:off x="-1585949"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15" name="Google Shape;15;p19"/>
          <p:cNvGrpSpPr/>
          <p:nvPr/>
        </p:nvGrpSpPr>
        <p:grpSpPr>
          <a:xfrm>
            <a:off x="11449163" y="211743"/>
            <a:ext cx="522582" cy="530386"/>
            <a:chOff x="11140977" y="745237"/>
            <a:chExt cx="522582" cy="530386"/>
          </a:xfrm>
        </p:grpSpPr>
        <p:sp>
          <p:nvSpPr>
            <p:cNvPr id="16" name="Google Shape;16;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8" name="Google Shape;18;p19"/>
          <p:cNvSpPr txBox="1"/>
          <p:nvPr/>
        </p:nvSpPr>
        <p:spPr>
          <a:xfrm>
            <a:off x="5349923" y="6421815"/>
            <a:ext cx="6565524"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pic>
        <p:nvPicPr>
          <p:cNvPr id="19" name="Google Shape;19;p19"/>
          <p:cNvPicPr preferRelativeResize="0"/>
          <p:nvPr/>
        </p:nvPicPr>
        <p:blipFill>
          <a:blip r:embed="rId5">
            <a:alphaModFix/>
          </a:blip>
          <a:stretch>
            <a:fillRect/>
          </a:stretch>
        </p:blipFill>
        <p:spPr>
          <a:xfrm>
            <a:off x="78150" y="5817600"/>
            <a:ext cx="1642224" cy="940425"/>
          </a:xfrm>
          <a:prstGeom prst="rect">
            <a:avLst/>
          </a:prstGeom>
          <a:noFill/>
          <a:ln>
            <a:noFill/>
          </a:ln>
        </p:spPr>
      </p:pic>
      <p:pic>
        <p:nvPicPr>
          <p:cNvPr id="20" name="Google Shape;20;p19"/>
          <p:cNvPicPr preferRelativeResize="0"/>
          <p:nvPr/>
        </p:nvPicPr>
        <p:blipFill>
          <a:blip r:embed="rId6">
            <a:alphaModFix/>
          </a:blip>
          <a:stretch>
            <a:fillRect/>
          </a:stretch>
        </p:blipFill>
        <p:spPr>
          <a:xfrm>
            <a:off x="204449" y="45650"/>
            <a:ext cx="1389625" cy="13758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4.png"/><Relationship Id="rId5" Type="http://schemas.openxmlformats.org/officeDocument/2006/relationships/image" Target="../media/image20.png"/><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12" Type="http://schemas.openxmlformats.org/officeDocument/2006/relationships/image" Target="../media/image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2.xml"/><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4.png"/><Relationship Id="rId4" Type="http://schemas.openxmlformats.org/officeDocument/2006/relationships/notesSlide" Target="../notesSlides/notesSlide5.xml"/><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1"/>
          <p:cNvSpPr txBox="1">
            <a:spLocks noGrp="1"/>
          </p:cNvSpPr>
          <p:nvPr>
            <p:ph type="ctrTitle"/>
          </p:nvPr>
        </p:nvSpPr>
        <p:spPr>
          <a:xfrm>
            <a:off x="2050455" y="1030775"/>
            <a:ext cx="9072900" cy="2387700"/>
          </a:xfrm>
          <a:prstGeom prst="rect">
            <a:avLst/>
          </a:prstGeom>
          <a:noFill/>
          <a:ln>
            <a:noFill/>
          </a:ln>
        </p:spPr>
        <p:txBody>
          <a:bodyPr spcFirstLastPara="1" wrap="square" lIns="91425" tIns="45700" rIns="91425" bIns="45700" anchor="b" anchorCtr="0">
            <a:normAutofit/>
          </a:bodyPr>
          <a:lstStyle/>
          <a:p>
            <a:pPr marL="0" lvl="0" indent="0" algn="l" rtl="0">
              <a:lnSpc>
                <a:spcPct val="115000"/>
              </a:lnSpc>
              <a:spcBef>
                <a:spcPts val="0"/>
              </a:spcBef>
              <a:spcAft>
                <a:spcPts val="0"/>
              </a:spcAft>
              <a:buClr>
                <a:schemeClr val="dk1"/>
              </a:buClr>
              <a:buSzPts val="1100"/>
              <a:buFont typeface="Arial"/>
              <a:buNone/>
            </a:pPr>
            <a:r>
              <a:rPr lang="en-US" sz="2500" b="1">
                <a:solidFill>
                  <a:srgbClr val="FFFFFF"/>
                </a:solidFill>
              </a:rPr>
              <a:t>Computing and Information Sciences</a:t>
            </a:r>
            <a:endParaRPr sz="2500" b="1">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2500" i="1">
                <a:solidFill>
                  <a:srgbClr val="FFFFFF"/>
                </a:solidFill>
              </a:rPr>
              <a:t>Spring 2021 Senior Design Project</a:t>
            </a:r>
            <a:endParaRPr sz="2500" i="1">
              <a:solidFill>
                <a:srgbClr val="FFFFFF"/>
              </a:solidFill>
            </a:endParaRPr>
          </a:p>
          <a:p>
            <a:pPr marL="0" lvl="0" indent="0" algn="l" rtl="0">
              <a:lnSpc>
                <a:spcPct val="115000"/>
              </a:lnSpc>
              <a:spcBef>
                <a:spcPts val="0"/>
              </a:spcBef>
              <a:spcAft>
                <a:spcPts val="0"/>
              </a:spcAft>
              <a:buClr>
                <a:schemeClr val="dk1"/>
              </a:buClr>
              <a:buSzPts val="1100"/>
              <a:buFont typeface="Arial"/>
              <a:buNone/>
            </a:pPr>
            <a:endParaRPr sz="2500" i="1">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2800" b="1">
                <a:solidFill>
                  <a:srgbClr val="FFD966"/>
                </a:solidFill>
              </a:rPr>
              <a:t>ANAnSI (Advanced Narrative Analytics System Infrastructure)</a:t>
            </a:r>
            <a:endParaRPr sz="4000" i="1">
              <a:solidFill>
                <a:srgbClr val="FFD966"/>
              </a:solidFill>
            </a:endParaRPr>
          </a:p>
        </p:txBody>
      </p:sp>
      <p:sp>
        <p:nvSpPr>
          <p:cNvPr id="34" name="Google Shape;34;p1"/>
          <p:cNvSpPr txBox="1">
            <a:spLocks noGrp="1"/>
          </p:cNvSpPr>
          <p:nvPr>
            <p:ph type="subTitle" idx="1"/>
          </p:nvPr>
        </p:nvSpPr>
        <p:spPr>
          <a:xfrm>
            <a:off x="2050455" y="3499850"/>
            <a:ext cx="9072900" cy="165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297"/>
              <a:buFont typeface="Arial"/>
              <a:buNone/>
            </a:pPr>
            <a:endParaRPr sz="1128" b="1" dirty="0">
              <a:solidFill>
                <a:srgbClr val="FFFFFF"/>
              </a:solidFill>
            </a:endParaRPr>
          </a:p>
          <a:p>
            <a:pPr marL="0" lvl="0" indent="0" algn="l" rtl="0">
              <a:lnSpc>
                <a:spcPct val="115000"/>
              </a:lnSpc>
              <a:spcBef>
                <a:spcPts val="0"/>
              </a:spcBef>
              <a:spcAft>
                <a:spcPts val="0"/>
              </a:spcAft>
              <a:buClr>
                <a:schemeClr val="dk1"/>
              </a:buClr>
              <a:buSzPts val="297"/>
              <a:buNone/>
            </a:pPr>
            <a:r>
              <a:rPr lang="en-US" sz="1328" b="1" u="sng" dirty="0">
                <a:solidFill>
                  <a:srgbClr val="FFFFFF"/>
                </a:solidFill>
              </a:rPr>
              <a:t>Team members: </a:t>
            </a:r>
            <a:endParaRPr sz="1328" b="1" u="sng"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Anthony Nguyen - Capstone 2</a:t>
            </a: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Cristian Caro - Senior Project</a:t>
            </a: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Daniel Chang - Senior Project</a:t>
            </a: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Joshuan Jimenez - Senior Project</a:t>
            </a: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Joshua Posada - Senior Project </a:t>
            </a: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dirty="0">
                <a:solidFill>
                  <a:srgbClr val="FFFFFF"/>
                </a:solidFill>
              </a:rPr>
              <a:t>Pablo Maldonado  - Capstone 2</a:t>
            </a:r>
            <a:endParaRPr sz="1328" dirty="0">
              <a:solidFill>
                <a:srgbClr val="FFFFFF"/>
              </a:solidFill>
            </a:endParaRPr>
          </a:p>
          <a:p>
            <a:pPr marL="0" lvl="0" indent="0" algn="l" rtl="0">
              <a:lnSpc>
                <a:spcPct val="115000"/>
              </a:lnSpc>
              <a:spcBef>
                <a:spcPts val="0"/>
              </a:spcBef>
              <a:spcAft>
                <a:spcPts val="0"/>
              </a:spcAft>
              <a:buClr>
                <a:schemeClr val="dk1"/>
              </a:buClr>
              <a:buSzPts val="297"/>
              <a:buNone/>
            </a:pPr>
            <a:endParaRPr sz="1328" dirty="0">
              <a:solidFill>
                <a:srgbClr val="FFFFFF"/>
              </a:solidFill>
            </a:endParaRPr>
          </a:p>
          <a:p>
            <a:pPr marL="0" lvl="0" indent="0" algn="l" rtl="0">
              <a:lnSpc>
                <a:spcPct val="115000"/>
              </a:lnSpc>
              <a:spcBef>
                <a:spcPts val="0"/>
              </a:spcBef>
              <a:spcAft>
                <a:spcPts val="0"/>
              </a:spcAft>
              <a:buClr>
                <a:schemeClr val="dk1"/>
              </a:buClr>
              <a:buSzPts val="297"/>
              <a:buNone/>
            </a:pPr>
            <a:r>
              <a:rPr lang="en-US" sz="1328" b="1" dirty="0">
                <a:solidFill>
                  <a:srgbClr val="FFFFFF"/>
                </a:solidFill>
              </a:rPr>
              <a:t>Product Owners: Dr. Mark Finlayson, Dr. </a:t>
            </a:r>
            <a:r>
              <a:rPr lang="en-US" sz="1328" b="1" dirty="0" err="1">
                <a:solidFill>
                  <a:srgbClr val="FFFFFF"/>
                </a:solidFill>
              </a:rPr>
              <a:t>Karine</a:t>
            </a:r>
            <a:r>
              <a:rPr lang="en-US" sz="1328" b="1" dirty="0">
                <a:solidFill>
                  <a:srgbClr val="FFFFFF"/>
                </a:solidFill>
              </a:rPr>
              <a:t> </a:t>
            </a:r>
            <a:r>
              <a:rPr lang="en-US" sz="1328" b="1" dirty="0" err="1">
                <a:solidFill>
                  <a:srgbClr val="FFFFFF"/>
                </a:solidFill>
              </a:rPr>
              <a:t>Megerdoomian</a:t>
            </a:r>
            <a:r>
              <a:rPr lang="en-US" sz="1328" b="1" dirty="0">
                <a:solidFill>
                  <a:srgbClr val="FFFFFF"/>
                </a:solidFill>
              </a:rPr>
              <a:t>, Mustafa </a:t>
            </a:r>
            <a:r>
              <a:rPr lang="en-US" sz="1328" b="1" dirty="0" err="1">
                <a:solidFill>
                  <a:srgbClr val="FFFFFF"/>
                </a:solidFill>
              </a:rPr>
              <a:t>Ocal</a:t>
            </a:r>
            <a:r>
              <a:rPr lang="en-US" sz="1328" b="1" dirty="0">
                <a:solidFill>
                  <a:srgbClr val="FFFFFF"/>
                </a:solidFill>
              </a:rPr>
              <a:t>.</a:t>
            </a:r>
            <a:endParaRPr sz="1328" b="1" dirty="0">
              <a:solidFill>
                <a:srgbClr val="FFFFFF"/>
              </a:solidFill>
            </a:endParaRPr>
          </a:p>
          <a:p>
            <a:pPr marL="0" lvl="0" indent="0" algn="l" rtl="0">
              <a:lnSpc>
                <a:spcPct val="115000"/>
              </a:lnSpc>
              <a:spcBef>
                <a:spcPts val="0"/>
              </a:spcBef>
              <a:spcAft>
                <a:spcPts val="0"/>
              </a:spcAft>
              <a:buClr>
                <a:schemeClr val="dk1"/>
              </a:buClr>
              <a:buSzPts val="297"/>
              <a:buNone/>
            </a:pPr>
            <a:r>
              <a:rPr lang="en-US" sz="1328" b="1" dirty="0">
                <a:solidFill>
                  <a:srgbClr val="FFFFFF"/>
                </a:solidFill>
              </a:rPr>
              <a:t>Project Manager: </a:t>
            </a:r>
            <a:r>
              <a:rPr lang="en-US" sz="1328" b="1" dirty="0" err="1">
                <a:solidFill>
                  <a:srgbClr val="FFFFFF"/>
                </a:solidFill>
              </a:rPr>
              <a:t>Antonela</a:t>
            </a:r>
            <a:r>
              <a:rPr lang="en-US" sz="1328" b="1" dirty="0">
                <a:solidFill>
                  <a:srgbClr val="FFFFFF"/>
                </a:solidFill>
              </a:rPr>
              <a:t> </a:t>
            </a:r>
            <a:r>
              <a:rPr lang="en-US" sz="1328" b="1" dirty="0" err="1">
                <a:solidFill>
                  <a:srgbClr val="FFFFFF"/>
                </a:solidFill>
              </a:rPr>
              <a:t>Radas</a:t>
            </a:r>
            <a:r>
              <a:rPr lang="en-US" sz="1328" b="1" dirty="0">
                <a:solidFill>
                  <a:srgbClr val="FFFFFF"/>
                </a:solidFill>
              </a:rPr>
              <a:t>.</a:t>
            </a:r>
            <a:endParaRPr sz="1328" b="1" dirty="0">
              <a:solidFill>
                <a:srgbClr val="FFFFFF"/>
              </a:solidFill>
            </a:endParaRPr>
          </a:p>
          <a:p>
            <a:pPr marL="0" lvl="0" indent="0" algn="l" rtl="0">
              <a:lnSpc>
                <a:spcPct val="115000"/>
              </a:lnSpc>
              <a:spcBef>
                <a:spcPts val="0"/>
              </a:spcBef>
              <a:spcAft>
                <a:spcPts val="0"/>
              </a:spcAft>
              <a:buClr>
                <a:schemeClr val="dk1"/>
              </a:buClr>
              <a:buSzPts val="297"/>
              <a:buFont typeface="Arial"/>
              <a:buNone/>
            </a:pPr>
            <a:r>
              <a:rPr lang="en-US" sz="1328" b="1" dirty="0">
                <a:solidFill>
                  <a:srgbClr val="FFFFFF"/>
                </a:solidFill>
              </a:rPr>
              <a:t>Instructor:</a:t>
            </a:r>
            <a:r>
              <a:rPr lang="en-US" sz="1328" b="1" i="1" dirty="0">
                <a:solidFill>
                  <a:srgbClr val="FFFFFF"/>
                </a:solidFill>
              </a:rPr>
              <a:t> </a:t>
            </a:r>
            <a:r>
              <a:rPr lang="en-US" sz="1328" i="1" dirty="0">
                <a:solidFill>
                  <a:srgbClr val="FFFFFF"/>
                </a:solidFill>
              </a:rPr>
              <a:t>Dr. Masoud </a:t>
            </a:r>
            <a:r>
              <a:rPr lang="en-US" sz="1328" i="1" dirty="0" err="1">
                <a:solidFill>
                  <a:srgbClr val="FFFFFF"/>
                </a:solidFill>
              </a:rPr>
              <a:t>Sadjadi</a:t>
            </a:r>
            <a:endParaRPr sz="1328" dirty="0">
              <a:solidFill>
                <a:srgbClr val="FFFFFF"/>
              </a:solidFill>
            </a:endParaRPr>
          </a:p>
          <a:p>
            <a:pPr marL="0" lvl="0" indent="0" algn="l" rtl="0">
              <a:lnSpc>
                <a:spcPct val="90000"/>
              </a:lnSpc>
              <a:spcBef>
                <a:spcPts val="0"/>
              </a:spcBef>
              <a:spcAft>
                <a:spcPts val="0"/>
              </a:spcAft>
              <a:buClr>
                <a:schemeClr val="lt1"/>
              </a:buClr>
              <a:buSzPts val="649"/>
              <a:buNone/>
            </a:pPr>
            <a:endParaRPr sz="450" dirty="0"/>
          </a:p>
        </p:txBody>
      </p:sp>
      <p:pic>
        <p:nvPicPr>
          <p:cNvPr id="12" name="Audio 11">
            <a:hlinkClick r:id="" action="ppaction://media"/>
            <a:extLst>
              <a:ext uri="{FF2B5EF4-FFF2-40B4-BE49-F238E27FC236}">
                <a16:creationId xmlns:a16="http://schemas.microsoft.com/office/drawing/2014/main" id="{C86AD45D-3D89-41C3-9106-F12DB5AED01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931"/>
    </mc:Choice>
    <mc:Fallback>
      <p:transition spd="slow" advTm="89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gcf82a3fd73_3_0"/>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fontScale="90000"/>
          </a:bodyPr>
          <a:lstStyle/>
          <a:p>
            <a:pPr marL="0" lvl="0" indent="0" algn="l" rtl="0">
              <a:spcBef>
                <a:spcPts val="0"/>
              </a:spcBef>
              <a:spcAft>
                <a:spcPts val="0"/>
              </a:spcAft>
              <a:buNone/>
            </a:pPr>
            <a:r>
              <a:rPr lang="en-US"/>
              <a:t>Research</a:t>
            </a:r>
            <a:endParaRPr/>
          </a:p>
        </p:txBody>
      </p:sp>
      <p:sp>
        <p:nvSpPr>
          <p:cNvPr id="105" name="Google Shape;105;gcf82a3fd73_3_0"/>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000" dirty="0"/>
              <a:t>Before starting to code, the beginning of the project was researching and understanding how timeline extraction works, how </a:t>
            </a:r>
            <a:r>
              <a:rPr lang="en-US" sz="2000" dirty="0" err="1"/>
              <a:t>svn</a:t>
            </a:r>
            <a:r>
              <a:rPr lang="en-US" sz="2000" dirty="0"/>
              <a:t> works and understanding the </a:t>
            </a:r>
            <a:r>
              <a:rPr lang="en-US" sz="2000" dirty="0" err="1"/>
              <a:t>ANAnSI</a:t>
            </a:r>
            <a:r>
              <a:rPr lang="en-US" sz="2000" dirty="0"/>
              <a:t> file schema.</a:t>
            </a:r>
            <a:endParaRPr sz="2000" dirty="0"/>
          </a:p>
          <a:p>
            <a:pPr marL="0" lvl="0" indent="0" algn="l" rtl="0">
              <a:spcBef>
                <a:spcPts val="1000"/>
              </a:spcBef>
              <a:spcAft>
                <a:spcPts val="0"/>
              </a:spcAft>
              <a:buNone/>
            </a:pPr>
            <a:endParaRPr sz="2000" dirty="0"/>
          </a:p>
          <a:p>
            <a:pPr marL="0" lvl="0" indent="0" algn="l" rtl="0">
              <a:spcBef>
                <a:spcPts val="1000"/>
              </a:spcBef>
              <a:spcAft>
                <a:spcPts val="0"/>
              </a:spcAft>
              <a:buNone/>
            </a:pPr>
            <a:r>
              <a:rPr lang="en-US" sz="2000" dirty="0"/>
              <a:t>Resources used:</a:t>
            </a:r>
            <a:endParaRPr sz="2000" dirty="0"/>
          </a:p>
          <a:p>
            <a:pPr marL="0" lvl="0" indent="0" algn="l" rtl="0">
              <a:lnSpc>
                <a:spcPct val="115000"/>
              </a:lnSpc>
              <a:spcBef>
                <a:spcPts val="0"/>
              </a:spcBef>
              <a:spcAft>
                <a:spcPts val="0"/>
              </a:spcAft>
              <a:buClr>
                <a:schemeClr val="dk1"/>
              </a:buClr>
              <a:buSzPts val="1100"/>
              <a:buFont typeface="Arial"/>
              <a:buNone/>
            </a:pPr>
            <a:r>
              <a:rPr lang="en-US" sz="1200" i="1" dirty="0">
                <a:solidFill>
                  <a:srgbClr val="FFFFFF"/>
                </a:solidFill>
              </a:rPr>
              <a:t>1) Essential Scrum: A Practical Guide to the Most Popular Agile Process</a:t>
            </a:r>
            <a:endParaRPr sz="1200" i="1" dirty="0">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1200" i="1" dirty="0">
                <a:solidFill>
                  <a:srgbClr val="FFFFFF"/>
                </a:solidFill>
              </a:rPr>
              <a:t>2)  J. F. Allen (1983) Maintaining Knowledge about Temporal Intervals</a:t>
            </a:r>
            <a:endParaRPr sz="1200" i="1" dirty="0">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1200" i="1" dirty="0">
                <a:solidFill>
                  <a:srgbClr val="FFFFFF"/>
                </a:solidFill>
              </a:rPr>
              <a:t>3) </a:t>
            </a:r>
            <a:r>
              <a:rPr lang="en-US" sz="1200" i="1" dirty="0" err="1">
                <a:solidFill>
                  <a:srgbClr val="FFFFFF"/>
                </a:solidFill>
              </a:rPr>
              <a:t>Saurí</a:t>
            </a:r>
            <a:r>
              <a:rPr lang="en-US" sz="1200" i="1" dirty="0">
                <a:solidFill>
                  <a:srgbClr val="FFFFFF"/>
                </a:solidFill>
              </a:rPr>
              <a:t> et. al. (2006) </a:t>
            </a:r>
            <a:r>
              <a:rPr lang="en-US" sz="1200" i="1" dirty="0" err="1">
                <a:solidFill>
                  <a:srgbClr val="FFFFFF"/>
                </a:solidFill>
              </a:rPr>
              <a:t>TimeML</a:t>
            </a:r>
            <a:r>
              <a:rPr lang="en-US" sz="1200" i="1" dirty="0">
                <a:solidFill>
                  <a:srgbClr val="FFFFFF"/>
                </a:solidFill>
              </a:rPr>
              <a:t> Annotation Guidelines</a:t>
            </a:r>
            <a:endParaRPr sz="1200" i="1" dirty="0">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1200" i="1" dirty="0">
                <a:solidFill>
                  <a:srgbClr val="FFFFFF"/>
                </a:solidFill>
              </a:rPr>
              <a:t>4) Pustejovsky et. al. (2003) The </a:t>
            </a:r>
            <a:r>
              <a:rPr lang="en-US" sz="1200" i="1" dirty="0" err="1">
                <a:solidFill>
                  <a:srgbClr val="FFFFFF"/>
                </a:solidFill>
              </a:rPr>
              <a:t>TimeBank</a:t>
            </a:r>
            <a:r>
              <a:rPr lang="en-US" sz="1200" i="1" dirty="0">
                <a:solidFill>
                  <a:srgbClr val="FFFFFF"/>
                </a:solidFill>
              </a:rPr>
              <a:t> Corpus</a:t>
            </a:r>
            <a:endParaRPr sz="1200" i="1" dirty="0">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US" sz="1200" i="1" dirty="0">
                <a:solidFill>
                  <a:srgbClr val="FFFFFF"/>
                </a:solidFill>
              </a:rPr>
              <a:t>5) TLEX: A Formally Correct Method for Extracting Exact Timelines from </a:t>
            </a:r>
            <a:r>
              <a:rPr lang="en-US" sz="1200" i="1" dirty="0" err="1">
                <a:solidFill>
                  <a:srgbClr val="FFFFFF"/>
                </a:solidFill>
              </a:rPr>
              <a:t>TimeML</a:t>
            </a:r>
            <a:r>
              <a:rPr lang="en-US" sz="1200" i="1" dirty="0">
                <a:solidFill>
                  <a:srgbClr val="FFFFFF"/>
                </a:solidFill>
              </a:rPr>
              <a:t> Temporal Graphs</a:t>
            </a:r>
            <a:endParaRPr sz="1200" i="1" dirty="0">
              <a:solidFill>
                <a:srgbClr val="FFFFFF"/>
              </a:solidFill>
            </a:endParaRPr>
          </a:p>
          <a:p>
            <a:pPr marL="0" lvl="0" indent="0" algn="l" rtl="0">
              <a:lnSpc>
                <a:spcPct val="115000"/>
              </a:lnSpc>
              <a:spcBef>
                <a:spcPts val="0"/>
              </a:spcBef>
              <a:spcAft>
                <a:spcPts val="0"/>
              </a:spcAft>
              <a:buNone/>
            </a:pPr>
            <a:r>
              <a:rPr lang="en-US" sz="1200" i="1" dirty="0">
                <a:solidFill>
                  <a:srgbClr val="FFFFFF"/>
                </a:solidFill>
              </a:rPr>
              <a:t>6) ANANSI-TIMEML mapping schema</a:t>
            </a:r>
            <a:endParaRPr sz="1200" i="1" dirty="0"/>
          </a:p>
        </p:txBody>
      </p:sp>
      <p:pic>
        <p:nvPicPr>
          <p:cNvPr id="3" name="Audio 2">
            <a:hlinkClick r:id="" action="ppaction://media"/>
            <a:extLst>
              <a:ext uri="{FF2B5EF4-FFF2-40B4-BE49-F238E27FC236}">
                <a16:creationId xmlns:a16="http://schemas.microsoft.com/office/drawing/2014/main" id="{6A6B2439-DCAB-48D8-BED7-59BF8456BF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2058"/>
    </mc:Choice>
    <mc:Fallback>
      <p:transition spd="slow" advTm="12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cf82a3fd73_3_18"/>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Environment Installation</a:t>
            </a:r>
            <a:endParaRPr/>
          </a:p>
        </p:txBody>
      </p:sp>
      <p:sp>
        <p:nvSpPr>
          <p:cNvPr id="111" name="Google Shape;111;gcf82a3fd73_3_18"/>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Autofit/>
          </a:bodyPr>
          <a:lstStyle/>
          <a:p>
            <a:pPr marL="0" lvl="0" indent="0" algn="l" rtl="0">
              <a:lnSpc>
                <a:spcPct val="70000"/>
              </a:lnSpc>
              <a:spcBef>
                <a:spcPts val="1000"/>
              </a:spcBef>
              <a:spcAft>
                <a:spcPts val="0"/>
              </a:spcAft>
              <a:buNone/>
            </a:pPr>
            <a:endParaRPr sz="1600"/>
          </a:p>
          <a:p>
            <a:pPr marL="457200" lvl="0" indent="0" algn="l" rtl="0">
              <a:lnSpc>
                <a:spcPct val="70000"/>
              </a:lnSpc>
              <a:spcBef>
                <a:spcPts val="1000"/>
              </a:spcBef>
              <a:spcAft>
                <a:spcPts val="0"/>
              </a:spcAft>
              <a:buNone/>
            </a:pPr>
            <a:endParaRPr sz="1600"/>
          </a:p>
          <a:p>
            <a:pPr marL="457200" lvl="0" indent="-330200" algn="l" rtl="0">
              <a:lnSpc>
                <a:spcPct val="70000"/>
              </a:lnSpc>
              <a:spcBef>
                <a:spcPts val="1000"/>
              </a:spcBef>
              <a:spcAft>
                <a:spcPts val="0"/>
              </a:spcAft>
              <a:buSzPts val="1600"/>
              <a:buChar char="●"/>
            </a:pPr>
            <a:r>
              <a:rPr lang="en-US" sz="1600"/>
              <a:t>JAVA JDK 14</a:t>
            </a:r>
            <a:endParaRPr sz="1600"/>
          </a:p>
          <a:p>
            <a:pPr marL="457200" lvl="0" indent="-330200" algn="l" rtl="0">
              <a:lnSpc>
                <a:spcPct val="70000"/>
              </a:lnSpc>
              <a:spcBef>
                <a:spcPts val="0"/>
              </a:spcBef>
              <a:spcAft>
                <a:spcPts val="0"/>
              </a:spcAft>
              <a:buSzPts val="1600"/>
              <a:buChar char="●"/>
            </a:pPr>
            <a:r>
              <a:rPr lang="en-US" sz="1600"/>
              <a:t>ECLIPSE 2020-06/09</a:t>
            </a:r>
            <a:endParaRPr sz="1600"/>
          </a:p>
          <a:p>
            <a:pPr marL="457200" lvl="0" indent="-330200" algn="l" rtl="0">
              <a:lnSpc>
                <a:spcPct val="70000"/>
              </a:lnSpc>
              <a:spcBef>
                <a:spcPts val="0"/>
              </a:spcBef>
              <a:spcAft>
                <a:spcPts val="0"/>
              </a:spcAft>
              <a:buSzPts val="1600"/>
              <a:buChar char="●"/>
            </a:pPr>
            <a:r>
              <a:rPr lang="en-US" sz="1600"/>
              <a:t>SUBCLIPSE 4.3.0</a:t>
            </a:r>
            <a:br>
              <a:rPr lang="en-US" sz="1600"/>
            </a:br>
            <a:br>
              <a:rPr lang="en-US" sz="1600"/>
            </a:br>
            <a:r>
              <a:rPr lang="en-US" sz="1600"/>
              <a:t>Import the SVN into projects</a:t>
            </a:r>
            <a:br>
              <a:rPr lang="en-US" sz="1600"/>
            </a:br>
            <a:endParaRPr sz="1600"/>
          </a:p>
          <a:p>
            <a:pPr marL="0" lvl="0" indent="0" algn="l" rtl="0">
              <a:lnSpc>
                <a:spcPct val="70000"/>
              </a:lnSpc>
              <a:spcBef>
                <a:spcPts val="1000"/>
              </a:spcBef>
              <a:spcAft>
                <a:spcPts val="0"/>
              </a:spcAft>
              <a:buSzPts val="275"/>
              <a:buNone/>
            </a:pPr>
            <a:endParaRPr sz="1600"/>
          </a:p>
          <a:p>
            <a:pPr marL="0" lvl="0" indent="0" algn="l" rtl="0">
              <a:lnSpc>
                <a:spcPct val="70000"/>
              </a:lnSpc>
              <a:spcBef>
                <a:spcPts val="1000"/>
              </a:spcBef>
              <a:spcAft>
                <a:spcPts val="0"/>
              </a:spcAft>
              <a:buSzPts val="275"/>
              <a:buNone/>
            </a:pPr>
            <a:endParaRPr sz="1600"/>
          </a:p>
          <a:p>
            <a:pPr marL="0" lvl="0" indent="0" algn="l" rtl="0">
              <a:lnSpc>
                <a:spcPct val="70000"/>
              </a:lnSpc>
              <a:spcBef>
                <a:spcPts val="1000"/>
              </a:spcBef>
              <a:spcAft>
                <a:spcPts val="0"/>
              </a:spcAft>
              <a:buSzPts val="275"/>
              <a:buNone/>
            </a:pPr>
            <a:endParaRPr sz="1600"/>
          </a:p>
          <a:p>
            <a:pPr marL="0" lvl="0" indent="0" algn="l" rtl="0">
              <a:lnSpc>
                <a:spcPct val="70000"/>
              </a:lnSpc>
              <a:spcBef>
                <a:spcPts val="1000"/>
              </a:spcBef>
              <a:spcAft>
                <a:spcPts val="0"/>
              </a:spcAft>
              <a:buClr>
                <a:schemeClr val="dk1"/>
              </a:buClr>
              <a:buSzPts val="275"/>
              <a:buFont typeface="Arial"/>
              <a:buNone/>
            </a:pPr>
            <a:endParaRPr sz="1275">
              <a:solidFill>
                <a:srgbClr val="222222"/>
              </a:solidFill>
              <a:highlight>
                <a:srgbClr val="FFFFFF"/>
              </a:highlight>
            </a:endParaRPr>
          </a:p>
          <a:p>
            <a:pPr marL="0" lvl="0" indent="0" algn="l" rtl="0">
              <a:lnSpc>
                <a:spcPct val="70000"/>
              </a:lnSpc>
              <a:spcBef>
                <a:spcPts val="1000"/>
              </a:spcBef>
              <a:spcAft>
                <a:spcPts val="0"/>
              </a:spcAft>
              <a:buSzPts val="275"/>
              <a:buNone/>
            </a:pPr>
            <a:endParaRPr sz="1600"/>
          </a:p>
        </p:txBody>
      </p:sp>
      <p:pic>
        <p:nvPicPr>
          <p:cNvPr id="3" name="Audio 2">
            <a:hlinkClick r:id="" action="ppaction://media"/>
            <a:extLst>
              <a:ext uri="{FF2B5EF4-FFF2-40B4-BE49-F238E27FC236}">
                <a16:creationId xmlns:a16="http://schemas.microsoft.com/office/drawing/2014/main" id="{583EE584-B66A-48F3-B925-80510BC982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4730"/>
    </mc:Choice>
    <mc:Fallback>
      <p:transition spd="slow" advTm="147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cf82a3fd73_3_23"/>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Individual Classes and Interfaces</a:t>
            </a:r>
            <a:endParaRPr/>
          </a:p>
        </p:txBody>
      </p:sp>
      <p:sp>
        <p:nvSpPr>
          <p:cNvPr id="117" name="Google Shape;117;gcf82a3fd73_3_23"/>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rmAutofit lnSpcReduction="20000"/>
          </a:bodyPr>
          <a:lstStyle/>
          <a:p>
            <a:pPr marL="457200" lvl="0" indent="-323850" algn="l" rtl="0">
              <a:lnSpc>
                <a:spcPct val="130000"/>
              </a:lnSpc>
              <a:spcBef>
                <a:spcPts val="1000"/>
              </a:spcBef>
              <a:spcAft>
                <a:spcPts val="0"/>
              </a:spcAft>
              <a:buSzPts val="1500"/>
              <a:buChar char="●"/>
            </a:pPr>
            <a:r>
              <a:rPr lang="en-US" sz="1500"/>
              <a:t>Clause - Anthony Nguyen</a:t>
            </a:r>
            <a:endParaRPr sz="1500"/>
          </a:p>
          <a:p>
            <a:pPr marL="457200" lvl="0" indent="-323850" algn="l" rtl="0">
              <a:lnSpc>
                <a:spcPct val="130000"/>
              </a:lnSpc>
              <a:spcBef>
                <a:spcPts val="0"/>
              </a:spcBef>
              <a:spcAft>
                <a:spcPts val="0"/>
              </a:spcAft>
              <a:buSzPts val="1500"/>
              <a:buChar char="●"/>
            </a:pPr>
            <a:r>
              <a:rPr lang="en-US" sz="1500"/>
              <a:t>IClause = Anthony Nguyen</a:t>
            </a:r>
            <a:endParaRPr sz="1500"/>
          </a:p>
          <a:p>
            <a:pPr marL="457200" lvl="0" indent="-323850" algn="l" rtl="0">
              <a:lnSpc>
                <a:spcPct val="130000"/>
              </a:lnSpc>
              <a:spcBef>
                <a:spcPts val="0"/>
              </a:spcBef>
              <a:spcAft>
                <a:spcPts val="0"/>
              </a:spcAft>
              <a:buSzPts val="1500"/>
              <a:buChar char="●"/>
            </a:pPr>
            <a:r>
              <a:rPr lang="en-US" sz="1500"/>
              <a:t>CompoundTerm - Joshua Posada</a:t>
            </a:r>
            <a:endParaRPr sz="1500"/>
          </a:p>
          <a:p>
            <a:pPr marL="457200" lvl="0" indent="-323850" algn="l" rtl="0">
              <a:lnSpc>
                <a:spcPct val="130000"/>
              </a:lnSpc>
              <a:spcBef>
                <a:spcPts val="0"/>
              </a:spcBef>
              <a:spcAft>
                <a:spcPts val="0"/>
              </a:spcAft>
              <a:buSzPts val="1500"/>
              <a:buChar char="●"/>
            </a:pPr>
            <a:r>
              <a:rPr lang="en-US" sz="1500"/>
              <a:t>ICompoundTerm - Joshua Posada</a:t>
            </a:r>
            <a:endParaRPr sz="1500"/>
          </a:p>
          <a:p>
            <a:pPr marL="457200" lvl="0" indent="-323850" algn="l" rtl="0">
              <a:lnSpc>
                <a:spcPct val="130000"/>
              </a:lnSpc>
              <a:spcBef>
                <a:spcPts val="0"/>
              </a:spcBef>
              <a:spcAft>
                <a:spcPts val="0"/>
              </a:spcAft>
              <a:buSzPts val="1500"/>
              <a:buChar char="●"/>
            </a:pPr>
            <a:r>
              <a:rPr lang="en-US" sz="1500"/>
              <a:t>LinguisticEvent - Daniel Chang</a:t>
            </a:r>
            <a:endParaRPr sz="1500"/>
          </a:p>
          <a:p>
            <a:pPr marL="457200" lvl="0" indent="-323850" algn="l" rtl="0">
              <a:lnSpc>
                <a:spcPct val="130000"/>
              </a:lnSpc>
              <a:spcBef>
                <a:spcPts val="0"/>
              </a:spcBef>
              <a:spcAft>
                <a:spcPts val="0"/>
              </a:spcAft>
              <a:buSzPts val="1500"/>
              <a:buChar char="●"/>
            </a:pPr>
            <a:r>
              <a:rPr lang="en-US" sz="1500"/>
              <a:t>ILinguisticEvent  - Daniel Chang</a:t>
            </a:r>
            <a:endParaRPr sz="1500"/>
          </a:p>
          <a:p>
            <a:pPr marL="457200" lvl="0" indent="-323850" algn="l" rtl="0">
              <a:lnSpc>
                <a:spcPct val="130000"/>
              </a:lnSpc>
              <a:spcBef>
                <a:spcPts val="0"/>
              </a:spcBef>
              <a:spcAft>
                <a:spcPts val="0"/>
              </a:spcAft>
              <a:buSzPts val="1500"/>
              <a:buChar char="●"/>
            </a:pPr>
            <a:r>
              <a:rPr lang="en-US" sz="1500"/>
              <a:t>Rel - Pablo Maldonado </a:t>
            </a:r>
            <a:endParaRPr sz="1500"/>
          </a:p>
          <a:p>
            <a:pPr marL="457200" lvl="0" indent="-323850" algn="l" rtl="0">
              <a:lnSpc>
                <a:spcPct val="130000"/>
              </a:lnSpc>
              <a:spcBef>
                <a:spcPts val="0"/>
              </a:spcBef>
              <a:spcAft>
                <a:spcPts val="0"/>
              </a:spcAft>
              <a:buSzPts val="1500"/>
              <a:buChar char="●"/>
            </a:pPr>
            <a:r>
              <a:rPr lang="en-US" sz="1500"/>
              <a:t>IRel - Pablo Maldonado</a:t>
            </a:r>
            <a:endParaRPr sz="1500"/>
          </a:p>
          <a:p>
            <a:pPr marL="457200" lvl="0" indent="-323850" algn="l" rtl="0">
              <a:lnSpc>
                <a:spcPct val="130000"/>
              </a:lnSpc>
              <a:spcBef>
                <a:spcPts val="0"/>
              </a:spcBef>
              <a:spcAft>
                <a:spcPts val="0"/>
              </a:spcAft>
              <a:buSzPts val="1500"/>
              <a:buChar char="●"/>
            </a:pPr>
            <a:r>
              <a:rPr lang="en-US" sz="1500"/>
              <a:t>TemporalNode -Cristian Caro</a:t>
            </a:r>
            <a:endParaRPr sz="1500"/>
          </a:p>
          <a:p>
            <a:pPr marL="457200" lvl="0" indent="-323850" algn="l" rtl="0">
              <a:lnSpc>
                <a:spcPct val="130000"/>
              </a:lnSpc>
              <a:spcBef>
                <a:spcPts val="0"/>
              </a:spcBef>
              <a:spcAft>
                <a:spcPts val="0"/>
              </a:spcAft>
              <a:buSzPts val="1500"/>
              <a:buChar char="●"/>
            </a:pPr>
            <a:r>
              <a:rPr lang="en-US" sz="1500"/>
              <a:t>ITemporalNode- Cristian Caro</a:t>
            </a:r>
            <a:endParaRPr sz="1500"/>
          </a:p>
          <a:p>
            <a:pPr marL="457200" lvl="0" indent="-323850" algn="l" rtl="0">
              <a:lnSpc>
                <a:spcPct val="130000"/>
              </a:lnSpc>
              <a:spcBef>
                <a:spcPts val="0"/>
              </a:spcBef>
              <a:spcAft>
                <a:spcPts val="0"/>
              </a:spcAft>
              <a:buSzPts val="1500"/>
              <a:buChar char="●"/>
            </a:pPr>
            <a:r>
              <a:rPr lang="en-US" sz="1500"/>
              <a:t>Term - Joshuan Jimenez</a:t>
            </a:r>
            <a:endParaRPr sz="1500"/>
          </a:p>
          <a:p>
            <a:pPr marL="457200" lvl="0" indent="-323850" algn="l" rtl="0">
              <a:lnSpc>
                <a:spcPct val="130000"/>
              </a:lnSpc>
              <a:spcBef>
                <a:spcPts val="0"/>
              </a:spcBef>
              <a:spcAft>
                <a:spcPts val="0"/>
              </a:spcAft>
              <a:buSzPts val="1500"/>
              <a:buChar char="●"/>
            </a:pPr>
            <a:r>
              <a:rPr lang="en-US" sz="1500"/>
              <a:t>ITerm- Joshuan Jimenez</a:t>
            </a:r>
            <a:endParaRPr sz="1500"/>
          </a:p>
        </p:txBody>
      </p:sp>
      <p:pic>
        <p:nvPicPr>
          <p:cNvPr id="3" name="Audio 2">
            <a:hlinkClick r:id="" action="ppaction://media"/>
            <a:extLst>
              <a:ext uri="{FF2B5EF4-FFF2-40B4-BE49-F238E27FC236}">
                <a16:creationId xmlns:a16="http://schemas.microsoft.com/office/drawing/2014/main" id="{EB42ED0B-C7A1-4260-9CBA-937FA0AA7A6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9485"/>
    </mc:Choice>
    <mc:Fallback>
      <p:transition spd="slow" advTm="19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gcf82a3fd73_3_28"/>
          <p:cNvSpPr txBox="1">
            <a:spLocks noGrp="1"/>
          </p:cNvSpPr>
          <p:nvPr>
            <p:ph type="ctrTitle"/>
          </p:nvPr>
        </p:nvSpPr>
        <p:spPr>
          <a:xfrm>
            <a:off x="2050455" y="-34082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JUnit Testing: Individual Classes </a:t>
            </a:r>
            <a:endParaRPr/>
          </a:p>
        </p:txBody>
      </p:sp>
      <p:sp>
        <p:nvSpPr>
          <p:cNvPr id="123" name="Google Shape;123;gcf82a3fd73_3_28"/>
          <p:cNvSpPr txBox="1">
            <a:spLocks noGrp="1"/>
          </p:cNvSpPr>
          <p:nvPr>
            <p:ph type="subTitle" idx="1"/>
          </p:nvPr>
        </p:nvSpPr>
        <p:spPr>
          <a:xfrm>
            <a:off x="2050455" y="2128250"/>
            <a:ext cx="9072900" cy="1655700"/>
          </a:xfrm>
          <a:prstGeom prst="rect">
            <a:avLst/>
          </a:prstGeom>
        </p:spPr>
        <p:txBody>
          <a:bodyPr spcFirstLastPara="1" wrap="square" lIns="91425" tIns="45700" rIns="91425" bIns="45700" anchor="t" anchorCtr="0">
            <a:normAutofit/>
          </a:bodyPr>
          <a:lstStyle/>
          <a:p>
            <a:pPr marL="457200" lvl="0" indent="-381000" algn="l" rtl="0">
              <a:spcBef>
                <a:spcPts val="1000"/>
              </a:spcBef>
              <a:spcAft>
                <a:spcPts val="0"/>
              </a:spcAft>
              <a:buSzPts val="2400"/>
              <a:buFont typeface="Times New Roman"/>
              <a:buChar char="●"/>
            </a:pPr>
            <a:r>
              <a:rPr lang="en-US">
                <a:latin typeface="Times New Roman"/>
                <a:ea typeface="Times New Roman"/>
                <a:cs typeface="Times New Roman"/>
                <a:sym typeface="Times New Roman"/>
              </a:rPr>
              <a:t>Each individual member was assigned a part of language to implement into a class</a:t>
            </a:r>
            <a:endParaRPr>
              <a:latin typeface="Times New Roman"/>
              <a:ea typeface="Times New Roman"/>
              <a:cs typeface="Times New Roman"/>
              <a:sym typeface="Times New Roman"/>
            </a:endParaRPr>
          </a:p>
          <a:p>
            <a:pPr marL="457200" lvl="0" indent="-381000" algn="l" rtl="0">
              <a:spcBef>
                <a:spcPts val="0"/>
              </a:spcBef>
              <a:spcAft>
                <a:spcPts val="0"/>
              </a:spcAft>
              <a:buSzPts val="2400"/>
              <a:buFont typeface="Times New Roman"/>
              <a:buChar char="●"/>
            </a:pPr>
            <a:r>
              <a:rPr lang="en-US">
                <a:latin typeface="Times New Roman"/>
                <a:ea typeface="Times New Roman"/>
                <a:cs typeface="Times New Roman"/>
                <a:sym typeface="Times New Roman"/>
              </a:rPr>
              <a:t>These classes must then be tested</a:t>
            </a:r>
            <a:endParaRPr>
              <a:latin typeface="Times New Roman"/>
              <a:ea typeface="Times New Roman"/>
              <a:cs typeface="Times New Roman"/>
              <a:sym typeface="Times New Roman"/>
            </a:endParaRPr>
          </a:p>
          <a:p>
            <a:pPr marL="914400" lvl="0" indent="0" algn="l" rtl="0">
              <a:spcBef>
                <a:spcPts val="1000"/>
              </a:spcBef>
              <a:spcAft>
                <a:spcPts val="0"/>
              </a:spcAft>
              <a:buNone/>
            </a:pPr>
            <a:r>
              <a:rPr lang="en-US" sz="2000">
                <a:latin typeface="Times New Roman"/>
                <a:ea typeface="Times New Roman"/>
                <a:cs typeface="Times New Roman"/>
                <a:sym typeface="Times New Roman"/>
              </a:rPr>
              <a:t>These test include:	Constructor initialization</a:t>
            </a:r>
            <a:endParaRPr sz="2000">
              <a:latin typeface="Times New Roman"/>
              <a:ea typeface="Times New Roman"/>
              <a:cs typeface="Times New Roman"/>
              <a:sym typeface="Times New Roman"/>
            </a:endParaRPr>
          </a:p>
          <a:p>
            <a:pPr marL="914400" lvl="0" indent="0" algn="l" rtl="0">
              <a:spcBef>
                <a:spcPts val="1000"/>
              </a:spcBef>
              <a:spcAft>
                <a:spcPts val="0"/>
              </a:spcAft>
              <a:buNone/>
            </a:pPr>
            <a:r>
              <a:rPr lang="en-US" sz="2000">
                <a:latin typeface="Times New Roman"/>
                <a:ea typeface="Times New Roman"/>
                <a:cs typeface="Times New Roman"/>
                <a:sym typeface="Times New Roman"/>
              </a:rPr>
              <a:t>					</a:t>
            </a:r>
            <a:endParaRPr sz="2000">
              <a:latin typeface="Times New Roman"/>
              <a:ea typeface="Times New Roman"/>
              <a:cs typeface="Times New Roman"/>
              <a:sym typeface="Times New Roman"/>
            </a:endParaRPr>
          </a:p>
          <a:p>
            <a:pPr marL="914400" lvl="0" indent="0" algn="l" rtl="0">
              <a:spcBef>
                <a:spcPts val="1000"/>
              </a:spcBef>
              <a:spcAft>
                <a:spcPts val="0"/>
              </a:spcAft>
              <a:buNone/>
            </a:pPr>
            <a:r>
              <a:rPr lang="en-US" sz="2000">
                <a:latin typeface="Times New Roman"/>
                <a:ea typeface="Times New Roman"/>
                <a:cs typeface="Times New Roman"/>
                <a:sym typeface="Times New Roman"/>
              </a:rPr>
              <a:t>					</a:t>
            </a:r>
            <a:endParaRPr sz="2000">
              <a:latin typeface="Times New Roman"/>
              <a:ea typeface="Times New Roman"/>
              <a:cs typeface="Times New Roman"/>
              <a:sym typeface="Times New Roman"/>
            </a:endParaRPr>
          </a:p>
          <a:p>
            <a:pPr marL="5943600" lvl="0" indent="457200" algn="l" rtl="0">
              <a:spcBef>
                <a:spcPts val="1000"/>
              </a:spcBef>
              <a:spcAft>
                <a:spcPts val="0"/>
              </a:spcAft>
              <a:buClr>
                <a:srgbClr val="000000"/>
              </a:buClr>
              <a:buSzPts val="2000"/>
              <a:buFont typeface="Arial"/>
              <a:buNone/>
            </a:pPr>
            <a:r>
              <a:rPr lang="en-US" sz="2000">
                <a:latin typeface="Times New Roman"/>
                <a:ea typeface="Times New Roman"/>
                <a:cs typeface="Times New Roman"/>
                <a:sym typeface="Times New Roman"/>
              </a:rPr>
              <a:t>Getter methods</a:t>
            </a:r>
            <a:endParaRPr sz="2000">
              <a:latin typeface="Times New Roman"/>
              <a:ea typeface="Times New Roman"/>
              <a:cs typeface="Times New Roman"/>
              <a:sym typeface="Times New Roman"/>
            </a:endParaRPr>
          </a:p>
          <a:p>
            <a:pPr marL="914400" lvl="0" indent="0" algn="l" rtl="0">
              <a:spcBef>
                <a:spcPts val="1000"/>
              </a:spcBef>
              <a:spcAft>
                <a:spcPts val="0"/>
              </a:spcAft>
              <a:buNone/>
            </a:pPr>
            <a:r>
              <a:rPr lang="en-US" sz="2000">
                <a:latin typeface="Times New Roman"/>
                <a:ea typeface="Times New Roman"/>
                <a:cs typeface="Times New Roman"/>
                <a:sym typeface="Times New Roman"/>
              </a:rPr>
              <a:t>			</a:t>
            </a:r>
            <a:endParaRPr sz="2000">
              <a:latin typeface="Times New Roman"/>
              <a:ea typeface="Times New Roman"/>
              <a:cs typeface="Times New Roman"/>
              <a:sym typeface="Times New Roman"/>
            </a:endParaRPr>
          </a:p>
          <a:p>
            <a:pPr marL="0" lvl="0" indent="0" algn="l" rtl="0">
              <a:spcBef>
                <a:spcPts val="1000"/>
              </a:spcBef>
              <a:spcAft>
                <a:spcPts val="0"/>
              </a:spcAft>
              <a:buNone/>
            </a:pPr>
            <a:endParaRPr sz="2000">
              <a:latin typeface="Times New Roman"/>
              <a:ea typeface="Times New Roman"/>
              <a:cs typeface="Times New Roman"/>
              <a:sym typeface="Times New Roman"/>
            </a:endParaRPr>
          </a:p>
          <a:p>
            <a:pPr marL="0" lvl="0" indent="457200" algn="l" rtl="0">
              <a:spcBef>
                <a:spcPts val="1000"/>
              </a:spcBef>
              <a:spcAft>
                <a:spcPts val="0"/>
              </a:spcAft>
              <a:buNone/>
            </a:pPr>
            <a:r>
              <a:rPr lang="en-US" sz="2000">
                <a:latin typeface="Times New Roman"/>
                <a:ea typeface="Times New Roman"/>
                <a:cs typeface="Times New Roman"/>
                <a:sym typeface="Times New Roman"/>
              </a:rPr>
              <a:t>Proper input</a:t>
            </a:r>
            <a:endParaRPr sz="2000">
              <a:latin typeface="Times New Roman"/>
              <a:ea typeface="Times New Roman"/>
              <a:cs typeface="Times New Roman"/>
              <a:sym typeface="Times New Roman"/>
            </a:endParaRPr>
          </a:p>
        </p:txBody>
      </p:sp>
      <p:pic>
        <p:nvPicPr>
          <p:cNvPr id="124" name="Google Shape;124;gcf82a3fd73_3_28"/>
          <p:cNvPicPr preferRelativeResize="0"/>
          <p:nvPr/>
        </p:nvPicPr>
        <p:blipFill>
          <a:blip r:embed="rId5">
            <a:alphaModFix/>
          </a:blip>
          <a:stretch>
            <a:fillRect/>
          </a:stretch>
        </p:blipFill>
        <p:spPr>
          <a:xfrm>
            <a:off x="8491050" y="2617225"/>
            <a:ext cx="2998700" cy="1366700"/>
          </a:xfrm>
          <a:prstGeom prst="rect">
            <a:avLst/>
          </a:prstGeom>
          <a:noFill/>
          <a:ln>
            <a:noFill/>
          </a:ln>
        </p:spPr>
      </p:pic>
      <p:pic>
        <p:nvPicPr>
          <p:cNvPr id="125" name="Google Shape;125;gcf82a3fd73_3_28"/>
          <p:cNvPicPr preferRelativeResize="0"/>
          <p:nvPr/>
        </p:nvPicPr>
        <p:blipFill>
          <a:blip r:embed="rId6">
            <a:alphaModFix/>
          </a:blip>
          <a:stretch>
            <a:fillRect/>
          </a:stretch>
        </p:blipFill>
        <p:spPr>
          <a:xfrm>
            <a:off x="2273400" y="3729212"/>
            <a:ext cx="5912901" cy="1437375"/>
          </a:xfrm>
          <a:prstGeom prst="rect">
            <a:avLst/>
          </a:prstGeom>
          <a:noFill/>
          <a:ln>
            <a:noFill/>
          </a:ln>
        </p:spPr>
      </p:pic>
      <p:pic>
        <p:nvPicPr>
          <p:cNvPr id="126" name="Google Shape;126;gcf82a3fd73_3_28"/>
          <p:cNvPicPr preferRelativeResize="0"/>
          <p:nvPr/>
        </p:nvPicPr>
        <p:blipFill>
          <a:blip r:embed="rId7">
            <a:alphaModFix/>
          </a:blip>
          <a:stretch>
            <a:fillRect/>
          </a:stretch>
        </p:blipFill>
        <p:spPr>
          <a:xfrm>
            <a:off x="3979572" y="5371297"/>
            <a:ext cx="5147876" cy="1246925"/>
          </a:xfrm>
          <a:prstGeom prst="rect">
            <a:avLst/>
          </a:prstGeom>
          <a:noFill/>
          <a:ln>
            <a:noFill/>
          </a:ln>
        </p:spPr>
      </p:pic>
      <p:pic>
        <p:nvPicPr>
          <p:cNvPr id="3" name="Audio 2">
            <a:hlinkClick r:id="" action="ppaction://media"/>
            <a:extLst>
              <a:ext uri="{FF2B5EF4-FFF2-40B4-BE49-F238E27FC236}">
                <a16:creationId xmlns:a16="http://schemas.microsoft.com/office/drawing/2014/main" id="{6EEF99CB-381F-4012-91F1-1A9E39310AB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3264"/>
    </mc:Choice>
    <mc:Fallback>
      <p:transition spd="slow" advTm="1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cf82a3fd73_3_33"/>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fontScale="90000"/>
          </a:bodyPr>
          <a:lstStyle/>
          <a:p>
            <a:pPr marL="0" lvl="0" indent="0" algn="l" rtl="0">
              <a:spcBef>
                <a:spcPts val="0"/>
              </a:spcBef>
              <a:spcAft>
                <a:spcPts val="0"/>
              </a:spcAft>
              <a:buNone/>
            </a:pPr>
            <a:r>
              <a:rPr lang="en-US"/>
              <a:t>JSonParser and Unit Testing</a:t>
            </a:r>
            <a:endParaRPr/>
          </a:p>
        </p:txBody>
      </p:sp>
      <p:sp>
        <p:nvSpPr>
          <p:cNvPr id="132" name="Google Shape;132;gcf82a3fd73_3_33"/>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rmAutofit/>
          </a:bodyPr>
          <a:lstStyle/>
          <a:p>
            <a:pPr marL="0" lvl="0" indent="0" algn="l" rtl="0">
              <a:lnSpc>
                <a:spcPct val="115000"/>
              </a:lnSpc>
              <a:spcBef>
                <a:spcPts val="1000"/>
              </a:spcBef>
              <a:spcAft>
                <a:spcPts val="0"/>
              </a:spcAft>
              <a:buNone/>
            </a:pPr>
            <a:r>
              <a:rPr lang="en-US"/>
              <a:t>Here we started by getting the raw text text and parsing the sentences in the json file into separate nodes denoted by labels.</a:t>
            </a:r>
            <a:br>
              <a:rPr lang="en-US"/>
            </a:br>
            <a:r>
              <a:rPr lang="en-US"/>
              <a:t>Each node’s label is then tested and sent into a separate method to be parsed individually and stored in to a HashSet of its respective interface</a:t>
            </a:r>
            <a:endParaRPr/>
          </a:p>
        </p:txBody>
      </p:sp>
      <p:pic>
        <p:nvPicPr>
          <p:cNvPr id="2" name="Audio 1">
            <a:hlinkClick r:id="" action="ppaction://media"/>
            <a:extLst>
              <a:ext uri="{FF2B5EF4-FFF2-40B4-BE49-F238E27FC236}">
                <a16:creationId xmlns:a16="http://schemas.microsoft.com/office/drawing/2014/main" id="{E4CFC336-AE6F-4387-B442-0338C49F72B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3991"/>
    </mc:Choice>
    <mc:Fallback>
      <p:transition spd="slow" advTm="23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cf82a3fd73_3_38"/>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Adaptor and Unit Testing</a:t>
            </a:r>
            <a:endParaRPr/>
          </a:p>
        </p:txBody>
      </p:sp>
      <p:sp>
        <p:nvSpPr>
          <p:cNvPr id="138" name="Google Shape;138;gcf82a3fd73_3_38"/>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Using the information from ANAnSI’s AText we convert the data structure to a Text to be read in TimeML. Linguistic, and Temporals are then mapped to their respective TimeML format. Using test cases from the Mapping schema we check for different relations and create links between Events &amp; Events, Temporal &amp; Temporal and Temporal &amp; Linguistic Events.</a:t>
            </a:r>
            <a:endParaRPr/>
          </a:p>
        </p:txBody>
      </p:sp>
      <p:pic>
        <p:nvPicPr>
          <p:cNvPr id="2" name="Audio 1">
            <a:hlinkClick r:id="" action="ppaction://media"/>
            <a:extLst>
              <a:ext uri="{FF2B5EF4-FFF2-40B4-BE49-F238E27FC236}">
                <a16:creationId xmlns:a16="http://schemas.microsoft.com/office/drawing/2014/main" id="{753FB8C9-F1BE-4DE2-824B-5D127769456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5257"/>
    </mc:Choice>
    <mc:Fallback>
      <p:transition spd="slow" advTm="252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cf82a3fd73_1_41"/>
          <p:cNvSpPr txBox="1">
            <a:spLocks noGrp="1"/>
          </p:cNvSpPr>
          <p:nvPr>
            <p:ph type="ctrTitle"/>
          </p:nvPr>
        </p:nvSpPr>
        <p:spPr>
          <a:xfrm>
            <a:off x="2050455" y="-117902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Sample Output of Links</a:t>
            </a:r>
            <a:endParaRPr/>
          </a:p>
        </p:txBody>
      </p:sp>
      <p:pic>
        <p:nvPicPr>
          <p:cNvPr id="144" name="Google Shape;144;gcf82a3fd73_1_41"/>
          <p:cNvPicPr preferRelativeResize="0"/>
          <p:nvPr/>
        </p:nvPicPr>
        <p:blipFill rotWithShape="1">
          <a:blip r:embed="rId5">
            <a:alphaModFix/>
          </a:blip>
          <a:srcRect/>
          <a:stretch/>
        </p:blipFill>
        <p:spPr>
          <a:xfrm>
            <a:off x="4355800" y="1239750"/>
            <a:ext cx="4843951" cy="5129600"/>
          </a:xfrm>
          <a:prstGeom prst="rect">
            <a:avLst/>
          </a:prstGeom>
          <a:noFill/>
          <a:ln>
            <a:noFill/>
          </a:ln>
        </p:spPr>
      </p:pic>
      <p:pic>
        <p:nvPicPr>
          <p:cNvPr id="2" name="Audio 1">
            <a:hlinkClick r:id="" action="ppaction://media"/>
            <a:extLst>
              <a:ext uri="{FF2B5EF4-FFF2-40B4-BE49-F238E27FC236}">
                <a16:creationId xmlns:a16="http://schemas.microsoft.com/office/drawing/2014/main" id="{84769364-1AA5-4DEB-99F9-B25A1E27611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1275"/>
    </mc:Choice>
    <mc:Fallback>
      <p:transition spd="slow" advTm="112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pic>
        <p:nvPicPr>
          <p:cNvPr id="39" name="Google Shape;39;gcf82a3fd73_3_43"/>
          <p:cNvPicPr preferRelativeResize="0"/>
          <p:nvPr/>
        </p:nvPicPr>
        <p:blipFill>
          <a:blip r:embed="rId5">
            <a:alphaModFix/>
          </a:blip>
          <a:stretch>
            <a:fillRect/>
          </a:stretch>
        </p:blipFill>
        <p:spPr>
          <a:xfrm>
            <a:off x="1912600" y="0"/>
            <a:ext cx="10279400" cy="6858000"/>
          </a:xfrm>
          <a:prstGeom prst="rect">
            <a:avLst/>
          </a:prstGeom>
          <a:noFill/>
          <a:ln>
            <a:noFill/>
          </a:ln>
        </p:spPr>
      </p:pic>
      <p:sp>
        <p:nvSpPr>
          <p:cNvPr id="40" name="Google Shape;40;gcf82a3fd73_3_43"/>
          <p:cNvSpPr txBox="1">
            <a:spLocks noGrp="1"/>
          </p:cNvSpPr>
          <p:nvPr>
            <p:ph type="ctrTitle"/>
          </p:nvPr>
        </p:nvSpPr>
        <p:spPr>
          <a:xfrm>
            <a:off x="2050455" y="-1179025"/>
            <a:ext cx="9072900" cy="2387700"/>
          </a:xfrm>
          <a:prstGeom prst="rect">
            <a:avLst/>
          </a:prstGeom>
        </p:spPr>
        <p:txBody>
          <a:bodyPr spcFirstLastPara="1" wrap="square" lIns="91425" tIns="45700" rIns="91425" bIns="45700" anchor="b" anchorCtr="0">
            <a:normAutofit fontScale="90000"/>
          </a:bodyPr>
          <a:lstStyle/>
          <a:p>
            <a:pPr marL="0" lvl="0" indent="0" algn="l" rtl="0">
              <a:spcBef>
                <a:spcPts val="0"/>
              </a:spcBef>
              <a:spcAft>
                <a:spcPts val="0"/>
              </a:spcAft>
              <a:buNone/>
            </a:pPr>
            <a:r>
              <a:rPr lang="en-US"/>
              <a:t>Meet Our Team</a:t>
            </a:r>
            <a:endParaRPr/>
          </a:p>
        </p:txBody>
      </p:sp>
      <p:sp>
        <p:nvSpPr>
          <p:cNvPr id="41" name="Google Shape;41;gcf82a3fd73_3_43"/>
          <p:cNvSpPr txBox="1"/>
          <p:nvPr/>
        </p:nvSpPr>
        <p:spPr>
          <a:xfrm>
            <a:off x="6289588" y="5672525"/>
            <a:ext cx="1283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FFFFFF"/>
                </a:solidFill>
              </a:rPr>
              <a:t>Daniel Chang</a:t>
            </a:r>
            <a:endParaRPr>
              <a:solidFill>
                <a:srgbClr val="FFFFFF"/>
              </a:solidFill>
            </a:endParaRPr>
          </a:p>
        </p:txBody>
      </p:sp>
      <p:sp>
        <p:nvSpPr>
          <p:cNvPr id="42" name="Google Shape;42;gcf82a3fd73_3_43"/>
          <p:cNvSpPr txBox="1"/>
          <p:nvPr/>
        </p:nvSpPr>
        <p:spPr>
          <a:xfrm>
            <a:off x="3440825" y="3293038"/>
            <a:ext cx="1378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FFFFFF"/>
                </a:solidFill>
              </a:rPr>
              <a:t>Cristian Caro</a:t>
            </a:r>
            <a:endParaRPr>
              <a:solidFill>
                <a:srgbClr val="FFFFFF"/>
              </a:solidFill>
            </a:endParaRPr>
          </a:p>
        </p:txBody>
      </p:sp>
      <p:sp>
        <p:nvSpPr>
          <p:cNvPr id="43" name="Google Shape;43;gcf82a3fd73_3_43"/>
          <p:cNvSpPr txBox="1"/>
          <p:nvPr/>
        </p:nvSpPr>
        <p:spPr>
          <a:xfrm>
            <a:off x="6210688" y="3308075"/>
            <a:ext cx="1441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lt1"/>
                </a:solidFill>
              </a:rPr>
              <a:t>Joshua Posada</a:t>
            </a:r>
            <a:endParaRPr>
              <a:solidFill>
                <a:schemeClr val="lt1"/>
              </a:solidFill>
            </a:endParaRPr>
          </a:p>
        </p:txBody>
      </p:sp>
      <p:sp>
        <p:nvSpPr>
          <p:cNvPr id="44" name="Google Shape;44;gcf82a3fd73_3_43"/>
          <p:cNvSpPr txBox="1"/>
          <p:nvPr/>
        </p:nvSpPr>
        <p:spPr>
          <a:xfrm>
            <a:off x="8672438" y="3308075"/>
            <a:ext cx="1581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lt1"/>
                </a:solidFill>
              </a:rPr>
              <a:t>Anthony Nguyen</a:t>
            </a:r>
            <a:endParaRPr>
              <a:solidFill>
                <a:schemeClr val="lt1"/>
              </a:solidFill>
            </a:endParaRPr>
          </a:p>
        </p:txBody>
      </p:sp>
      <p:sp>
        <p:nvSpPr>
          <p:cNvPr id="45" name="Google Shape;45;gcf82a3fd73_3_43"/>
          <p:cNvSpPr txBox="1"/>
          <p:nvPr/>
        </p:nvSpPr>
        <p:spPr>
          <a:xfrm>
            <a:off x="3296975" y="5672525"/>
            <a:ext cx="1746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lt1"/>
                </a:solidFill>
              </a:rPr>
              <a:t>Joshuan Jimenez</a:t>
            </a:r>
            <a:endParaRPr>
              <a:solidFill>
                <a:schemeClr val="lt1"/>
              </a:solidFill>
            </a:endParaRPr>
          </a:p>
        </p:txBody>
      </p:sp>
      <p:pic>
        <p:nvPicPr>
          <p:cNvPr id="46" name="Google Shape;46;gcf82a3fd73_3_43"/>
          <p:cNvPicPr preferRelativeResize="0"/>
          <p:nvPr/>
        </p:nvPicPr>
        <p:blipFill>
          <a:blip r:embed="rId6">
            <a:alphaModFix/>
          </a:blip>
          <a:stretch>
            <a:fillRect/>
          </a:stretch>
        </p:blipFill>
        <p:spPr>
          <a:xfrm>
            <a:off x="6028500" y="3812375"/>
            <a:ext cx="1805600" cy="1746900"/>
          </a:xfrm>
          <a:prstGeom prst="rect">
            <a:avLst/>
          </a:prstGeom>
          <a:noFill/>
          <a:ln>
            <a:noFill/>
          </a:ln>
        </p:spPr>
      </p:pic>
      <p:pic>
        <p:nvPicPr>
          <p:cNvPr id="47" name="Google Shape;47;gcf82a3fd73_3_43"/>
          <p:cNvPicPr preferRelativeResize="0"/>
          <p:nvPr/>
        </p:nvPicPr>
        <p:blipFill>
          <a:blip r:embed="rId7">
            <a:alphaModFix/>
          </a:blip>
          <a:stretch>
            <a:fillRect/>
          </a:stretch>
        </p:blipFill>
        <p:spPr>
          <a:xfrm>
            <a:off x="3220774" y="3830588"/>
            <a:ext cx="1746900" cy="1746900"/>
          </a:xfrm>
          <a:prstGeom prst="rect">
            <a:avLst/>
          </a:prstGeom>
          <a:noFill/>
          <a:ln>
            <a:noFill/>
          </a:ln>
        </p:spPr>
      </p:pic>
      <p:pic>
        <p:nvPicPr>
          <p:cNvPr id="48" name="Google Shape;48;gcf82a3fd73_3_43"/>
          <p:cNvPicPr preferRelativeResize="0"/>
          <p:nvPr/>
        </p:nvPicPr>
        <p:blipFill>
          <a:blip r:embed="rId8">
            <a:alphaModFix/>
          </a:blip>
          <a:stretch>
            <a:fillRect/>
          </a:stretch>
        </p:blipFill>
        <p:spPr>
          <a:xfrm>
            <a:off x="8589800" y="1398375"/>
            <a:ext cx="1746900" cy="1805600"/>
          </a:xfrm>
          <a:prstGeom prst="rect">
            <a:avLst/>
          </a:prstGeom>
          <a:noFill/>
          <a:ln>
            <a:noFill/>
          </a:ln>
        </p:spPr>
      </p:pic>
      <p:pic>
        <p:nvPicPr>
          <p:cNvPr id="49" name="Google Shape;49;gcf82a3fd73_3_43"/>
          <p:cNvPicPr preferRelativeResize="0"/>
          <p:nvPr/>
        </p:nvPicPr>
        <p:blipFill>
          <a:blip r:embed="rId9">
            <a:alphaModFix/>
          </a:blip>
          <a:stretch>
            <a:fillRect/>
          </a:stretch>
        </p:blipFill>
        <p:spPr>
          <a:xfrm>
            <a:off x="6007200" y="1398375"/>
            <a:ext cx="1826900" cy="1826900"/>
          </a:xfrm>
          <a:prstGeom prst="rect">
            <a:avLst/>
          </a:prstGeom>
          <a:noFill/>
          <a:ln>
            <a:noFill/>
          </a:ln>
        </p:spPr>
      </p:pic>
      <p:pic>
        <p:nvPicPr>
          <p:cNvPr id="50" name="Google Shape;50;gcf82a3fd73_3_43"/>
          <p:cNvPicPr preferRelativeResize="0"/>
          <p:nvPr/>
        </p:nvPicPr>
        <p:blipFill>
          <a:blip r:embed="rId10">
            <a:alphaModFix/>
          </a:blip>
          <a:stretch>
            <a:fillRect/>
          </a:stretch>
        </p:blipFill>
        <p:spPr>
          <a:xfrm>
            <a:off x="8589800" y="3812375"/>
            <a:ext cx="1746900" cy="1746900"/>
          </a:xfrm>
          <a:prstGeom prst="rect">
            <a:avLst/>
          </a:prstGeom>
          <a:noFill/>
          <a:ln>
            <a:noFill/>
          </a:ln>
        </p:spPr>
      </p:pic>
      <p:pic>
        <p:nvPicPr>
          <p:cNvPr id="51" name="Google Shape;51;gcf82a3fd73_3_43"/>
          <p:cNvPicPr preferRelativeResize="0"/>
          <p:nvPr/>
        </p:nvPicPr>
        <p:blipFill rotWithShape="1">
          <a:blip r:embed="rId11">
            <a:alphaModFix/>
          </a:blip>
          <a:srcRect l="-10144" b="-10144"/>
          <a:stretch/>
        </p:blipFill>
        <p:spPr>
          <a:xfrm>
            <a:off x="2995575" y="1398375"/>
            <a:ext cx="1964500" cy="1909700"/>
          </a:xfrm>
          <a:prstGeom prst="rect">
            <a:avLst/>
          </a:prstGeom>
          <a:noFill/>
          <a:ln>
            <a:noFill/>
          </a:ln>
        </p:spPr>
      </p:pic>
      <p:sp>
        <p:nvSpPr>
          <p:cNvPr id="52" name="Google Shape;52;gcf82a3fd73_3_43"/>
          <p:cNvSpPr txBox="1"/>
          <p:nvPr/>
        </p:nvSpPr>
        <p:spPr>
          <a:xfrm>
            <a:off x="8672450" y="5663375"/>
            <a:ext cx="1581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FFFFFF"/>
                </a:solidFill>
              </a:rPr>
              <a:t>Pablo Maldonado</a:t>
            </a:r>
            <a:endParaRPr>
              <a:solidFill>
                <a:srgbClr val="FFFFFF"/>
              </a:solidFill>
            </a:endParaRPr>
          </a:p>
        </p:txBody>
      </p:sp>
      <p:pic>
        <p:nvPicPr>
          <p:cNvPr id="7" name="Audio 6">
            <a:hlinkClick r:id="" action="ppaction://media"/>
            <a:extLst>
              <a:ext uri="{FF2B5EF4-FFF2-40B4-BE49-F238E27FC236}">
                <a16:creationId xmlns:a16="http://schemas.microsoft.com/office/drawing/2014/main" id="{B81B1724-6882-4414-9D83-61756F5D25F2}"/>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903"/>
    </mc:Choice>
    <mc:Fallback>
      <p:transition spd="slow" advTm="20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gcf82a3fd73_0_0"/>
          <p:cNvSpPr txBox="1">
            <a:spLocks noGrp="1"/>
          </p:cNvSpPr>
          <p:nvPr>
            <p:ph type="ctrTitle"/>
          </p:nvPr>
        </p:nvSpPr>
        <p:spPr>
          <a:xfrm>
            <a:off x="2050455" y="1030775"/>
            <a:ext cx="9072900" cy="2387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Arial"/>
              <a:buNone/>
            </a:pPr>
            <a:r>
              <a:rPr lang="en-US">
                <a:solidFill>
                  <a:srgbClr val="FFD966"/>
                </a:solidFill>
              </a:rPr>
              <a:t>Timeline Extraction</a:t>
            </a:r>
            <a:endParaRPr>
              <a:solidFill>
                <a:srgbClr val="FFD966"/>
              </a:solidFill>
            </a:endParaRPr>
          </a:p>
        </p:txBody>
      </p:sp>
      <p:sp>
        <p:nvSpPr>
          <p:cNvPr id="58" name="Google Shape;58;gcf82a3fd73_0_0"/>
          <p:cNvSpPr txBox="1">
            <a:spLocks noGrp="1"/>
          </p:cNvSpPr>
          <p:nvPr>
            <p:ph type="subTitle" idx="1"/>
          </p:nvPr>
        </p:nvSpPr>
        <p:spPr>
          <a:xfrm>
            <a:off x="2050455" y="3499850"/>
            <a:ext cx="9072900" cy="1655700"/>
          </a:xfrm>
          <a:prstGeom prst="rect">
            <a:avLst/>
          </a:prstGeom>
          <a:noFill/>
          <a:ln>
            <a:noFill/>
          </a:ln>
        </p:spPr>
        <p:txBody>
          <a:bodyPr spcFirstLastPara="1" wrap="square" lIns="91425" tIns="45700" rIns="91425" bIns="45700" anchor="t" anchorCtr="0">
            <a:normAutofit/>
          </a:bodyPr>
          <a:lstStyle/>
          <a:p>
            <a:pPr marL="457200" lvl="0" indent="-381000" algn="l" rtl="0">
              <a:lnSpc>
                <a:spcPct val="90000"/>
              </a:lnSpc>
              <a:spcBef>
                <a:spcPts val="0"/>
              </a:spcBef>
              <a:spcAft>
                <a:spcPts val="0"/>
              </a:spcAft>
              <a:buSzPts val="2400"/>
              <a:buFont typeface="Times New Roman"/>
              <a:buChar char="●"/>
            </a:pPr>
            <a:r>
              <a:rPr lang="en-US">
                <a:latin typeface="Times New Roman"/>
                <a:ea typeface="Times New Roman"/>
                <a:cs typeface="Times New Roman"/>
                <a:sym typeface="Times New Roman"/>
              </a:rPr>
              <a:t>Timeline Extraction  or TLEX transforms TimeML annotations into a collection of main and subordinated timelines</a:t>
            </a:r>
            <a:endParaRPr>
              <a:latin typeface="Times New Roman"/>
              <a:ea typeface="Times New Roman"/>
              <a:cs typeface="Times New Roman"/>
              <a:sym typeface="Times New Roman"/>
            </a:endParaRPr>
          </a:p>
          <a:p>
            <a:pPr marL="457200" lvl="0" indent="-381000" algn="l" rtl="0">
              <a:lnSpc>
                <a:spcPct val="90000"/>
              </a:lnSpc>
              <a:spcBef>
                <a:spcPts val="0"/>
              </a:spcBef>
              <a:spcAft>
                <a:spcPts val="0"/>
              </a:spcAft>
              <a:buSzPts val="2400"/>
              <a:buFont typeface="Times New Roman"/>
              <a:buChar char="●"/>
            </a:pPr>
            <a:r>
              <a:rPr lang="en-US">
                <a:latin typeface="Times New Roman"/>
                <a:ea typeface="Times New Roman"/>
                <a:cs typeface="Times New Roman"/>
                <a:sym typeface="Times New Roman"/>
              </a:rPr>
              <a:t>One of the goals of TLEX involves ordering events involved in a “timeline”</a:t>
            </a:r>
            <a:endParaRPr>
              <a:latin typeface="Times New Roman"/>
              <a:ea typeface="Times New Roman"/>
              <a:cs typeface="Times New Roman"/>
              <a:sym typeface="Times New Roman"/>
            </a:endParaRPr>
          </a:p>
          <a:p>
            <a:pPr marL="914400" lvl="1" indent="-355600" algn="l" rtl="0">
              <a:lnSpc>
                <a:spcPct val="90000"/>
              </a:lnSpc>
              <a:spcBef>
                <a:spcPts val="0"/>
              </a:spcBef>
              <a:spcAft>
                <a:spcPts val="0"/>
              </a:spcAft>
              <a:buSzPts val="2000"/>
              <a:buFont typeface="Times New Roman"/>
              <a:buChar char="○"/>
            </a:pPr>
            <a:r>
              <a:rPr lang="en-US">
                <a:latin typeface="Times New Roman"/>
                <a:ea typeface="Times New Roman"/>
                <a:cs typeface="Times New Roman"/>
                <a:sym typeface="Times New Roman"/>
              </a:rPr>
              <a:t>A timeline is a graphic representation of events in chronological order</a:t>
            </a:r>
            <a:endParaRPr>
              <a:latin typeface="Times New Roman"/>
              <a:ea typeface="Times New Roman"/>
              <a:cs typeface="Times New Roman"/>
              <a:sym typeface="Times New Roman"/>
            </a:endParaRPr>
          </a:p>
          <a:p>
            <a:pPr marL="457200" lvl="0" indent="-381000" algn="l" rtl="0">
              <a:lnSpc>
                <a:spcPct val="90000"/>
              </a:lnSpc>
              <a:spcBef>
                <a:spcPts val="0"/>
              </a:spcBef>
              <a:spcAft>
                <a:spcPts val="0"/>
              </a:spcAft>
              <a:buSzPts val="2400"/>
              <a:buFont typeface="Times New Roman"/>
              <a:buChar char="●"/>
            </a:pPr>
            <a:r>
              <a:rPr lang="en-US">
                <a:latin typeface="Times New Roman"/>
                <a:ea typeface="Times New Roman"/>
                <a:cs typeface="Times New Roman"/>
                <a:sym typeface="Times New Roman"/>
              </a:rPr>
              <a:t>Does this using a trunk-and-branch structure</a:t>
            </a:r>
            <a:endParaRPr>
              <a:latin typeface="Times New Roman"/>
              <a:ea typeface="Times New Roman"/>
              <a:cs typeface="Times New Roman"/>
              <a:sym typeface="Times New Roman"/>
            </a:endParaRPr>
          </a:p>
        </p:txBody>
      </p:sp>
      <p:pic>
        <p:nvPicPr>
          <p:cNvPr id="6" name="Audio 5">
            <a:hlinkClick r:id="" action="ppaction://media"/>
            <a:extLst>
              <a:ext uri="{FF2B5EF4-FFF2-40B4-BE49-F238E27FC236}">
                <a16:creationId xmlns:a16="http://schemas.microsoft.com/office/drawing/2014/main" id="{5A27128C-443F-4CA7-A252-30EB183943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640"/>
    </mc:Choice>
    <mc:Fallback>
      <p:transition spd="slow" advTm="24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gcf82a3fd73_1_19"/>
          <p:cNvSpPr txBox="1">
            <a:spLocks noGrp="1"/>
          </p:cNvSpPr>
          <p:nvPr>
            <p:ph type="ctrTitle"/>
          </p:nvPr>
        </p:nvSpPr>
        <p:spPr>
          <a:xfrm>
            <a:off x="2050455" y="1030775"/>
            <a:ext cx="9072900" cy="2387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Arial"/>
              <a:buNone/>
            </a:pPr>
            <a:r>
              <a:rPr lang="en-US">
                <a:solidFill>
                  <a:srgbClr val="FFD966"/>
                </a:solidFill>
              </a:rPr>
              <a:t>What is ANAnSI?</a:t>
            </a:r>
            <a:endParaRPr>
              <a:solidFill>
                <a:srgbClr val="FFD966"/>
              </a:solidFill>
            </a:endParaRPr>
          </a:p>
        </p:txBody>
      </p:sp>
      <p:sp>
        <p:nvSpPr>
          <p:cNvPr id="64" name="Google Shape;64;gcf82a3fd73_1_19"/>
          <p:cNvSpPr txBox="1">
            <a:spLocks noGrp="1"/>
          </p:cNvSpPr>
          <p:nvPr>
            <p:ph type="subTitle" idx="1"/>
          </p:nvPr>
        </p:nvSpPr>
        <p:spPr>
          <a:xfrm>
            <a:off x="2050455" y="3499850"/>
            <a:ext cx="9072900" cy="1655700"/>
          </a:xfrm>
          <a:prstGeom prst="rect">
            <a:avLst/>
          </a:prstGeom>
          <a:noFill/>
          <a:ln>
            <a:noFill/>
          </a:ln>
        </p:spPr>
        <p:txBody>
          <a:bodyPr spcFirstLastPara="1" wrap="square" lIns="91425" tIns="45700" rIns="91425" bIns="45700" anchor="t" anchorCtr="0">
            <a:noAutofit/>
          </a:bodyPr>
          <a:lstStyle/>
          <a:p>
            <a:pPr marL="457200" lvl="0" indent="-333375" algn="l" rtl="0">
              <a:lnSpc>
                <a:spcPct val="150000"/>
              </a:lnSpc>
              <a:spcBef>
                <a:spcPts val="0"/>
              </a:spcBef>
              <a:spcAft>
                <a:spcPts val="0"/>
              </a:spcAft>
              <a:buSzPts val="1650"/>
              <a:buChar char="●"/>
            </a:pPr>
            <a:r>
              <a:rPr lang="en-US" sz="1650"/>
              <a:t>ANAnSI stands for (Advanced Narrative Analytics System Infrastructure)</a:t>
            </a:r>
            <a:endParaRPr sz="1650"/>
          </a:p>
          <a:p>
            <a:pPr marL="914400" lvl="1" indent="-333375" algn="l" rtl="0">
              <a:lnSpc>
                <a:spcPct val="150000"/>
              </a:lnSpc>
              <a:spcBef>
                <a:spcPts val="0"/>
              </a:spcBef>
              <a:spcAft>
                <a:spcPts val="0"/>
              </a:spcAft>
              <a:buSzPts val="1650"/>
              <a:buChar char="○"/>
            </a:pPr>
            <a:r>
              <a:rPr lang="en-US" sz="1650"/>
              <a:t>This is a prototype application developed by MITRE</a:t>
            </a:r>
            <a:endParaRPr sz="1650"/>
          </a:p>
          <a:p>
            <a:pPr marL="457200" lvl="0" indent="-333375" algn="l" rtl="0">
              <a:lnSpc>
                <a:spcPct val="150000"/>
              </a:lnSpc>
              <a:spcBef>
                <a:spcPts val="0"/>
              </a:spcBef>
              <a:spcAft>
                <a:spcPts val="0"/>
              </a:spcAft>
              <a:buSzPts val="1650"/>
              <a:buChar char="●"/>
            </a:pPr>
            <a:r>
              <a:rPr lang="en-US" sz="1650"/>
              <a:t>ANAnSI is used for mapping Timelines</a:t>
            </a:r>
            <a:endParaRPr sz="1650"/>
          </a:p>
          <a:p>
            <a:pPr marL="0" lvl="0" indent="0" algn="l" rtl="0">
              <a:lnSpc>
                <a:spcPct val="150000"/>
              </a:lnSpc>
              <a:spcBef>
                <a:spcPts val="0"/>
              </a:spcBef>
              <a:spcAft>
                <a:spcPts val="0"/>
              </a:spcAft>
              <a:buNone/>
            </a:pPr>
            <a:endParaRPr sz="1650"/>
          </a:p>
        </p:txBody>
      </p:sp>
      <p:pic>
        <p:nvPicPr>
          <p:cNvPr id="5" name="Audio 4">
            <a:hlinkClick r:id="" action="ppaction://media"/>
            <a:extLst>
              <a:ext uri="{FF2B5EF4-FFF2-40B4-BE49-F238E27FC236}">
                <a16:creationId xmlns:a16="http://schemas.microsoft.com/office/drawing/2014/main" id="{86E4F1A9-F011-4FDA-8D30-02EBB02C9EE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4872"/>
    </mc:Choice>
    <mc:Fallback>
      <p:transition spd="slow" advTm="14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gcf82a3fd73_1_48"/>
          <p:cNvSpPr txBox="1">
            <a:spLocks noGrp="1"/>
          </p:cNvSpPr>
          <p:nvPr>
            <p:ph type="ctrTitle"/>
          </p:nvPr>
        </p:nvSpPr>
        <p:spPr>
          <a:xfrm>
            <a:off x="2050455" y="-417025"/>
            <a:ext cx="9072900" cy="2387700"/>
          </a:xfrm>
          <a:prstGeom prst="rect">
            <a:avLst/>
          </a:prstGeom>
        </p:spPr>
        <p:txBody>
          <a:bodyPr spcFirstLastPara="1" wrap="square" lIns="91425" tIns="45700" rIns="91425" bIns="45700" anchor="b" anchorCtr="0">
            <a:normAutofit fontScale="90000"/>
          </a:bodyPr>
          <a:lstStyle/>
          <a:p>
            <a:pPr marL="0" lvl="0" indent="0" algn="l" rtl="0">
              <a:spcBef>
                <a:spcPts val="0"/>
              </a:spcBef>
              <a:spcAft>
                <a:spcPts val="0"/>
              </a:spcAft>
              <a:buNone/>
            </a:pPr>
            <a:r>
              <a:rPr lang="en-US"/>
              <a:t>Technologies Used</a:t>
            </a:r>
            <a:endParaRPr/>
          </a:p>
        </p:txBody>
      </p:sp>
      <p:pic>
        <p:nvPicPr>
          <p:cNvPr id="70" name="Google Shape;70;gcf82a3fd73_1_48"/>
          <p:cNvPicPr preferRelativeResize="0"/>
          <p:nvPr/>
        </p:nvPicPr>
        <p:blipFill>
          <a:blip r:embed="rId5">
            <a:alphaModFix/>
          </a:blip>
          <a:stretch>
            <a:fillRect/>
          </a:stretch>
        </p:blipFill>
        <p:spPr>
          <a:xfrm>
            <a:off x="3253245" y="4460588"/>
            <a:ext cx="3766149" cy="1156700"/>
          </a:xfrm>
          <a:prstGeom prst="rect">
            <a:avLst/>
          </a:prstGeom>
          <a:noFill/>
          <a:ln>
            <a:noFill/>
          </a:ln>
        </p:spPr>
      </p:pic>
      <p:pic>
        <p:nvPicPr>
          <p:cNvPr id="71" name="Google Shape;71;gcf82a3fd73_1_48"/>
          <p:cNvPicPr preferRelativeResize="0"/>
          <p:nvPr/>
        </p:nvPicPr>
        <p:blipFill>
          <a:blip r:embed="rId6">
            <a:alphaModFix/>
          </a:blip>
          <a:stretch>
            <a:fillRect/>
          </a:stretch>
        </p:blipFill>
        <p:spPr>
          <a:xfrm>
            <a:off x="8105313" y="4216175"/>
            <a:ext cx="2750175" cy="1645525"/>
          </a:xfrm>
          <a:prstGeom prst="rect">
            <a:avLst/>
          </a:prstGeom>
          <a:noFill/>
          <a:ln>
            <a:noFill/>
          </a:ln>
        </p:spPr>
      </p:pic>
      <p:pic>
        <p:nvPicPr>
          <p:cNvPr id="72" name="Google Shape;72;gcf82a3fd73_1_48"/>
          <p:cNvPicPr preferRelativeResize="0"/>
          <p:nvPr/>
        </p:nvPicPr>
        <p:blipFill>
          <a:blip r:embed="rId7">
            <a:alphaModFix/>
          </a:blip>
          <a:stretch>
            <a:fillRect/>
          </a:stretch>
        </p:blipFill>
        <p:spPr>
          <a:xfrm>
            <a:off x="2346575" y="1840675"/>
            <a:ext cx="1299275" cy="2376450"/>
          </a:xfrm>
          <a:prstGeom prst="rect">
            <a:avLst/>
          </a:prstGeom>
          <a:noFill/>
          <a:ln>
            <a:noFill/>
          </a:ln>
        </p:spPr>
      </p:pic>
      <p:pic>
        <p:nvPicPr>
          <p:cNvPr id="73" name="Google Shape;73;gcf82a3fd73_1_48"/>
          <p:cNvPicPr preferRelativeResize="0"/>
          <p:nvPr/>
        </p:nvPicPr>
        <p:blipFill>
          <a:blip r:embed="rId8">
            <a:alphaModFix/>
          </a:blip>
          <a:stretch>
            <a:fillRect/>
          </a:stretch>
        </p:blipFill>
        <p:spPr>
          <a:xfrm>
            <a:off x="4212913" y="1907513"/>
            <a:ext cx="2422350" cy="2422350"/>
          </a:xfrm>
          <a:prstGeom prst="rect">
            <a:avLst/>
          </a:prstGeom>
          <a:noFill/>
          <a:ln>
            <a:noFill/>
          </a:ln>
        </p:spPr>
      </p:pic>
      <p:pic>
        <p:nvPicPr>
          <p:cNvPr id="74" name="Google Shape;74;gcf82a3fd73_1_48"/>
          <p:cNvPicPr preferRelativeResize="0"/>
          <p:nvPr/>
        </p:nvPicPr>
        <p:blipFill>
          <a:blip r:embed="rId9">
            <a:alphaModFix/>
          </a:blip>
          <a:stretch>
            <a:fillRect/>
          </a:stretch>
        </p:blipFill>
        <p:spPr>
          <a:xfrm>
            <a:off x="7019404" y="2383750"/>
            <a:ext cx="4922022" cy="1156675"/>
          </a:xfrm>
          <a:prstGeom prst="rect">
            <a:avLst/>
          </a:prstGeom>
          <a:noFill/>
          <a:ln>
            <a:noFill/>
          </a:ln>
        </p:spPr>
      </p:pic>
      <p:pic>
        <p:nvPicPr>
          <p:cNvPr id="5" name="Audio 4">
            <a:hlinkClick r:id="" action="ppaction://media"/>
            <a:extLst>
              <a:ext uri="{FF2B5EF4-FFF2-40B4-BE49-F238E27FC236}">
                <a16:creationId xmlns:a16="http://schemas.microsoft.com/office/drawing/2014/main" id="{FF0DAA7D-AC3A-4DF7-B247-F4A0656778A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5314"/>
    </mc:Choice>
    <mc:Fallback>
      <p:transition spd="slow" advTm="253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gcf82a3fd73_3_8"/>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The problem</a:t>
            </a:r>
            <a:endParaRPr/>
          </a:p>
        </p:txBody>
      </p:sp>
      <p:sp>
        <p:nvSpPr>
          <p:cNvPr id="81" name="Google Shape;81;gcf82a3fd73_3_8"/>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rmAutofit/>
          </a:bodyPr>
          <a:lstStyle/>
          <a:p>
            <a:pPr marL="0" lvl="0" indent="0" algn="l" rtl="0">
              <a:lnSpc>
                <a:spcPct val="150000"/>
              </a:lnSpc>
              <a:spcBef>
                <a:spcPts val="1000"/>
              </a:spcBef>
              <a:spcAft>
                <a:spcPts val="0"/>
              </a:spcAft>
              <a:buSzPts val="1018"/>
              <a:buNone/>
            </a:pPr>
            <a:r>
              <a:rPr lang="en-US" sz="2000"/>
              <a:t>Timelines are rarely explicit in text, and usually cannot be extracted directly. Instead, texts explicitly reveal only partial orderings of events and times. Such information can be used to construct a temporal graph by using a temporal representation language such as a temporal algebra or TimeML.</a:t>
            </a:r>
            <a:endParaRPr sz="2000"/>
          </a:p>
          <a:p>
            <a:pPr marL="0" lvl="0" indent="0" algn="l" rtl="0">
              <a:lnSpc>
                <a:spcPct val="70000"/>
              </a:lnSpc>
              <a:spcBef>
                <a:spcPts val="1000"/>
              </a:spcBef>
              <a:spcAft>
                <a:spcPts val="0"/>
              </a:spcAft>
              <a:buSzPts val="1018"/>
              <a:buNone/>
            </a:pPr>
            <a:endParaRPr sz="2220"/>
          </a:p>
        </p:txBody>
      </p:sp>
      <p:pic>
        <p:nvPicPr>
          <p:cNvPr id="3" name="Audio 2">
            <a:hlinkClick r:id="" action="ppaction://media"/>
            <a:extLst>
              <a:ext uri="{FF2B5EF4-FFF2-40B4-BE49-F238E27FC236}">
                <a16:creationId xmlns:a16="http://schemas.microsoft.com/office/drawing/2014/main" id="{E1961691-FB62-4195-A429-E2595B3E68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3070"/>
    </mc:Choice>
    <mc:Fallback>
      <p:transition spd="slow" advTm="230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gcf82a3fd73_1_36"/>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Validation</a:t>
            </a:r>
            <a:endParaRPr/>
          </a:p>
        </p:txBody>
      </p:sp>
      <p:sp>
        <p:nvSpPr>
          <p:cNvPr id="87" name="Google Shape;87;gcf82a3fd73_1_36"/>
          <p:cNvSpPr txBox="1">
            <a:spLocks noGrp="1"/>
          </p:cNvSpPr>
          <p:nvPr>
            <p:ph type="subTitle" idx="1"/>
          </p:nvPr>
        </p:nvSpPr>
        <p:spPr>
          <a:xfrm>
            <a:off x="2050455" y="3499850"/>
            <a:ext cx="9072900" cy="1655700"/>
          </a:xfrm>
          <a:prstGeom prst="rect">
            <a:avLst/>
          </a:prstGeom>
          <a:noFill/>
          <a:ln>
            <a:noFill/>
          </a:ln>
        </p:spPr>
        <p:txBody>
          <a:bodyPr spcFirstLastPara="1" wrap="square" lIns="91425" tIns="45700" rIns="91425" bIns="45700" anchor="t" anchorCtr="0">
            <a:normAutofit/>
          </a:bodyPr>
          <a:lstStyle/>
          <a:p>
            <a:pPr marL="457200" lvl="0" indent="-355600" algn="l" rtl="0">
              <a:lnSpc>
                <a:spcPct val="130000"/>
              </a:lnSpc>
              <a:spcBef>
                <a:spcPts val="0"/>
              </a:spcBef>
              <a:spcAft>
                <a:spcPts val="0"/>
              </a:spcAft>
              <a:buSzPts val="2000"/>
              <a:buChar char="●"/>
            </a:pPr>
            <a:r>
              <a:rPr lang="en-US" sz="2000"/>
              <a:t>Is Timeline Extraction/TLEX valid? Does it work?</a:t>
            </a:r>
            <a:endParaRPr sz="2000"/>
          </a:p>
          <a:p>
            <a:pPr marL="457200" lvl="0" indent="-355600" algn="l" rtl="0">
              <a:lnSpc>
                <a:spcPct val="130000"/>
              </a:lnSpc>
              <a:spcBef>
                <a:spcPts val="0"/>
              </a:spcBef>
              <a:spcAft>
                <a:spcPts val="0"/>
              </a:spcAft>
              <a:buSzPts val="2000"/>
              <a:buChar char="●"/>
            </a:pPr>
            <a:r>
              <a:rPr lang="en-US" sz="2000"/>
              <a:t>To justify the integrity of TLEX, experimental evaluation was applicative to 385 TimeML annotated texts.</a:t>
            </a:r>
            <a:endParaRPr sz="2000"/>
          </a:p>
          <a:p>
            <a:pPr marL="457200" lvl="0" indent="-355600" algn="l" rtl="0">
              <a:lnSpc>
                <a:spcPct val="130000"/>
              </a:lnSpc>
              <a:spcBef>
                <a:spcPts val="0"/>
              </a:spcBef>
              <a:spcAft>
                <a:spcPts val="0"/>
              </a:spcAft>
              <a:buSzPts val="2000"/>
              <a:buChar char="●"/>
            </a:pPr>
            <a:r>
              <a:rPr lang="en-US" sz="2000"/>
              <a:t>This was taken from four different corpora.</a:t>
            </a:r>
            <a:endParaRPr sz="2000"/>
          </a:p>
          <a:p>
            <a:pPr marL="1371600" lvl="2" indent="-355600" algn="l" rtl="0">
              <a:lnSpc>
                <a:spcPct val="130000"/>
              </a:lnSpc>
              <a:spcBef>
                <a:spcPts val="0"/>
              </a:spcBef>
              <a:spcAft>
                <a:spcPts val="0"/>
              </a:spcAft>
              <a:buSzPts val="2000"/>
              <a:buChar char="■"/>
            </a:pPr>
            <a:r>
              <a:rPr lang="en-US" sz="2000"/>
              <a:t>This produced 72 inconsistent text</a:t>
            </a:r>
            <a:endParaRPr sz="2000"/>
          </a:p>
          <a:p>
            <a:pPr marL="1371600" lvl="2" indent="-355600" algn="l" rtl="0">
              <a:lnSpc>
                <a:spcPct val="130000"/>
              </a:lnSpc>
              <a:spcBef>
                <a:spcPts val="0"/>
              </a:spcBef>
              <a:spcAft>
                <a:spcPts val="0"/>
              </a:spcAft>
              <a:buSzPts val="2000"/>
              <a:buChar char="■"/>
            </a:pPr>
            <a:r>
              <a:rPr lang="en-US" sz="2000"/>
              <a:t>181 had more than one timeline</a:t>
            </a:r>
            <a:endParaRPr sz="2000"/>
          </a:p>
          <a:p>
            <a:pPr marL="1371600" lvl="2" indent="-355600" algn="l" rtl="0">
              <a:lnSpc>
                <a:spcPct val="130000"/>
              </a:lnSpc>
              <a:spcBef>
                <a:spcPts val="0"/>
              </a:spcBef>
              <a:spcAft>
                <a:spcPts val="0"/>
              </a:spcAft>
              <a:buSzPts val="2000"/>
              <a:buChar char="■"/>
            </a:pPr>
            <a:r>
              <a:rPr lang="en-US" sz="2000"/>
              <a:t>2541 with intermittent sections</a:t>
            </a:r>
            <a:endParaRPr sz="2000"/>
          </a:p>
          <a:p>
            <a:pPr marL="0" lvl="0" indent="0" algn="l" rtl="0">
              <a:lnSpc>
                <a:spcPct val="70000"/>
              </a:lnSpc>
              <a:spcBef>
                <a:spcPts val="0"/>
              </a:spcBef>
              <a:spcAft>
                <a:spcPts val="0"/>
              </a:spcAft>
              <a:buNone/>
            </a:pPr>
            <a:endParaRPr sz="2000">
              <a:latin typeface="Times New Roman"/>
              <a:ea typeface="Times New Roman"/>
              <a:cs typeface="Times New Roman"/>
              <a:sym typeface="Times New Roman"/>
            </a:endParaRPr>
          </a:p>
          <a:p>
            <a:pPr marL="0" lvl="0" indent="0" algn="l" rtl="0">
              <a:lnSpc>
                <a:spcPct val="70000"/>
              </a:lnSpc>
              <a:spcBef>
                <a:spcPts val="0"/>
              </a:spcBef>
              <a:spcAft>
                <a:spcPts val="0"/>
              </a:spcAft>
              <a:buNone/>
            </a:pPr>
            <a:endParaRPr>
              <a:latin typeface="Times New Roman"/>
              <a:ea typeface="Times New Roman"/>
              <a:cs typeface="Times New Roman"/>
              <a:sym typeface="Times New Roman"/>
            </a:endParaRPr>
          </a:p>
        </p:txBody>
      </p:sp>
      <p:pic>
        <p:nvPicPr>
          <p:cNvPr id="3" name="Audio 2">
            <a:hlinkClick r:id="" action="ppaction://media"/>
            <a:extLst>
              <a:ext uri="{FF2B5EF4-FFF2-40B4-BE49-F238E27FC236}">
                <a16:creationId xmlns:a16="http://schemas.microsoft.com/office/drawing/2014/main" id="{5F293B7C-9E36-42D4-8F74-21CBED38E3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6153"/>
    </mc:Choice>
    <mc:Fallback>
      <p:transition spd="slow" advTm="261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gcf82a3fd73_0_5"/>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Validation (Cont.)</a:t>
            </a:r>
            <a:endParaRPr/>
          </a:p>
        </p:txBody>
      </p:sp>
      <p:sp>
        <p:nvSpPr>
          <p:cNvPr id="93" name="Google Shape;93;gcf82a3fd73_0_5"/>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rmAutofit lnSpcReduction="20000"/>
          </a:bodyPr>
          <a:lstStyle/>
          <a:p>
            <a:pPr marL="457200" lvl="0" indent="-355600" algn="l" rtl="0">
              <a:lnSpc>
                <a:spcPct val="150000"/>
              </a:lnSpc>
              <a:spcBef>
                <a:spcPts val="0"/>
              </a:spcBef>
              <a:spcAft>
                <a:spcPts val="0"/>
              </a:spcAft>
              <a:buSzPts val="2000"/>
              <a:buChar char="●"/>
            </a:pPr>
            <a:r>
              <a:rPr lang="en-US" sz="2000"/>
              <a:t>This evaluation disclosed that TLEX is 98-100% accurate with a 95% confidence based on the 5 aspects included with its output</a:t>
            </a:r>
            <a:endParaRPr sz="2000"/>
          </a:p>
          <a:p>
            <a:pPr marL="457200" lvl="0" indent="-355600" algn="l" rtl="0">
              <a:lnSpc>
                <a:spcPct val="150000"/>
              </a:lnSpc>
              <a:spcBef>
                <a:spcPts val="0"/>
              </a:spcBef>
              <a:spcAft>
                <a:spcPts val="0"/>
              </a:spcAft>
              <a:buSzPts val="2000"/>
              <a:buChar char="●"/>
            </a:pPr>
            <a:r>
              <a:rPr lang="en-US" sz="2000"/>
              <a:t>This output consisted of 5 aspects:</a:t>
            </a:r>
            <a:endParaRPr sz="2000"/>
          </a:p>
          <a:p>
            <a:pPr marL="914400" lvl="0" indent="-355600" algn="l" rtl="0">
              <a:lnSpc>
                <a:spcPct val="150000"/>
              </a:lnSpc>
              <a:spcBef>
                <a:spcPts val="0"/>
              </a:spcBef>
              <a:spcAft>
                <a:spcPts val="0"/>
              </a:spcAft>
              <a:buSzPts val="2000"/>
              <a:buAutoNum type="arabicPeriod"/>
            </a:pPr>
            <a:r>
              <a:rPr lang="en-US" sz="2000"/>
              <a:t>The ordering of time points</a:t>
            </a:r>
            <a:endParaRPr sz="2000"/>
          </a:p>
          <a:p>
            <a:pPr marL="914400" lvl="0" indent="-355600" algn="l" rtl="0">
              <a:lnSpc>
                <a:spcPct val="150000"/>
              </a:lnSpc>
              <a:spcBef>
                <a:spcPts val="0"/>
              </a:spcBef>
              <a:spcAft>
                <a:spcPts val="0"/>
              </a:spcAft>
              <a:buSzPts val="2000"/>
              <a:buAutoNum type="arabicPeriod"/>
            </a:pPr>
            <a:r>
              <a:rPr lang="en-US" sz="2000"/>
              <a:t>The number of main timelines</a:t>
            </a:r>
            <a:endParaRPr sz="2000"/>
          </a:p>
          <a:p>
            <a:pPr marL="914400" lvl="0" indent="-355600" algn="l" rtl="0">
              <a:lnSpc>
                <a:spcPct val="150000"/>
              </a:lnSpc>
              <a:spcBef>
                <a:spcPts val="0"/>
              </a:spcBef>
              <a:spcAft>
                <a:spcPts val="0"/>
              </a:spcAft>
              <a:buSzPts val="2000"/>
              <a:buAutoNum type="arabicPeriod"/>
            </a:pPr>
            <a:r>
              <a:rPr lang="en-US" sz="2000"/>
              <a:t>The placement of time points on main vs. subordinate timelines</a:t>
            </a:r>
            <a:endParaRPr sz="2000"/>
          </a:p>
          <a:p>
            <a:pPr marL="914400" lvl="0" indent="-355600" algn="l" rtl="0">
              <a:lnSpc>
                <a:spcPct val="150000"/>
              </a:lnSpc>
              <a:spcBef>
                <a:spcPts val="0"/>
              </a:spcBef>
              <a:spcAft>
                <a:spcPts val="0"/>
              </a:spcAft>
              <a:buSzPts val="2000"/>
              <a:buAutoNum type="arabicPeriod"/>
            </a:pPr>
            <a:r>
              <a:rPr lang="en-US" sz="2000"/>
              <a:t>The attachment point of subordinated timelines</a:t>
            </a:r>
            <a:endParaRPr sz="2000"/>
          </a:p>
          <a:p>
            <a:pPr marL="914400" lvl="0" indent="-355600" algn="l" rtl="0">
              <a:lnSpc>
                <a:spcPct val="150000"/>
              </a:lnSpc>
              <a:spcBef>
                <a:spcPts val="0"/>
              </a:spcBef>
              <a:spcAft>
                <a:spcPts val="0"/>
              </a:spcAft>
              <a:buSzPts val="2000"/>
              <a:buAutoNum type="arabicPeriod"/>
            </a:pPr>
            <a:r>
              <a:rPr lang="en-US" sz="2000"/>
              <a:t>The location of the indeterminate sections</a:t>
            </a:r>
            <a:endParaRPr sz="2000"/>
          </a:p>
        </p:txBody>
      </p:sp>
      <p:pic>
        <p:nvPicPr>
          <p:cNvPr id="3" name="Audio 2">
            <a:hlinkClick r:id="" action="ppaction://media"/>
            <a:extLst>
              <a:ext uri="{FF2B5EF4-FFF2-40B4-BE49-F238E27FC236}">
                <a16:creationId xmlns:a16="http://schemas.microsoft.com/office/drawing/2014/main" id="{8263E214-5367-422E-A476-B411803CB7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442"/>
    </mc:Choice>
    <mc:Fallback>
      <p:transition spd="slow" advTm="204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gcf82a3fd73_3_13"/>
          <p:cNvSpPr txBox="1">
            <a:spLocks noGrp="1"/>
          </p:cNvSpPr>
          <p:nvPr>
            <p:ph type="ctrTitle"/>
          </p:nvPr>
        </p:nvSpPr>
        <p:spPr>
          <a:xfrm>
            <a:off x="2050455" y="1030775"/>
            <a:ext cx="90729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Timeline of Project</a:t>
            </a:r>
            <a:endParaRPr/>
          </a:p>
        </p:txBody>
      </p:sp>
      <p:sp>
        <p:nvSpPr>
          <p:cNvPr id="99" name="Google Shape;99;gcf82a3fd73_3_13"/>
          <p:cNvSpPr txBox="1">
            <a:spLocks noGrp="1"/>
          </p:cNvSpPr>
          <p:nvPr>
            <p:ph type="subTitle" idx="1"/>
          </p:nvPr>
        </p:nvSpPr>
        <p:spPr>
          <a:xfrm>
            <a:off x="2050455" y="3499850"/>
            <a:ext cx="9072900" cy="1655700"/>
          </a:xfrm>
          <a:prstGeom prst="rect">
            <a:avLst/>
          </a:prstGeom>
        </p:spPr>
        <p:txBody>
          <a:bodyPr spcFirstLastPara="1" wrap="square" lIns="91425" tIns="45700" rIns="91425" bIns="45700" anchor="t" anchorCtr="0">
            <a:noAutofit/>
          </a:bodyPr>
          <a:lstStyle/>
          <a:p>
            <a:pPr marL="457200" lvl="0" indent="-355600" algn="l" rtl="0">
              <a:lnSpc>
                <a:spcPct val="150000"/>
              </a:lnSpc>
              <a:spcBef>
                <a:spcPts val="1000"/>
              </a:spcBef>
              <a:spcAft>
                <a:spcPts val="0"/>
              </a:spcAft>
              <a:buSzPts val="2000"/>
              <a:buChar char="●"/>
            </a:pPr>
            <a:r>
              <a:rPr lang="en-US" sz="2000"/>
              <a:t>Research</a:t>
            </a:r>
            <a:endParaRPr sz="2000"/>
          </a:p>
          <a:p>
            <a:pPr marL="457200" lvl="0" indent="-355600" algn="l" rtl="0">
              <a:lnSpc>
                <a:spcPct val="150000"/>
              </a:lnSpc>
              <a:spcBef>
                <a:spcPts val="0"/>
              </a:spcBef>
              <a:spcAft>
                <a:spcPts val="0"/>
              </a:spcAft>
              <a:buSzPts val="2000"/>
              <a:buChar char="●"/>
            </a:pPr>
            <a:r>
              <a:rPr lang="en-US" sz="2000"/>
              <a:t>Environment Installation</a:t>
            </a:r>
            <a:endParaRPr sz="2000"/>
          </a:p>
          <a:p>
            <a:pPr marL="457200" lvl="0" indent="-355600" algn="l" rtl="0">
              <a:lnSpc>
                <a:spcPct val="150000"/>
              </a:lnSpc>
              <a:spcBef>
                <a:spcPts val="0"/>
              </a:spcBef>
              <a:spcAft>
                <a:spcPts val="0"/>
              </a:spcAft>
              <a:buSzPts val="2000"/>
              <a:buChar char="●"/>
            </a:pPr>
            <a:r>
              <a:rPr lang="en-US" sz="2000"/>
              <a:t>Individual Classes and Interfaces</a:t>
            </a:r>
            <a:endParaRPr sz="2000"/>
          </a:p>
          <a:p>
            <a:pPr marL="457200" lvl="0" indent="-355600" algn="l" rtl="0">
              <a:lnSpc>
                <a:spcPct val="150000"/>
              </a:lnSpc>
              <a:spcBef>
                <a:spcPts val="0"/>
              </a:spcBef>
              <a:spcAft>
                <a:spcPts val="0"/>
              </a:spcAft>
              <a:buSzPts val="2000"/>
              <a:buChar char="●"/>
            </a:pPr>
            <a:r>
              <a:rPr lang="en-US" sz="2000"/>
              <a:t>Unit Testing for classes</a:t>
            </a:r>
            <a:endParaRPr sz="2000"/>
          </a:p>
          <a:p>
            <a:pPr marL="457200" lvl="0" indent="-355600" algn="l" rtl="0">
              <a:lnSpc>
                <a:spcPct val="150000"/>
              </a:lnSpc>
              <a:spcBef>
                <a:spcPts val="0"/>
              </a:spcBef>
              <a:spcAft>
                <a:spcPts val="0"/>
              </a:spcAft>
              <a:buSzPts val="2000"/>
              <a:buChar char="●"/>
            </a:pPr>
            <a:r>
              <a:rPr lang="en-US" sz="2000"/>
              <a:t>JsonParser and Unit Testing</a:t>
            </a:r>
            <a:endParaRPr sz="2000"/>
          </a:p>
          <a:p>
            <a:pPr marL="457200" lvl="0" indent="-355600" algn="l" rtl="0">
              <a:lnSpc>
                <a:spcPct val="150000"/>
              </a:lnSpc>
              <a:spcBef>
                <a:spcPts val="0"/>
              </a:spcBef>
              <a:spcAft>
                <a:spcPts val="0"/>
              </a:spcAft>
              <a:buSzPts val="2000"/>
              <a:buChar char="●"/>
            </a:pPr>
            <a:r>
              <a:rPr lang="en-US" sz="2000"/>
              <a:t>Adaptor and Unit Testing</a:t>
            </a:r>
            <a:endParaRPr sz="2000"/>
          </a:p>
        </p:txBody>
      </p:sp>
      <p:pic>
        <p:nvPicPr>
          <p:cNvPr id="3" name="Audio 2">
            <a:hlinkClick r:id="" action="ppaction://media"/>
            <a:extLst>
              <a:ext uri="{FF2B5EF4-FFF2-40B4-BE49-F238E27FC236}">
                <a16:creationId xmlns:a16="http://schemas.microsoft.com/office/drawing/2014/main" id="{83E920C1-E52B-4A90-938A-2586C169FF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8976"/>
    </mc:Choice>
    <mc:Fallback>
      <p:transition spd="slow" advTm="189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717</Words>
  <Application>Microsoft Office PowerPoint</Application>
  <PresentationFormat>Widescreen</PresentationFormat>
  <Paragraphs>105</Paragraphs>
  <Slides>16</Slides>
  <Notes>16</Notes>
  <HiddenSlides>0</HiddenSlides>
  <MMClips>16</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Times New Roman</vt:lpstr>
      <vt:lpstr>Office Theme</vt:lpstr>
      <vt:lpstr>Computing and Information Sciences Spring 2021 Senior Design Project  ANAnSI (Advanced Narrative Analytics System Infrastructure)</vt:lpstr>
      <vt:lpstr>Meet Our Team</vt:lpstr>
      <vt:lpstr>Timeline Extraction</vt:lpstr>
      <vt:lpstr>What is ANAnSI?</vt:lpstr>
      <vt:lpstr>Technologies Used</vt:lpstr>
      <vt:lpstr>The problem</vt:lpstr>
      <vt:lpstr>Validation</vt:lpstr>
      <vt:lpstr>Validation (Cont.)</vt:lpstr>
      <vt:lpstr>Timeline of Project</vt:lpstr>
      <vt:lpstr>Research</vt:lpstr>
      <vt:lpstr>Environment Installation</vt:lpstr>
      <vt:lpstr>Individual Classes and Interfaces</vt:lpstr>
      <vt:lpstr>JUnit Testing: Individual Classes </vt:lpstr>
      <vt:lpstr>JSonParser and Unit Testing</vt:lpstr>
      <vt:lpstr>Adaptor and Unit Testing</vt:lpstr>
      <vt:lpstr>Sample Output of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Computing and Information Sciences Spring 2021 Senior Design Project  ANAnSI (Advanced Narrative Analytics System Infrastructure)</dc:title>
  <dc:creator>Oscar Negret</dc:creator>
  <cp:lastModifiedBy>Joshuan Jimenez</cp:lastModifiedBy>
  <cp:revision>2</cp:revision>
  <dcterms:created xsi:type="dcterms:W3CDTF">2019-06-25T19:12:02Z</dcterms:created>
  <dcterms:modified xsi:type="dcterms:W3CDTF">2021-04-12T18:08:51Z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