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44" r:id="rId4"/>
  </p:sldMasterIdLst>
  <p:sldIdLst>
    <p:sldId id="291" r:id="rId5"/>
  </p:sldIdLst>
  <p:sldSz cx="32918400" cy="438912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FFFF"/>
    <a:srgbClr val="081E3F"/>
    <a:srgbClr val="CC0066"/>
    <a:srgbClr val="FF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D27102A9-8310-4765-A935-A1911B00CA55}" styleName="Light Style 1 - Accent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0E3FDE45-AF77-4B5C-9715-49D594BDF05E}" styleName="Light Style 1 - Accent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599"/>
    <p:restoredTop sz="94694"/>
  </p:normalViewPr>
  <p:slideViewPr>
    <p:cSldViewPr snapToGrid="0" snapToObjects="1">
      <p:cViewPr varScale="1">
        <p:scale>
          <a:sx n="17" d="100"/>
          <a:sy n="17" d="100"/>
        </p:scale>
        <p:origin x="3048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presProps" Target="presProps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1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Blank4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1839FC9-247D-4D7A-A2BE-015BBDA6CC8E}"/>
              </a:ext>
            </a:extLst>
          </p:cNvPr>
          <p:cNvSpPr txBox="1"/>
          <p:nvPr userDrawn="1"/>
        </p:nvSpPr>
        <p:spPr>
          <a:xfrm>
            <a:off x="21667030" y="41821397"/>
            <a:ext cx="10505705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kern="1200" spc="225" dirty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FLORIDA INTERNATIONAL UNIVERSITY</a:t>
            </a:r>
          </a:p>
        </p:txBody>
      </p:sp>
      <p:pic>
        <p:nvPicPr>
          <p:cNvPr id="3" name="Content Placeholder 4" descr="A close up of a sign&#10;&#10;Description automatically generated">
            <a:extLst>
              <a:ext uri="{FF2B5EF4-FFF2-40B4-BE49-F238E27FC236}">
                <a16:creationId xmlns:a16="http://schemas.microsoft.com/office/drawing/2014/main" id="{E621DCD8-8EA5-471D-9DB2-FAF212F91CA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97308" y="1089188"/>
            <a:ext cx="3641448" cy="31268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7851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>
            <a:extLst>
              <a:ext uri="{FF2B5EF4-FFF2-40B4-BE49-F238E27FC236}">
                <a16:creationId xmlns:a16="http://schemas.microsoft.com/office/drawing/2014/main" id="{8CE4101A-4EAF-4CCB-8625-174A47CD7243}"/>
              </a:ext>
            </a:extLst>
          </p:cNvPr>
          <p:cNvSpPr txBox="1"/>
          <p:nvPr userDrawn="1"/>
        </p:nvSpPr>
        <p:spPr>
          <a:xfrm>
            <a:off x="21667030" y="41821397"/>
            <a:ext cx="10505705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kern="1200" spc="225" dirty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FLORIDA INTERNATIONAL UNIVERSITY</a:t>
            </a:r>
          </a:p>
        </p:txBody>
      </p:sp>
      <p:pic>
        <p:nvPicPr>
          <p:cNvPr id="3" name="Picture 2" descr="A picture containing drawing&#10;&#10;Description automatically generated">
            <a:extLst>
              <a:ext uri="{FF2B5EF4-FFF2-40B4-BE49-F238E27FC236}">
                <a16:creationId xmlns:a16="http://schemas.microsoft.com/office/drawing/2014/main" id="{48E10276-EBF3-49C1-87F7-62921545125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96797" y="1016276"/>
            <a:ext cx="3641446" cy="31268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58252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Blank4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1839FC9-247D-4D7A-A2BE-015BBDA6CC8E}"/>
              </a:ext>
            </a:extLst>
          </p:cNvPr>
          <p:cNvSpPr txBox="1"/>
          <p:nvPr userDrawn="1"/>
        </p:nvSpPr>
        <p:spPr>
          <a:xfrm>
            <a:off x="21667030" y="42405827"/>
            <a:ext cx="10505705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kern="1200" spc="225" dirty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FLORIDA INTERNATIONAL UNIVERSITY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D9CE1F4-64CC-475B-AD92-B190038A1D37}"/>
              </a:ext>
            </a:extLst>
          </p:cNvPr>
          <p:cNvSpPr/>
          <p:nvPr userDrawn="1"/>
        </p:nvSpPr>
        <p:spPr>
          <a:xfrm>
            <a:off x="0" y="39892949"/>
            <a:ext cx="32918400" cy="526695"/>
          </a:xfrm>
          <a:prstGeom prst="rect">
            <a:avLst/>
          </a:prstGeom>
          <a:solidFill>
            <a:srgbClr val="081E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860" dirty="0"/>
          </a:p>
        </p:txBody>
      </p:sp>
      <p:pic>
        <p:nvPicPr>
          <p:cNvPr id="3" name="Content Placeholder 4" descr="A close up of a sign&#10;&#10;Description automatically generated">
            <a:extLst>
              <a:ext uri="{FF2B5EF4-FFF2-40B4-BE49-F238E27FC236}">
                <a16:creationId xmlns:a16="http://schemas.microsoft.com/office/drawing/2014/main" id="{822B3915-F74F-466A-A218-530699309EE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45665" y="41267399"/>
            <a:ext cx="2651530" cy="22768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73552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2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44EFA1C-AD67-42CB-8453-2876F71A55C6}"/>
              </a:ext>
            </a:extLst>
          </p:cNvPr>
          <p:cNvSpPr txBox="1"/>
          <p:nvPr userDrawn="1"/>
        </p:nvSpPr>
        <p:spPr>
          <a:xfrm>
            <a:off x="21667030" y="42405827"/>
            <a:ext cx="10505705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kern="1200" spc="225" dirty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FLORIDA INTERNATIONAL UNIVERSITY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858FA870-B1B1-4DEC-9AC9-E9343364F431}"/>
              </a:ext>
            </a:extLst>
          </p:cNvPr>
          <p:cNvSpPr/>
          <p:nvPr userDrawn="1"/>
        </p:nvSpPr>
        <p:spPr>
          <a:xfrm>
            <a:off x="0" y="39892949"/>
            <a:ext cx="32918400" cy="526695"/>
          </a:xfrm>
          <a:prstGeom prst="rect">
            <a:avLst/>
          </a:prstGeom>
          <a:solidFill>
            <a:srgbClr val="00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860" dirty="0"/>
          </a:p>
        </p:txBody>
      </p:sp>
      <p:pic>
        <p:nvPicPr>
          <p:cNvPr id="12" name="Picture 11" descr="A picture containing drawing&#10;&#10;Description automatically generated">
            <a:extLst>
              <a:ext uri="{FF2B5EF4-FFF2-40B4-BE49-F238E27FC236}">
                <a16:creationId xmlns:a16="http://schemas.microsoft.com/office/drawing/2014/main" id="{1D8B0F7F-7327-4AC6-95AB-455300B4EF4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45665" y="41269424"/>
            <a:ext cx="2646812" cy="22728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42073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781900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6" r:id="rId1"/>
    <p:sldLayoutId id="2147483745" r:id="rId2"/>
    <p:sldLayoutId id="2147483747" r:id="rId3"/>
    <p:sldLayoutId id="2147483748" r:id="rId4"/>
  </p:sldLayoutIdLst>
  <p:txStyles>
    <p:titleStyle>
      <a:lvl1pPr algn="l" defTabSz="2468880" rtl="0" eaLnBrk="1" latinLnBrk="0" hangingPunct="1">
        <a:lnSpc>
          <a:spcPct val="90000"/>
        </a:lnSpc>
        <a:spcBef>
          <a:spcPct val="0"/>
        </a:spcBef>
        <a:buNone/>
        <a:defRPr sz="11880" b="1" kern="1200">
          <a:solidFill>
            <a:schemeClr val="bg1"/>
          </a:solidFill>
          <a:latin typeface="Neue Haas Grotesk Text Pro" panose="020B0504020202020204" pitchFamily="34" charset="0"/>
          <a:ea typeface="+mj-ea"/>
          <a:cs typeface="+mj-cs"/>
        </a:defRPr>
      </a:lvl1pPr>
    </p:titleStyle>
    <p:bodyStyle>
      <a:lvl1pPr marL="617220" indent="-617220" algn="l" defTabSz="2468880" rtl="0" eaLnBrk="1" latinLnBrk="0" hangingPunct="1">
        <a:lnSpc>
          <a:spcPct val="90000"/>
        </a:lnSpc>
        <a:spcBef>
          <a:spcPts val="2700"/>
        </a:spcBef>
        <a:buFont typeface="Arial" panose="020B0604020202020204" pitchFamily="34" charset="0"/>
        <a:buChar char="•"/>
        <a:defRPr sz="7560" kern="1200">
          <a:solidFill>
            <a:schemeClr val="bg1"/>
          </a:solidFill>
          <a:latin typeface="Neue Haas Grotesk Text Pro" panose="020B0504020202020204" pitchFamily="34" charset="0"/>
          <a:ea typeface="+mn-ea"/>
          <a:cs typeface="+mn-cs"/>
        </a:defRPr>
      </a:lvl1pPr>
      <a:lvl2pPr marL="1851660" indent="-617220" algn="l" defTabSz="2468880" rtl="0" eaLnBrk="1" latinLnBrk="0" hangingPunct="1">
        <a:lnSpc>
          <a:spcPct val="90000"/>
        </a:lnSpc>
        <a:spcBef>
          <a:spcPts val="1350"/>
        </a:spcBef>
        <a:buFont typeface="Arial" panose="020B0604020202020204" pitchFamily="34" charset="0"/>
        <a:buChar char="•"/>
        <a:defRPr sz="6480" kern="1200">
          <a:solidFill>
            <a:schemeClr val="bg1"/>
          </a:solidFill>
          <a:latin typeface="Neue Haas Grotesk Text Pro" panose="020B0504020202020204" pitchFamily="34" charset="0"/>
          <a:ea typeface="+mn-ea"/>
          <a:cs typeface="+mn-cs"/>
        </a:defRPr>
      </a:lvl2pPr>
      <a:lvl3pPr marL="3086100" indent="-617220" algn="l" defTabSz="2468880" rtl="0" eaLnBrk="1" latinLnBrk="0" hangingPunct="1">
        <a:lnSpc>
          <a:spcPct val="90000"/>
        </a:lnSpc>
        <a:spcBef>
          <a:spcPts val="1350"/>
        </a:spcBef>
        <a:buFont typeface="Arial" panose="020B0604020202020204" pitchFamily="34" charset="0"/>
        <a:buChar char="•"/>
        <a:defRPr sz="5400" kern="1200">
          <a:solidFill>
            <a:schemeClr val="bg1"/>
          </a:solidFill>
          <a:latin typeface="Neue Haas Grotesk Text Pro" panose="020B0504020202020204" pitchFamily="34" charset="0"/>
          <a:ea typeface="+mn-ea"/>
          <a:cs typeface="+mn-cs"/>
        </a:defRPr>
      </a:lvl3pPr>
      <a:lvl4pPr marL="4320540" indent="-617220" algn="l" defTabSz="2468880" rtl="0" eaLnBrk="1" latinLnBrk="0" hangingPunct="1">
        <a:lnSpc>
          <a:spcPct val="90000"/>
        </a:lnSpc>
        <a:spcBef>
          <a:spcPts val="1350"/>
        </a:spcBef>
        <a:buFont typeface="Arial" panose="020B0604020202020204" pitchFamily="34" charset="0"/>
        <a:buChar char="•"/>
        <a:defRPr sz="4860" kern="1200">
          <a:solidFill>
            <a:schemeClr val="bg1"/>
          </a:solidFill>
          <a:latin typeface="Neue Haas Grotesk Text Pro" panose="020B0504020202020204" pitchFamily="34" charset="0"/>
          <a:ea typeface="+mn-ea"/>
          <a:cs typeface="+mn-cs"/>
        </a:defRPr>
      </a:lvl4pPr>
      <a:lvl5pPr marL="5554980" indent="-617220" algn="l" defTabSz="2468880" rtl="0" eaLnBrk="1" latinLnBrk="0" hangingPunct="1">
        <a:lnSpc>
          <a:spcPct val="90000"/>
        </a:lnSpc>
        <a:spcBef>
          <a:spcPts val="1350"/>
        </a:spcBef>
        <a:buFont typeface="Arial" panose="020B0604020202020204" pitchFamily="34" charset="0"/>
        <a:buChar char="•"/>
        <a:defRPr sz="4860" kern="1200">
          <a:solidFill>
            <a:schemeClr val="bg1"/>
          </a:solidFill>
          <a:latin typeface="Neue Haas Grotesk Text Pro" panose="020B0504020202020204" pitchFamily="34" charset="0"/>
          <a:ea typeface="+mn-ea"/>
          <a:cs typeface="+mn-cs"/>
        </a:defRPr>
      </a:lvl5pPr>
      <a:lvl6pPr marL="6789420" indent="-617220" algn="l" defTabSz="2468880" rtl="0" eaLnBrk="1" latinLnBrk="0" hangingPunct="1">
        <a:lnSpc>
          <a:spcPct val="90000"/>
        </a:lnSpc>
        <a:spcBef>
          <a:spcPts val="1350"/>
        </a:spcBef>
        <a:buFont typeface="Arial" panose="020B0604020202020204" pitchFamily="34" charset="0"/>
        <a:buChar char="•"/>
        <a:defRPr sz="4860" kern="1200">
          <a:solidFill>
            <a:schemeClr val="tx1"/>
          </a:solidFill>
          <a:latin typeface="+mn-lt"/>
          <a:ea typeface="+mn-ea"/>
          <a:cs typeface="+mn-cs"/>
        </a:defRPr>
      </a:lvl6pPr>
      <a:lvl7pPr marL="8023860" indent="-617220" algn="l" defTabSz="2468880" rtl="0" eaLnBrk="1" latinLnBrk="0" hangingPunct="1">
        <a:lnSpc>
          <a:spcPct val="90000"/>
        </a:lnSpc>
        <a:spcBef>
          <a:spcPts val="1350"/>
        </a:spcBef>
        <a:buFont typeface="Arial" panose="020B0604020202020204" pitchFamily="34" charset="0"/>
        <a:buChar char="•"/>
        <a:defRPr sz="4860" kern="1200">
          <a:solidFill>
            <a:schemeClr val="tx1"/>
          </a:solidFill>
          <a:latin typeface="+mn-lt"/>
          <a:ea typeface="+mn-ea"/>
          <a:cs typeface="+mn-cs"/>
        </a:defRPr>
      </a:lvl7pPr>
      <a:lvl8pPr marL="9258300" indent="-617220" algn="l" defTabSz="2468880" rtl="0" eaLnBrk="1" latinLnBrk="0" hangingPunct="1">
        <a:lnSpc>
          <a:spcPct val="90000"/>
        </a:lnSpc>
        <a:spcBef>
          <a:spcPts val="1350"/>
        </a:spcBef>
        <a:buFont typeface="Arial" panose="020B0604020202020204" pitchFamily="34" charset="0"/>
        <a:buChar char="•"/>
        <a:defRPr sz="4860" kern="1200">
          <a:solidFill>
            <a:schemeClr val="tx1"/>
          </a:solidFill>
          <a:latin typeface="+mn-lt"/>
          <a:ea typeface="+mn-ea"/>
          <a:cs typeface="+mn-cs"/>
        </a:defRPr>
      </a:lvl8pPr>
      <a:lvl9pPr marL="10492740" indent="-617220" algn="l" defTabSz="2468880" rtl="0" eaLnBrk="1" latinLnBrk="0" hangingPunct="1">
        <a:lnSpc>
          <a:spcPct val="90000"/>
        </a:lnSpc>
        <a:spcBef>
          <a:spcPts val="1350"/>
        </a:spcBef>
        <a:buFont typeface="Arial" panose="020B0604020202020204" pitchFamily="34" charset="0"/>
        <a:buChar char="•"/>
        <a:defRPr sz="486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468880" rtl="0" eaLnBrk="1" latinLnBrk="0" hangingPunct="1">
        <a:defRPr sz="4860" kern="1200">
          <a:solidFill>
            <a:schemeClr val="tx1"/>
          </a:solidFill>
          <a:latin typeface="+mn-lt"/>
          <a:ea typeface="+mn-ea"/>
          <a:cs typeface="+mn-cs"/>
        </a:defRPr>
      </a:lvl1pPr>
      <a:lvl2pPr marL="1234440" algn="l" defTabSz="2468880" rtl="0" eaLnBrk="1" latinLnBrk="0" hangingPunct="1">
        <a:defRPr sz="4860" kern="1200">
          <a:solidFill>
            <a:schemeClr val="tx1"/>
          </a:solidFill>
          <a:latin typeface="+mn-lt"/>
          <a:ea typeface="+mn-ea"/>
          <a:cs typeface="+mn-cs"/>
        </a:defRPr>
      </a:lvl2pPr>
      <a:lvl3pPr marL="2468880" algn="l" defTabSz="2468880" rtl="0" eaLnBrk="1" latinLnBrk="0" hangingPunct="1">
        <a:defRPr sz="4860" kern="1200">
          <a:solidFill>
            <a:schemeClr val="tx1"/>
          </a:solidFill>
          <a:latin typeface="+mn-lt"/>
          <a:ea typeface="+mn-ea"/>
          <a:cs typeface="+mn-cs"/>
        </a:defRPr>
      </a:lvl3pPr>
      <a:lvl4pPr marL="3703320" algn="l" defTabSz="2468880" rtl="0" eaLnBrk="1" latinLnBrk="0" hangingPunct="1">
        <a:defRPr sz="4860" kern="1200">
          <a:solidFill>
            <a:schemeClr val="tx1"/>
          </a:solidFill>
          <a:latin typeface="+mn-lt"/>
          <a:ea typeface="+mn-ea"/>
          <a:cs typeface="+mn-cs"/>
        </a:defRPr>
      </a:lvl4pPr>
      <a:lvl5pPr marL="4937760" algn="l" defTabSz="2468880" rtl="0" eaLnBrk="1" latinLnBrk="0" hangingPunct="1">
        <a:defRPr sz="4860" kern="1200">
          <a:solidFill>
            <a:schemeClr val="tx1"/>
          </a:solidFill>
          <a:latin typeface="+mn-lt"/>
          <a:ea typeface="+mn-ea"/>
          <a:cs typeface="+mn-cs"/>
        </a:defRPr>
      </a:lvl5pPr>
      <a:lvl6pPr marL="6172200" algn="l" defTabSz="2468880" rtl="0" eaLnBrk="1" latinLnBrk="0" hangingPunct="1">
        <a:defRPr sz="4860" kern="1200">
          <a:solidFill>
            <a:schemeClr val="tx1"/>
          </a:solidFill>
          <a:latin typeface="+mn-lt"/>
          <a:ea typeface="+mn-ea"/>
          <a:cs typeface="+mn-cs"/>
        </a:defRPr>
      </a:lvl6pPr>
      <a:lvl7pPr marL="7406640" algn="l" defTabSz="2468880" rtl="0" eaLnBrk="1" latinLnBrk="0" hangingPunct="1">
        <a:defRPr sz="4860" kern="1200">
          <a:solidFill>
            <a:schemeClr val="tx1"/>
          </a:solidFill>
          <a:latin typeface="+mn-lt"/>
          <a:ea typeface="+mn-ea"/>
          <a:cs typeface="+mn-cs"/>
        </a:defRPr>
      </a:lvl7pPr>
      <a:lvl8pPr marL="8641080" algn="l" defTabSz="2468880" rtl="0" eaLnBrk="1" latinLnBrk="0" hangingPunct="1">
        <a:defRPr sz="4860" kern="1200">
          <a:solidFill>
            <a:schemeClr val="tx1"/>
          </a:solidFill>
          <a:latin typeface="+mn-lt"/>
          <a:ea typeface="+mn-ea"/>
          <a:cs typeface="+mn-cs"/>
        </a:defRPr>
      </a:lvl8pPr>
      <a:lvl9pPr marL="9875520" algn="l" defTabSz="2468880" rtl="0" eaLnBrk="1" latinLnBrk="0" hangingPunct="1">
        <a:defRPr sz="486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9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72">
            <a:extLst>
              <a:ext uri="{FF2B5EF4-FFF2-40B4-BE49-F238E27FC236}">
                <a16:creationId xmlns:a16="http://schemas.microsoft.com/office/drawing/2014/main" id="{3326A7EB-0544-4D3F-8620-608E176B1E2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69833" y="41169369"/>
            <a:ext cx="25233383" cy="1441028"/>
          </a:xfrm>
          <a:prstGeom prst="rect">
            <a:avLst/>
          </a:prstGeom>
          <a:noFill/>
          <a:ln w="6350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55493" tIns="27746" rIns="55493" bIns="27746" anchor="t">
            <a:spAutoFit/>
          </a:bodyPr>
          <a:lstStyle>
            <a:lvl1pPr marL="493713" indent="-493713" defTabSz="985838">
              <a:spcBef>
                <a:spcPct val="20000"/>
              </a:spcBef>
              <a:buChar char="•"/>
              <a:defRPr sz="1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 defTabSz="985838">
              <a:spcBef>
                <a:spcPct val="20000"/>
              </a:spcBef>
              <a:buChar char="–"/>
              <a:defRPr sz="97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5356225" indent="-1071563" defTabSz="985838">
              <a:spcBef>
                <a:spcPct val="20000"/>
              </a:spcBef>
              <a:buChar char="•"/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7497763" indent="-1071563" defTabSz="985838">
              <a:spcBef>
                <a:spcPct val="20000"/>
              </a:spcBef>
              <a:buChar char="–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9640888" indent="-1071563" defTabSz="985838">
              <a:spcBef>
                <a:spcPct val="20000"/>
              </a:spcBef>
              <a:buChar char="»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10098088" indent="-1071563" defTabSz="9858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10555288" indent="-1071563" defTabSz="9858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1012488" indent="-1071563" defTabSz="9858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1469688" indent="-1071563" defTabSz="9858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indent="0">
              <a:spcBef>
                <a:spcPct val="0"/>
              </a:spcBef>
              <a:buClr>
                <a:srgbClr val="3333CC"/>
              </a:buClr>
              <a:buNone/>
            </a:pPr>
            <a:r>
              <a:rPr lang="en-US" altLang="en-US" sz="3000" dirty="0">
                <a:solidFill>
                  <a:schemeClr val="bg2"/>
                </a:solidFill>
              </a:rPr>
              <a:t>The material presented in this poster is based upon the work supported by Gregory Reis (</a:t>
            </a:r>
            <a:r>
              <a:rPr lang="en-US" altLang="en-US" sz="3000" i="1" dirty="0">
                <a:solidFill>
                  <a:schemeClr val="bg2"/>
                </a:solidFill>
              </a:rPr>
              <a:t>name of the project sponsor: federal, state or local government, or corporate partners, where applicable</a:t>
            </a:r>
            <a:r>
              <a:rPr lang="en-US" altLang="en-US" sz="3000" dirty="0">
                <a:solidFill>
                  <a:schemeClr val="bg2"/>
                </a:solidFill>
              </a:rPr>
              <a:t>). We thank Gregory Reis for his assistance and mentorship that I/we received throughout the senior design project.</a:t>
            </a:r>
          </a:p>
        </p:txBody>
      </p:sp>
      <p:sp>
        <p:nvSpPr>
          <p:cNvPr id="4" name="Text Box 19">
            <a:extLst>
              <a:ext uri="{FF2B5EF4-FFF2-40B4-BE49-F238E27FC236}">
                <a16:creationId xmlns:a16="http://schemas.microsoft.com/office/drawing/2014/main" id="{987AAD38-3F70-4D75-84B6-AA1849F3864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72729" y="40482393"/>
            <a:ext cx="6599183" cy="68697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square" lIns="55493" tIns="27746" rIns="55493" bIns="27746">
            <a:spAutoFit/>
          </a:bodyPr>
          <a:lstStyle/>
          <a:p>
            <a:pPr algn="ctr" defTabSz="554492">
              <a:spcBef>
                <a:spcPct val="50000"/>
              </a:spcBef>
              <a:defRPr/>
            </a:pPr>
            <a:r>
              <a:rPr lang="en-US" sz="4100" b="1" dirty="0">
                <a:solidFill>
                  <a:srgbClr val="081E3F"/>
                </a:solidFill>
                <a:latin typeface="Arial" charset="0"/>
                <a:ea typeface="ＭＳ Ｐゴシック" charset="-128"/>
                <a:cs typeface="ＭＳ Ｐゴシック" charset="-128"/>
              </a:rPr>
              <a:t>ACKNOWLEDGEMENT</a:t>
            </a:r>
          </a:p>
        </p:txBody>
      </p:sp>
      <p:sp>
        <p:nvSpPr>
          <p:cNvPr id="6" name="TextBox 3">
            <a:extLst>
              <a:ext uri="{FF2B5EF4-FFF2-40B4-BE49-F238E27FC236}">
                <a16:creationId xmlns:a16="http://schemas.microsoft.com/office/drawing/2014/main" id="{50B115B5-F8D2-4A79-9D3B-4A38B45DCAE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48713" y="335034"/>
            <a:ext cx="25708202" cy="3231654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r>
              <a:rPr lang="en-US" altLang="en-US" b="1" dirty="0">
                <a:solidFill>
                  <a:schemeClr val="bg2"/>
                </a:solidFill>
              </a:rPr>
              <a:t>Knight Foundation School of Computing and Information Sciences</a:t>
            </a:r>
          </a:p>
          <a:p>
            <a:pPr algn="ctr" eaLnBrk="1" hangingPunct="1"/>
            <a:r>
              <a:rPr lang="en-US" altLang="en-US" sz="6000" i="1" dirty="0">
                <a:solidFill>
                  <a:schemeClr val="bg2"/>
                </a:solidFill>
              </a:rPr>
              <a:t>Spring 2021 Capstone II Project</a:t>
            </a:r>
          </a:p>
        </p:txBody>
      </p:sp>
      <p:sp>
        <p:nvSpPr>
          <p:cNvPr id="8" name="Text Box 12">
            <a:extLst>
              <a:ext uri="{FF2B5EF4-FFF2-40B4-BE49-F238E27FC236}">
                <a16:creationId xmlns:a16="http://schemas.microsoft.com/office/drawing/2014/main" id="{42AB64D0-3610-4A7D-B618-41E259C835A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93937" y="3591523"/>
            <a:ext cx="26403300" cy="32107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55493" tIns="27746" rIns="55493" bIns="27746">
            <a:spAutoFit/>
          </a:bodyPr>
          <a:lstStyle>
            <a:lvl1pPr defTabSz="985838">
              <a:spcBef>
                <a:spcPct val="20000"/>
              </a:spcBef>
              <a:buChar char="•"/>
              <a:defRPr sz="1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 defTabSz="985838">
              <a:spcBef>
                <a:spcPct val="20000"/>
              </a:spcBef>
              <a:buChar char="–"/>
              <a:defRPr sz="97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5356225" indent="-1071563" defTabSz="985838">
              <a:spcBef>
                <a:spcPct val="20000"/>
              </a:spcBef>
              <a:buChar char="•"/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7497763" indent="-1071563" defTabSz="985838">
              <a:spcBef>
                <a:spcPct val="20000"/>
              </a:spcBef>
              <a:buChar char="–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9640888" indent="-1071563" defTabSz="985838">
              <a:spcBef>
                <a:spcPct val="20000"/>
              </a:spcBef>
              <a:buChar char="»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10098088" indent="-1071563" defTabSz="9858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10555288" indent="-1071563" defTabSz="9858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1012488" indent="-1071563" defTabSz="9858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1469688" indent="-1071563" defTabSz="9858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10000" b="1" dirty="0">
                <a:solidFill>
                  <a:schemeClr val="bg2"/>
                </a:solidFill>
              </a:rPr>
              <a:t>BBQUDA</a:t>
            </a:r>
          </a:p>
          <a:p>
            <a:pPr algn="ctr">
              <a:spcBef>
                <a:spcPct val="0"/>
              </a:spcBef>
              <a:buNone/>
            </a:pPr>
            <a:r>
              <a:rPr lang="en-US" altLang="en-US" sz="3500" b="1" dirty="0">
                <a:solidFill>
                  <a:schemeClr val="bg2"/>
                </a:solidFill>
              </a:rPr>
              <a:t>Students: </a:t>
            </a:r>
            <a:r>
              <a:rPr lang="en-US" altLang="en-US" sz="3500" i="1" dirty="0">
                <a:solidFill>
                  <a:schemeClr val="bg2"/>
                </a:solidFill>
              </a:rPr>
              <a:t>John </a:t>
            </a:r>
            <a:r>
              <a:rPr lang="en-US" altLang="en-US" sz="3500" i="1" dirty="0" err="1">
                <a:solidFill>
                  <a:schemeClr val="bg2"/>
                </a:solidFill>
              </a:rPr>
              <a:t>Quitto</a:t>
            </a:r>
            <a:r>
              <a:rPr lang="en-US" altLang="en-US" sz="3500" i="1">
                <a:solidFill>
                  <a:schemeClr val="bg2"/>
                </a:solidFill>
              </a:rPr>
              <a:t>-Graham </a:t>
            </a:r>
          </a:p>
          <a:p>
            <a:pPr algn="ctr">
              <a:spcBef>
                <a:spcPct val="0"/>
              </a:spcBef>
              <a:buNone/>
            </a:pPr>
            <a:r>
              <a:rPr lang="en-US" altLang="en-US" sz="3500" b="1">
                <a:solidFill>
                  <a:schemeClr val="bg2"/>
                </a:solidFill>
              </a:rPr>
              <a:t>Product </a:t>
            </a:r>
            <a:r>
              <a:rPr lang="en-US" altLang="en-US" sz="3500" b="1" dirty="0">
                <a:solidFill>
                  <a:schemeClr val="bg2"/>
                </a:solidFill>
              </a:rPr>
              <a:t>Owner/Mentor:</a:t>
            </a:r>
            <a:r>
              <a:rPr lang="en-US" altLang="en-US" sz="3500" b="1" i="1" dirty="0">
                <a:solidFill>
                  <a:schemeClr val="bg2"/>
                </a:solidFill>
              </a:rPr>
              <a:t> </a:t>
            </a:r>
            <a:r>
              <a:rPr lang="en-US" altLang="en-US" sz="3500" i="1" dirty="0">
                <a:solidFill>
                  <a:schemeClr val="bg2"/>
                </a:solidFill>
              </a:rPr>
              <a:t>Dr. Gregory Reis</a:t>
            </a:r>
            <a:endParaRPr lang="en-US" altLang="ja-JP" sz="3500" dirty="0">
              <a:solidFill>
                <a:schemeClr val="bg2"/>
              </a:solidFill>
            </a:endParaRPr>
          </a:p>
          <a:p>
            <a:pPr algn="ctr">
              <a:spcBef>
                <a:spcPct val="0"/>
              </a:spcBef>
              <a:buNone/>
            </a:pPr>
            <a:r>
              <a:rPr lang="en-US" altLang="en-US" sz="3500" b="1" dirty="0">
                <a:solidFill>
                  <a:schemeClr val="bg2"/>
                </a:solidFill>
              </a:rPr>
              <a:t>Instructor/Faculty:</a:t>
            </a:r>
            <a:r>
              <a:rPr lang="en-US" altLang="en-US" sz="3500" b="1" i="1" dirty="0">
                <a:solidFill>
                  <a:schemeClr val="bg2"/>
                </a:solidFill>
              </a:rPr>
              <a:t> </a:t>
            </a:r>
            <a:r>
              <a:rPr lang="en-US" altLang="en-US" sz="3500" i="1" dirty="0">
                <a:solidFill>
                  <a:schemeClr val="bg2"/>
                </a:solidFill>
              </a:rPr>
              <a:t>Dr. Masoud Sadjadi, </a:t>
            </a:r>
            <a:r>
              <a:rPr lang="en-US" altLang="en-US" sz="3500" dirty="0">
                <a:solidFill>
                  <a:schemeClr val="bg2"/>
                </a:solidFill>
              </a:rPr>
              <a:t>Florida International University</a:t>
            </a:r>
          </a:p>
        </p:txBody>
      </p:sp>
      <p:sp>
        <p:nvSpPr>
          <p:cNvPr id="14" name="Text Box 19">
            <a:extLst>
              <a:ext uri="{FF2B5EF4-FFF2-40B4-BE49-F238E27FC236}">
                <a16:creationId xmlns:a16="http://schemas.microsoft.com/office/drawing/2014/main" id="{B29FD7EB-747A-4072-87C3-943FF7FA497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48713" y="7476365"/>
            <a:ext cx="5406553" cy="68697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square" lIns="55493" tIns="27746" rIns="55493" bIns="27746">
            <a:spAutoFit/>
          </a:bodyPr>
          <a:lstStyle/>
          <a:p>
            <a:pPr algn="ctr" defTabSz="554492">
              <a:spcBef>
                <a:spcPct val="50000"/>
              </a:spcBef>
              <a:defRPr/>
            </a:pPr>
            <a:r>
              <a:rPr lang="en-US" sz="4100" b="1" dirty="0">
                <a:solidFill>
                  <a:schemeClr val="bg2"/>
                </a:solidFill>
                <a:latin typeface="Arial" charset="0"/>
                <a:ea typeface="ＭＳ Ｐゴシック" charset="-128"/>
                <a:cs typeface="ＭＳ Ｐゴシック" charset="-128"/>
              </a:rPr>
              <a:t>PROBLEM</a:t>
            </a:r>
          </a:p>
        </p:txBody>
      </p:sp>
      <p:sp>
        <p:nvSpPr>
          <p:cNvPr id="16" name="Text Box 19">
            <a:extLst>
              <a:ext uri="{FF2B5EF4-FFF2-40B4-BE49-F238E27FC236}">
                <a16:creationId xmlns:a16="http://schemas.microsoft.com/office/drawing/2014/main" id="{2427A9B6-1837-4FBC-A93C-A5BBAE03C12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977342" y="8198338"/>
            <a:ext cx="5406553" cy="68697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square" lIns="55493" tIns="27746" rIns="55493" bIns="27746">
            <a:spAutoFit/>
          </a:bodyPr>
          <a:lstStyle/>
          <a:p>
            <a:pPr algn="ctr" defTabSz="554492">
              <a:spcBef>
                <a:spcPct val="50000"/>
              </a:spcBef>
              <a:defRPr/>
            </a:pPr>
            <a:r>
              <a:rPr lang="en-US" sz="4100" b="1" dirty="0">
                <a:solidFill>
                  <a:schemeClr val="bg2"/>
                </a:solidFill>
                <a:latin typeface="Arial" charset="0"/>
                <a:ea typeface="ＭＳ Ｐゴシック" charset="-128"/>
                <a:cs typeface="ＭＳ Ｐゴシック" charset="-128"/>
              </a:rPr>
              <a:t>CURRENT SYSTEM</a:t>
            </a:r>
          </a:p>
        </p:txBody>
      </p:sp>
      <p:sp>
        <p:nvSpPr>
          <p:cNvPr id="35" name="Text Box 19">
            <a:extLst>
              <a:ext uri="{FF2B5EF4-FFF2-40B4-BE49-F238E27FC236}">
                <a16:creationId xmlns:a16="http://schemas.microsoft.com/office/drawing/2014/main" id="{A983F3B7-960A-437D-AF44-6361E7FCDE2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479888" y="7505913"/>
            <a:ext cx="5406553" cy="68697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square" lIns="55493" tIns="27746" rIns="55493" bIns="27746">
            <a:spAutoFit/>
          </a:bodyPr>
          <a:lstStyle/>
          <a:p>
            <a:pPr algn="ctr" defTabSz="554492">
              <a:spcBef>
                <a:spcPct val="50000"/>
              </a:spcBef>
              <a:defRPr/>
            </a:pPr>
            <a:r>
              <a:rPr lang="en-US" sz="4100" b="1" dirty="0">
                <a:solidFill>
                  <a:schemeClr val="bg2"/>
                </a:solidFill>
                <a:latin typeface="Arial" charset="0"/>
                <a:ea typeface="ＭＳ Ｐゴシック" charset="-128"/>
                <a:cs typeface="ＭＳ Ｐゴシック" charset="-128"/>
              </a:rPr>
              <a:t>REQUIREMENTS</a:t>
            </a:r>
          </a:p>
        </p:txBody>
      </p:sp>
      <p:sp>
        <p:nvSpPr>
          <p:cNvPr id="37" name="Text Box 19">
            <a:extLst>
              <a:ext uri="{FF2B5EF4-FFF2-40B4-BE49-F238E27FC236}">
                <a16:creationId xmlns:a16="http://schemas.microsoft.com/office/drawing/2014/main" id="{B64B5CEA-9C02-43C1-B080-00989224875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40313" y="18420943"/>
            <a:ext cx="6081076" cy="68697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square" lIns="55493" tIns="27746" rIns="55493" bIns="27746">
            <a:spAutoFit/>
          </a:bodyPr>
          <a:lstStyle/>
          <a:p>
            <a:pPr algn="ctr" defTabSz="554492">
              <a:spcBef>
                <a:spcPct val="50000"/>
              </a:spcBef>
              <a:defRPr/>
            </a:pPr>
            <a:r>
              <a:rPr lang="en-US" sz="4100" b="1" dirty="0">
                <a:solidFill>
                  <a:schemeClr val="bg2"/>
                </a:solidFill>
                <a:latin typeface="Arial" charset="0"/>
                <a:ea typeface="ＭＳ Ｐゴシック" charset="-128"/>
                <a:cs typeface="ＭＳ Ｐゴシック" charset="-128"/>
              </a:rPr>
              <a:t>Architecture DIAGRAM</a:t>
            </a:r>
          </a:p>
        </p:txBody>
      </p:sp>
      <p:sp>
        <p:nvSpPr>
          <p:cNvPr id="39" name="Text Box 19">
            <a:extLst>
              <a:ext uri="{FF2B5EF4-FFF2-40B4-BE49-F238E27FC236}">
                <a16:creationId xmlns:a16="http://schemas.microsoft.com/office/drawing/2014/main" id="{952C1C80-7086-4DA2-95AD-B70021D7D19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545468" y="17152308"/>
            <a:ext cx="5406553" cy="68697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square" lIns="55493" tIns="27746" rIns="55493" bIns="27746">
            <a:spAutoFit/>
          </a:bodyPr>
          <a:lstStyle/>
          <a:p>
            <a:pPr algn="ctr" defTabSz="554492">
              <a:spcBef>
                <a:spcPct val="50000"/>
              </a:spcBef>
              <a:defRPr/>
            </a:pPr>
            <a:r>
              <a:rPr lang="en-US" sz="4100" b="1" dirty="0">
                <a:solidFill>
                  <a:schemeClr val="bg2"/>
                </a:solidFill>
                <a:latin typeface="Arial" charset="0"/>
                <a:ea typeface="ＭＳ Ｐゴシック" charset="-128"/>
                <a:cs typeface="ＭＳ Ｐゴシック" charset="-128"/>
              </a:rPr>
              <a:t>IMPLEMENTATION</a:t>
            </a:r>
          </a:p>
        </p:txBody>
      </p:sp>
      <p:sp>
        <p:nvSpPr>
          <p:cNvPr id="41" name="Text Box 19">
            <a:extLst>
              <a:ext uri="{FF2B5EF4-FFF2-40B4-BE49-F238E27FC236}">
                <a16:creationId xmlns:a16="http://schemas.microsoft.com/office/drawing/2014/main" id="{01F04685-644C-4E0E-A8A8-26A84BC0E45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390683" y="19118936"/>
            <a:ext cx="5406553" cy="68697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square" lIns="55493" tIns="27746" rIns="55493" bIns="27746">
            <a:spAutoFit/>
          </a:bodyPr>
          <a:lstStyle/>
          <a:p>
            <a:pPr algn="ctr" defTabSz="554492">
              <a:spcBef>
                <a:spcPct val="50000"/>
              </a:spcBef>
              <a:defRPr/>
            </a:pPr>
            <a:r>
              <a:rPr lang="en-US" sz="4100" b="1" dirty="0">
                <a:solidFill>
                  <a:schemeClr val="bg2"/>
                </a:solidFill>
                <a:latin typeface="Arial" charset="0"/>
                <a:ea typeface="ＭＳ Ｐゴシック" charset="-128"/>
                <a:cs typeface="ＭＳ Ｐゴシック" charset="-128"/>
              </a:rPr>
              <a:t>VERIFICATION</a:t>
            </a:r>
          </a:p>
        </p:txBody>
      </p:sp>
      <p:sp>
        <p:nvSpPr>
          <p:cNvPr id="43" name="Text Box 19">
            <a:extLst>
              <a:ext uri="{FF2B5EF4-FFF2-40B4-BE49-F238E27FC236}">
                <a16:creationId xmlns:a16="http://schemas.microsoft.com/office/drawing/2014/main" id="{C49BC42E-B457-414A-8885-A0E98A14266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31126" y="29518304"/>
            <a:ext cx="5406553" cy="68697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square" lIns="55493" tIns="27746" rIns="55493" bIns="27746">
            <a:spAutoFit/>
          </a:bodyPr>
          <a:lstStyle/>
          <a:p>
            <a:pPr algn="ctr" defTabSz="554492">
              <a:spcBef>
                <a:spcPct val="50000"/>
              </a:spcBef>
              <a:defRPr/>
            </a:pPr>
            <a:r>
              <a:rPr lang="en-US" sz="4100" b="1" dirty="0">
                <a:solidFill>
                  <a:schemeClr val="bg2"/>
                </a:solidFill>
                <a:latin typeface="Arial" charset="0"/>
                <a:ea typeface="ＭＳ Ｐゴシック" charset="-128"/>
                <a:cs typeface="ＭＳ Ｐゴシック" charset="-128"/>
              </a:rPr>
              <a:t>SUMMARY</a:t>
            </a:r>
          </a:p>
        </p:txBody>
      </p:sp>
      <p:sp>
        <p:nvSpPr>
          <p:cNvPr id="45" name="Text Box 19">
            <a:extLst>
              <a:ext uri="{FF2B5EF4-FFF2-40B4-BE49-F238E27FC236}">
                <a16:creationId xmlns:a16="http://schemas.microsoft.com/office/drawing/2014/main" id="{D3412856-FF01-40E1-A213-DFE48C6462D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211387" y="28943247"/>
            <a:ext cx="5406553" cy="68697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square" lIns="55493" tIns="27746" rIns="55493" bIns="27746">
            <a:spAutoFit/>
          </a:bodyPr>
          <a:lstStyle/>
          <a:p>
            <a:pPr algn="ctr" defTabSz="554492">
              <a:spcBef>
                <a:spcPct val="50000"/>
              </a:spcBef>
              <a:defRPr/>
            </a:pPr>
            <a:r>
              <a:rPr lang="en-US" sz="4100" b="1" dirty="0">
                <a:solidFill>
                  <a:schemeClr val="bg2"/>
                </a:solidFill>
                <a:latin typeface="Arial" charset="0"/>
                <a:ea typeface="ＭＳ Ｐゴシック" charset="-128"/>
                <a:cs typeface="ＭＳ Ｐゴシック" charset="-128"/>
              </a:rPr>
              <a:t>FUTURE WORK</a:t>
            </a:r>
          </a:p>
        </p:txBody>
      </p:sp>
      <p:sp>
        <p:nvSpPr>
          <p:cNvPr id="47" name="Text Box 19">
            <a:extLst>
              <a:ext uri="{FF2B5EF4-FFF2-40B4-BE49-F238E27FC236}">
                <a16:creationId xmlns:a16="http://schemas.microsoft.com/office/drawing/2014/main" id="{109ED16E-5B5C-42C5-A73B-0B225F50BCB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479888" y="27391557"/>
            <a:ext cx="5406553" cy="68697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square" lIns="55493" tIns="27746" rIns="55493" bIns="27746">
            <a:spAutoFit/>
          </a:bodyPr>
          <a:lstStyle/>
          <a:p>
            <a:pPr algn="ctr" defTabSz="554492">
              <a:spcBef>
                <a:spcPct val="50000"/>
              </a:spcBef>
              <a:defRPr/>
            </a:pPr>
            <a:r>
              <a:rPr lang="en-US" sz="4100" b="1" dirty="0">
                <a:solidFill>
                  <a:schemeClr val="bg2"/>
                </a:solidFill>
                <a:latin typeface="Arial" charset="0"/>
                <a:ea typeface="ＭＳ Ｐゴシック" charset="-128"/>
                <a:cs typeface="ＭＳ Ｐゴシック" charset="-128"/>
              </a:rPr>
              <a:t>SCEENSHOTS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9939D4E-9C02-443E-9EC2-9231BDD38A3F}"/>
              </a:ext>
            </a:extLst>
          </p:cNvPr>
          <p:cNvSpPr txBox="1"/>
          <p:nvPr/>
        </p:nvSpPr>
        <p:spPr>
          <a:xfrm>
            <a:off x="2476826" y="8340354"/>
            <a:ext cx="8549762" cy="88947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ClrTx/>
              <a:buFontTx/>
              <a:buNone/>
            </a:pPr>
            <a:r>
              <a:rPr lang="en-US" altLang="en-US" sz="4400" dirty="0">
                <a:solidFill>
                  <a:schemeClr val="bg1"/>
                </a:solidFill>
              </a:rPr>
              <a:t>The Biscayne Bay Project from the Marine Robotics Lab at FIU needs a web app that can:</a:t>
            </a:r>
          </a:p>
          <a:p>
            <a:pPr marL="571500" indent="-571500">
              <a:buClrTx/>
              <a:buFont typeface="Arial" panose="020B0604020202020204" pitchFamily="34" charset="0"/>
              <a:buChar char="•"/>
            </a:pPr>
            <a:r>
              <a:rPr lang="en-US" altLang="en-US" sz="4400" dirty="0">
                <a:solidFill>
                  <a:schemeClr val="bg1"/>
                </a:solidFill>
              </a:rPr>
              <a:t>Store and visualize datasets obtained from marine robotic missions for researchers.</a:t>
            </a:r>
          </a:p>
          <a:p>
            <a:pPr marL="571500" indent="-571500">
              <a:buClrTx/>
              <a:buFont typeface="Arial" panose="020B0604020202020204" pitchFamily="34" charset="0"/>
              <a:buChar char="•"/>
            </a:pPr>
            <a:r>
              <a:rPr lang="en-US" altLang="en-US" sz="4400" dirty="0">
                <a:solidFill>
                  <a:schemeClr val="bg1"/>
                </a:solidFill>
              </a:rPr>
              <a:t>Create custom waypoints for the robots to follow in future missions that can be saved and downloaded. </a:t>
            </a:r>
          </a:p>
          <a:p>
            <a:pPr marL="571500" indent="-571500">
              <a:buClrTx/>
              <a:buFont typeface="Arial" panose="020B0604020202020204" pitchFamily="34" charset="0"/>
              <a:buChar char="•"/>
            </a:pPr>
            <a:r>
              <a:rPr lang="en-US" altLang="en-US" sz="4400" dirty="0">
                <a:solidFill>
                  <a:schemeClr val="bg1"/>
                </a:solidFill>
              </a:rPr>
              <a:t>Expose a REST API that allows clients to access publicly available datasets.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E194992-B2AE-414C-9145-32AEE1C9AF25}"/>
              </a:ext>
            </a:extLst>
          </p:cNvPr>
          <p:cNvSpPr txBox="1"/>
          <p:nvPr/>
        </p:nvSpPr>
        <p:spPr>
          <a:xfrm>
            <a:off x="12066446" y="9256095"/>
            <a:ext cx="10058400" cy="30777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ClrTx/>
              <a:buFontTx/>
              <a:buNone/>
            </a:pPr>
            <a:r>
              <a:rPr lang="en-US" altLang="en-US" sz="4400" dirty="0">
                <a:solidFill>
                  <a:schemeClr val="bg1"/>
                </a:solidFill>
              </a:rPr>
              <a:t>The current system is a website that allows researchers to upload, store, and visualize mission datasets all in one place after logging in with an account. </a:t>
            </a:r>
          </a:p>
          <a:p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4726F84-35E2-4116-B6E7-3F059D92C684}"/>
              </a:ext>
            </a:extLst>
          </p:cNvPr>
          <p:cNvSpPr txBox="1"/>
          <p:nvPr/>
        </p:nvSpPr>
        <p:spPr>
          <a:xfrm>
            <a:off x="23442224" y="8586273"/>
            <a:ext cx="8549762" cy="95718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4400" dirty="0">
                <a:solidFill>
                  <a:schemeClr val="bg1"/>
                </a:solidFill>
              </a:rPr>
              <a:t>Create a REST API that allows authorized researchers to access publicly available mission datasets with API credentials generated automatically upon registration. 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4400" dirty="0">
                <a:solidFill>
                  <a:schemeClr val="bg1"/>
                </a:solidFill>
              </a:rPr>
              <a:t>API Key creation for access to data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4400" dirty="0">
                <a:solidFill>
                  <a:schemeClr val="bg1"/>
                </a:solidFill>
              </a:rPr>
              <a:t>Setting authentication scheme 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4400" dirty="0">
                <a:solidFill>
                  <a:schemeClr val="bg1"/>
                </a:solidFill>
              </a:rPr>
              <a:t>Generating the appropriate API calls 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4400" dirty="0">
                <a:solidFill>
                  <a:schemeClr val="bg1"/>
                </a:solidFill>
              </a:rPr>
              <a:t>Develop frontend page for API instructions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4400" dirty="0">
                <a:solidFill>
                  <a:schemeClr val="bg1"/>
                </a:solidFill>
              </a:rPr>
              <a:t>Get access to every user dataset and send it as a JSON response for API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84499C2-606C-42E3-A254-F0C3BFD36593}"/>
              </a:ext>
            </a:extLst>
          </p:cNvPr>
          <p:cNvSpPr txBox="1"/>
          <p:nvPr/>
        </p:nvSpPr>
        <p:spPr>
          <a:xfrm>
            <a:off x="12066446" y="18150631"/>
            <a:ext cx="9208473" cy="75405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</a:rPr>
              <a:t>The web app is built on Python and Django with additional logic from </a:t>
            </a:r>
            <a:r>
              <a:rPr lang="en-US" sz="4400" dirty="0" err="1">
                <a:solidFill>
                  <a:schemeClr val="bg1"/>
                </a:solidFill>
              </a:rPr>
              <a:t>Javascript</a:t>
            </a:r>
            <a:r>
              <a:rPr lang="en-US" sz="4400" dirty="0">
                <a:solidFill>
                  <a:schemeClr val="bg1"/>
                </a:solidFill>
              </a:rPr>
              <a:t>. jQuery was used to pass data from </a:t>
            </a:r>
            <a:r>
              <a:rPr lang="en-US" sz="4400" dirty="0" err="1">
                <a:solidFill>
                  <a:schemeClr val="bg1"/>
                </a:solidFill>
              </a:rPr>
              <a:t>javascript</a:t>
            </a:r>
            <a:r>
              <a:rPr lang="en-US" sz="4400" dirty="0">
                <a:solidFill>
                  <a:schemeClr val="bg1"/>
                </a:solidFill>
              </a:rPr>
              <a:t> to the Django server. </a:t>
            </a:r>
          </a:p>
          <a:p>
            <a:endParaRPr lang="en-US" sz="4400" dirty="0">
              <a:solidFill>
                <a:schemeClr val="bg1"/>
              </a:solidFill>
            </a:endParaRPr>
          </a:p>
          <a:p>
            <a:r>
              <a:rPr lang="en-US" sz="4400" dirty="0">
                <a:solidFill>
                  <a:schemeClr val="bg1"/>
                </a:solidFill>
              </a:rPr>
              <a:t>The API was created with </a:t>
            </a:r>
            <a:r>
              <a:rPr lang="en-US" sz="4400" dirty="0" err="1">
                <a:solidFill>
                  <a:schemeClr val="bg1"/>
                </a:solidFill>
              </a:rPr>
              <a:t>Djanog’s</a:t>
            </a:r>
            <a:r>
              <a:rPr lang="en-US" sz="4400" dirty="0">
                <a:solidFill>
                  <a:schemeClr val="bg1"/>
                </a:solidFill>
              </a:rPr>
              <a:t> built-in REST framework.</a:t>
            </a:r>
          </a:p>
          <a:p>
            <a:endParaRPr lang="en-US" sz="4400" dirty="0">
              <a:solidFill>
                <a:schemeClr val="bg1"/>
              </a:solidFill>
            </a:endParaRPr>
          </a:p>
          <a:p>
            <a:r>
              <a:rPr lang="en-US" sz="4400" dirty="0" err="1">
                <a:solidFill>
                  <a:schemeClr val="bg1"/>
                </a:solidFill>
              </a:rPr>
              <a:t>Github</a:t>
            </a:r>
            <a:r>
              <a:rPr lang="en-US" sz="4400" dirty="0">
                <a:solidFill>
                  <a:schemeClr val="bg1"/>
                </a:solidFill>
              </a:rPr>
              <a:t> was used as our version control system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78AE6C06-C9F8-41A6-8689-8647725D9CE9}"/>
              </a:ext>
            </a:extLst>
          </p:cNvPr>
          <p:cNvSpPr txBox="1"/>
          <p:nvPr/>
        </p:nvSpPr>
        <p:spPr>
          <a:xfrm>
            <a:off x="23033977" y="20041856"/>
            <a:ext cx="8980068" cy="618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</a:rPr>
              <a:t>Manual verification was used to verify program functionality</a:t>
            </a:r>
          </a:p>
          <a:p>
            <a:endParaRPr lang="en-US" sz="4400" dirty="0">
              <a:solidFill>
                <a:schemeClr val="bg1"/>
              </a:solidFill>
            </a:endParaRPr>
          </a:p>
          <a:p>
            <a:r>
              <a:rPr lang="en-US" sz="4400" dirty="0">
                <a:solidFill>
                  <a:schemeClr val="bg1"/>
                </a:solidFill>
              </a:rPr>
              <a:t>Scenario: Clients invoke the REST API by passing credentials to the URL, and the response contains a CSV containing mission data. </a:t>
            </a:r>
          </a:p>
          <a:p>
            <a:r>
              <a:rPr lang="en-US" sz="4400" dirty="0">
                <a:solidFill>
                  <a:schemeClr val="bg1"/>
                </a:solidFill>
              </a:rPr>
              <a:t>Status(Pass/Fail): Pass</a:t>
            </a:r>
          </a:p>
          <a:p>
            <a:endParaRPr lang="en-US" sz="4400" dirty="0">
              <a:solidFill>
                <a:schemeClr val="bg1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5F15F3DC-D721-427A-9AFE-45C770EC1071}"/>
              </a:ext>
            </a:extLst>
          </p:cNvPr>
          <p:cNvSpPr txBox="1"/>
          <p:nvPr/>
        </p:nvSpPr>
        <p:spPr>
          <a:xfrm>
            <a:off x="2241081" y="30382101"/>
            <a:ext cx="8785507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</a:rPr>
              <a:t>Researchers can now access publicly available mission data via client invoking a REST API with credentials they receive upon registering for an account. </a:t>
            </a: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467FE608-B365-43DB-BE8E-D71E2480B3F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23750" y="25745743"/>
            <a:ext cx="1975275" cy="1981372"/>
          </a:xfrm>
          <a:prstGeom prst="rect">
            <a:avLst/>
          </a:prstGeom>
        </p:spPr>
      </p:pic>
      <p:pic>
        <p:nvPicPr>
          <p:cNvPr id="19" name="Picture 18" descr="Logo&#10;&#10;Description automatically generated">
            <a:extLst>
              <a:ext uri="{FF2B5EF4-FFF2-40B4-BE49-F238E27FC236}">
                <a16:creationId xmlns:a16="http://schemas.microsoft.com/office/drawing/2014/main" id="{559B0E94-1E46-4D4B-8A3A-DCF96A3A7DD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687336" y="26102675"/>
            <a:ext cx="2541494" cy="885287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543EB505-7440-460D-BA64-95C2DD300C9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7364" y="2342935"/>
            <a:ext cx="8968990" cy="2624328"/>
          </a:xfrm>
          <a:prstGeom prst="rect">
            <a:avLst/>
          </a:prstGeom>
        </p:spPr>
      </p:pic>
      <p:sp>
        <p:nvSpPr>
          <p:cNvPr id="27" name="TextBox 26">
            <a:extLst>
              <a:ext uri="{FF2B5EF4-FFF2-40B4-BE49-F238E27FC236}">
                <a16:creationId xmlns:a16="http://schemas.microsoft.com/office/drawing/2014/main" id="{E0A784E6-4FDA-4C2A-AEF5-2F0BAB2EFAE8}"/>
              </a:ext>
            </a:extLst>
          </p:cNvPr>
          <p:cNvSpPr txBox="1"/>
          <p:nvPr/>
        </p:nvSpPr>
        <p:spPr>
          <a:xfrm>
            <a:off x="11891103" y="30025888"/>
            <a:ext cx="10058400" cy="5509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</a:rPr>
              <a:t>Future work on this project would potentially focus on functionalities such as:     </a:t>
            </a:r>
            <a:br>
              <a:rPr lang="en-US" sz="4400" dirty="0">
                <a:solidFill>
                  <a:schemeClr val="bg1"/>
                </a:solidFill>
              </a:rPr>
            </a:br>
            <a:br>
              <a:rPr lang="en-US" sz="4400" dirty="0">
                <a:solidFill>
                  <a:schemeClr val="bg1"/>
                </a:solidFill>
              </a:rPr>
            </a:br>
            <a:r>
              <a:rPr lang="en-US" sz="4400" dirty="0">
                <a:solidFill>
                  <a:schemeClr val="bg1"/>
                </a:solidFill>
              </a:rPr>
              <a:t>-Improve REST API functionality by allowing users to to filter dataset responses based on parameters such as temperature, pH, mission dates, and so forth. </a:t>
            </a:r>
          </a:p>
          <a:p>
            <a:endParaRPr lang="en-US" sz="4400" dirty="0">
              <a:solidFill>
                <a:schemeClr val="bg1"/>
              </a:solidFill>
            </a:endParaRPr>
          </a:p>
        </p:txBody>
      </p:sp>
      <p:pic>
        <p:nvPicPr>
          <p:cNvPr id="31" name="Picture 30" descr="Text&#10;&#10;Description automatically generated">
            <a:extLst>
              <a:ext uri="{FF2B5EF4-FFF2-40B4-BE49-F238E27FC236}">
                <a16:creationId xmlns:a16="http://schemas.microsoft.com/office/drawing/2014/main" id="{E56BF19C-8DEE-BD46-8948-C0A44424090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671224" y="1853683"/>
            <a:ext cx="6797040" cy="3893241"/>
          </a:xfrm>
          <a:prstGeom prst="rect">
            <a:avLst/>
          </a:prstGeom>
        </p:spPr>
      </p:pic>
      <p:pic>
        <p:nvPicPr>
          <p:cNvPr id="23" name="Picture 22" descr="A picture containing shape&#10;&#10;Description automatically generated">
            <a:extLst>
              <a:ext uri="{FF2B5EF4-FFF2-40B4-BE49-F238E27FC236}">
                <a16:creationId xmlns:a16="http://schemas.microsoft.com/office/drawing/2014/main" id="{0CEA8ED9-760F-5F45-A142-606182907E3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8113148" y="25966813"/>
            <a:ext cx="2541494" cy="1270747"/>
          </a:xfrm>
          <a:prstGeom prst="rect">
            <a:avLst/>
          </a:prstGeom>
        </p:spPr>
      </p:pic>
      <p:pic>
        <p:nvPicPr>
          <p:cNvPr id="44" name="Picture 43" descr="Background pattern&#10;&#10;Description automatically generated">
            <a:extLst>
              <a:ext uri="{FF2B5EF4-FFF2-40B4-BE49-F238E27FC236}">
                <a16:creationId xmlns:a16="http://schemas.microsoft.com/office/drawing/2014/main" id="{76743104-0EAF-7148-B11E-6B5FB52077D2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3442224" y="34570165"/>
            <a:ext cx="8322743" cy="4069676"/>
          </a:xfrm>
          <a:prstGeom prst="rect">
            <a:avLst/>
          </a:prstGeom>
        </p:spPr>
      </p:pic>
      <p:sp>
        <p:nvSpPr>
          <p:cNvPr id="49" name="TextBox 48">
            <a:extLst>
              <a:ext uri="{FF2B5EF4-FFF2-40B4-BE49-F238E27FC236}">
                <a16:creationId xmlns:a16="http://schemas.microsoft.com/office/drawing/2014/main" id="{4505496C-081B-2B47-8A6B-6F91D28C2F6C}"/>
              </a:ext>
            </a:extLst>
          </p:cNvPr>
          <p:cNvSpPr txBox="1"/>
          <p:nvPr/>
        </p:nvSpPr>
        <p:spPr>
          <a:xfrm>
            <a:off x="23669241" y="38699301"/>
            <a:ext cx="8095726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solidFill>
                  <a:schemeClr val="bg1"/>
                </a:solidFill>
              </a:rPr>
              <a:t>REST API returns JSON response of uploaded datasets accessed by authenticated users</a:t>
            </a:r>
            <a:endParaRPr lang="en-US" sz="4800" dirty="0">
              <a:solidFill>
                <a:schemeClr val="bg1"/>
              </a:solidFill>
            </a:endParaRPr>
          </a:p>
          <a:p>
            <a:br>
              <a:rPr lang="en-US" sz="3200" dirty="0">
                <a:solidFill>
                  <a:schemeClr val="bg1"/>
                </a:solidFill>
              </a:rPr>
            </a:br>
            <a:endParaRPr lang="en-US" sz="3200" dirty="0">
              <a:solidFill>
                <a:schemeClr val="bg1"/>
              </a:solidFill>
            </a:endParaRP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D112DE98-FB6D-B242-B432-D96442E6EF45}"/>
              </a:ext>
            </a:extLst>
          </p:cNvPr>
          <p:cNvSpPr txBox="1"/>
          <p:nvPr/>
        </p:nvSpPr>
        <p:spPr>
          <a:xfrm>
            <a:off x="23442224" y="33567588"/>
            <a:ext cx="409639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solidFill>
                  <a:schemeClr val="bg1"/>
                </a:solidFill>
              </a:rPr>
              <a:t>API Instructions Page</a:t>
            </a:r>
          </a:p>
        </p:txBody>
      </p:sp>
      <p:pic>
        <p:nvPicPr>
          <p:cNvPr id="20" name="Picture 19" descr="Diagram&#10;&#10;Description automatically generated">
            <a:extLst>
              <a:ext uri="{FF2B5EF4-FFF2-40B4-BE49-F238E27FC236}">
                <a16:creationId xmlns:a16="http://schemas.microsoft.com/office/drawing/2014/main" id="{DBACDEDB-230E-6644-9599-B0BF87FD2C26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79574" y="19685781"/>
            <a:ext cx="10602554" cy="6773854"/>
          </a:xfrm>
          <a:prstGeom prst="rect">
            <a:avLst/>
          </a:prstGeom>
        </p:spPr>
      </p:pic>
      <p:pic>
        <p:nvPicPr>
          <p:cNvPr id="22" name="Picture 21" descr="Graphical user interface, website&#10;&#10;Description automatically generated">
            <a:extLst>
              <a:ext uri="{FF2B5EF4-FFF2-40B4-BE49-F238E27FC236}">
                <a16:creationId xmlns:a16="http://schemas.microsoft.com/office/drawing/2014/main" id="{91C4ABA9-CCB5-DC4B-B47C-59F8AEB28219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3267873" y="28765509"/>
            <a:ext cx="9267806" cy="46486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7629761"/>
      </p:ext>
    </p:extLst>
  </p:cSld>
  <p:clrMapOvr>
    <a:masterClrMapping/>
  </p:clrMapOvr>
</p:sld>
</file>

<file path=ppt/theme/theme1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3CE5B01EE2D43479BD19C8CF7AEE55D" ma:contentTypeVersion="6" ma:contentTypeDescription="Create a new document." ma:contentTypeScope="" ma:versionID="368c5bd83c88e8dfca99475d3871c9b5">
  <xsd:schema xmlns:xsd="http://www.w3.org/2001/XMLSchema" xmlns:xs="http://www.w3.org/2001/XMLSchema" xmlns:p="http://schemas.microsoft.com/office/2006/metadata/properties" xmlns:ns2="59a830c1-7073-48e7-a623-528add45a120" xmlns:ns3="8234652b-4e88-4c30-a994-e272914a045d" targetNamespace="http://schemas.microsoft.com/office/2006/metadata/properties" ma:root="true" ma:fieldsID="ebdd37c0a28e067fdd3973fd4e5d6d09" ns2:_="" ns3:_="">
    <xsd:import namespace="59a830c1-7073-48e7-a623-528add45a120"/>
    <xsd:import namespace="8234652b-4e88-4c30-a994-e272914a045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9a830c1-7073-48e7-a623-528add45a12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234652b-4e88-4c30-a994-e272914a045d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haredWithUsers xmlns="8234652b-4e88-4c30-a994-e272914a045d">
      <UserInfo>
        <DisplayName/>
        <AccountId xsi:nil="true"/>
        <AccountType/>
      </UserInfo>
    </SharedWithUsers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F2D23F31-C25F-4A9F-AA54-4FC9590179B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9a830c1-7073-48e7-a623-528add45a120"/>
    <ds:schemaRef ds:uri="8234652b-4e88-4c30-a994-e272914a045d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37899C4F-194D-47FC-918D-4EED357B8EAD}">
  <ds:schemaRefs>
    <ds:schemaRef ds:uri="http://purl.org/dc/elements/1.1/"/>
    <ds:schemaRef ds:uri="http://purl.org/dc/dcmitype/"/>
    <ds:schemaRef ds:uri="http://schemas.microsoft.com/office/2006/metadata/properties"/>
    <ds:schemaRef ds:uri="http://purl.org/dc/terms/"/>
    <ds:schemaRef ds:uri="http://schemas.microsoft.com/office/2006/documentManagement/types"/>
    <ds:schemaRef ds:uri="59a830c1-7073-48e7-a623-528add45a120"/>
    <ds:schemaRef ds:uri="http://schemas.microsoft.com/office/infopath/2007/PartnerControls"/>
    <ds:schemaRef ds:uri="http://schemas.openxmlformats.org/package/2006/metadata/core-properties"/>
    <ds:schemaRef ds:uri="8234652b-4e88-4c30-a994-e272914a045d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8CC15244-6FF3-46F0-8281-63B63B937A69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10531</TotalTime>
  <Words>425</Words>
  <Application>Microsoft Office PowerPoint</Application>
  <PresentationFormat>Custom</PresentationFormat>
  <Paragraphs>42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Neue Haas Grotesk Text Pro</vt:lpstr>
      <vt:lpstr>2_Office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Leonardo Pantaleon</dc:creator>
  <cp:lastModifiedBy>Adrian Perez</cp:lastModifiedBy>
  <cp:revision>111</cp:revision>
  <cp:lastPrinted>2021-04-12T21:02:21Z</cp:lastPrinted>
  <dcterms:created xsi:type="dcterms:W3CDTF">2019-06-25T19:12:02Z</dcterms:created>
  <dcterms:modified xsi:type="dcterms:W3CDTF">2021-04-12T21:02:24Z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0x010100D3CE5B01EE2D43479BD19C8CF7AEE55D</vt:lpwstr>
  </property>
  <property fmtid="{D5CDD505-2E9C-101B-9397-08002B2CF9AE}" pid="3" name="Order">
    <vt:r8>24800</vt:r8>
  </property>
  <property fmtid="{D5CDD505-2E9C-101B-9397-08002B2CF9AE}" pid="4" name="xd_Signature">
    <vt:bool>false</vt:bool>
  </property>
  <property fmtid="{D5CDD505-2E9C-101B-9397-08002B2CF9AE}" pid="5" name="xd_ProgID">
    <vt:lpwstr/>
  </property>
  <property fmtid="{D5CDD505-2E9C-101B-9397-08002B2CF9AE}" pid="6" name="_SourceUrl">
    <vt:lpwstr/>
  </property>
  <property fmtid="{D5CDD505-2E9C-101B-9397-08002B2CF9AE}" pid="7" name="_SharedFileIndex">
    <vt:lpwstr/>
  </property>
  <property fmtid="{D5CDD505-2E9C-101B-9397-08002B2CF9AE}" pid="8" name="ComplianceAssetId">
    <vt:lpwstr/>
  </property>
  <property fmtid="{D5CDD505-2E9C-101B-9397-08002B2CF9AE}" pid="9" name="TemplateUrl">
    <vt:lpwstr/>
  </property>
</Properties>
</file>