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4"/>
  </p:sldMasterIdLst>
  <p:sldIdLst>
    <p:sldId id="291" r:id="rId5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81E3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99"/>
    <p:restoredTop sz="94694"/>
  </p:normalViewPr>
  <p:slideViewPr>
    <p:cSldViewPr snapToGrid="0" snapToObjects="1">
      <p:cViewPr varScale="1">
        <p:scale>
          <a:sx n="17" d="100"/>
          <a:sy n="17" d="100"/>
        </p:scale>
        <p:origin x="30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621DCD8-8EA5-471D-9DB2-FAF212F91C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8E10276-EBF3-49C1-87F7-629215451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5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 dirty="0"/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22B3915-F74F-466A-A218-530699309E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665" y="41267399"/>
            <a:ext cx="2651530" cy="227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5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4EFA1C-AD67-42CB-8453-2876F71A55C6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8FA870-B1B1-4DEC-9AC9-E9343364F431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 dirty="0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1D8B0F7F-7327-4AC6-95AB-455300B4E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665" y="41269424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07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19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5" r:id="rId2"/>
    <p:sldLayoutId id="2147483747" r:id="rId3"/>
    <p:sldLayoutId id="2147483748" r:id="rId4"/>
  </p:sldLayoutIdLst>
  <p:txStyles>
    <p:titleStyle>
      <a:lvl1pPr algn="l" defTabSz="2468880" rtl="0" eaLnBrk="1" latinLnBrk="0" hangingPunct="1">
        <a:lnSpc>
          <a:spcPct val="90000"/>
        </a:lnSpc>
        <a:spcBef>
          <a:spcPct val="0"/>
        </a:spcBef>
        <a:buNone/>
        <a:defRPr sz="1188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617220" indent="-617220" algn="l" defTabSz="2468880" rtl="0" eaLnBrk="1" latinLnBrk="0" hangingPunct="1">
        <a:lnSpc>
          <a:spcPct val="90000"/>
        </a:lnSpc>
        <a:spcBef>
          <a:spcPts val="2700"/>
        </a:spcBef>
        <a:buFont typeface="Arial" panose="020B0604020202020204" pitchFamily="34" charset="0"/>
        <a:buChar char="•"/>
        <a:defRPr sz="75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18516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30861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54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43205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555498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678942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80238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92583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7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2pPr>
      <a:lvl3pPr marL="24688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3pPr>
      <a:lvl4pPr marL="37033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17220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74066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86410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98755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2">
            <a:extLst>
              <a:ext uri="{FF2B5EF4-FFF2-40B4-BE49-F238E27FC236}">
                <a16:creationId xmlns:a16="http://schemas.microsoft.com/office/drawing/2014/main" id="{3326A7EB-0544-4D3F-8620-608E176B1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9833" y="41169369"/>
            <a:ext cx="25233383" cy="1441028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5493" tIns="27746" rIns="55493" bIns="27746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>
                <a:srgbClr val="3333CC"/>
              </a:buClr>
              <a:buNone/>
            </a:pPr>
            <a:r>
              <a:rPr lang="en-US" altLang="en-US" sz="3000" dirty="0">
                <a:solidFill>
                  <a:schemeClr val="bg2"/>
                </a:solidFill>
              </a:rPr>
              <a:t>The material presented in this poster is based upon the work supported by Gregory Reis (</a:t>
            </a:r>
            <a:r>
              <a:rPr lang="en-US" altLang="en-US" sz="3000" i="1" dirty="0">
                <a:solidFill>
                  <a:schemeClr val="bg2"/>
                </a:solidFill>
              </a:rPr>
              <a:t>name of the project sponsor: federal, state or local government, or corporate partners, where applicable</a:t>
            </a:r>
            <a:r>
              <a:rPr lang="en-US" altLang="en-US" sz="3000" dirty="0">
                <a:solidFill>
                  <a:schemeClr val="bg2"/>
                </a:solidFill>
              </a:rPr>
              <a:t>). We thank Gregory Reis for his assistance and mentorship that I/we received throughout the senior design project.</a:t>
            </a:r>
          </a:p>
        </p:txBody>
      </p:sp>
      <p:sp>
        <p:nvSpPr>
          <p:cNvPr id="4" name="Text Box 19">
            <a:extLst>
              <a:ext uri="{FF2B5EF4-FFF2-40B4-BE49-F238E27FC236}">
                <a16:creationId xmlns:a16="http://schemas.microsoft.com/office/drawing/2014/main" id="{987AAD38-3F70-4D75-84B6-AA1849F38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2729" y="40482393"/>
            <a:ext cx="659918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0B115B5-F8D2-4A79-9D3B-4A38B45DC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335034"/>
            <a:ext cx="25708202" cy="32316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b="1" dirty="0">
                <a:solidFill>
                  <a:schemeClr val="bg2"/>
                </a:solidFill>
              </a:rPr>
              <a:t>Knight Foundation School of Computing and Information Sciences</a:t>
            </a:r>
          </a:p>
          <a:p>
            <a:pPr algn="ctr" eaLnBrk="1" hangingPunct="1"/>
            <a:r>
              <a:rPr lang="en-US" altLang="en-US" sz="6000" i="1" dirty="0">
                <a:solidFill>
                  <a:schemeClr val="bg2"/>
                </a:solidFill>
              </a:rPr>
              <a:t>Spring 2021 Capstone II Project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42AB64D0-3610-4A7D-B618-41E259C83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3937" y="3591523"/>
            <a:ext cx="26403300" cy="325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5493" tIns="27746" rIns="55493" bIns="27746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chemeClr val="bg2"/>
                </a:solidFill>
              </a:rPr>
              <a:t>BBQUDA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2"/>
                </a:solidFill>
              </a:rPr>
              <a:t>Students: </a:t>
            </a:r>
            <a:r>
              <a:rPr lang="en-US" altLang="en-US" sz="3500" i="1" dirty="0">
                <a:solidFill>
                  <a:schemeClr val="bg2"/>
                </a:solidFill>
              </a:rPr>
              <a:t>Muddasir Riaz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2"/>
                </a:solidFill>
              </a:rPr>
              <a:t>Product Owner/Mentor:</a:t>
            </a:r>
            <a:r>
              <a:rPr lang="en-US" altLang="en-US" sz="3500" b="1" i="1" dirty="0">
                <a:solidFill>
                  <a:schemeClr val="bg2"/>
                </a:solidFill>
              </a:rPr>
              <a:t> </a:t>
            </a:r>
            <a:r>
              <a:rPr lang="en-US" altLang="en-US" sz="3500" i="1" dirty="0">
                <a:solidFill>
                  <a:schemeClr val="bg2"/>
                </a:solidFill>
              </a:rPr>
              <a:t>Dr. Gregory Reis</a:t>
            </a:r>
            <a:endParaRPr lang="en-US" altLang="ja-JP" sz="3500" dirty="0">
              <a:solidFill>
                <a:schemeClr val="bg2"/>
              </a:solidFill>
            </a:endParaRPr>
          </a:p>
          <a:p>
            <a:pPr algn="ctr">
              <a:spcBef>
                <a:spcPct val="0"/>
              </a:spcBef>
              <a:buNone/>
            </a:pPr>
            <a:r>
              <a:rPr lang="en-US" altLang="en-US" sz="3500" b="1" dirty="0">
                <a:solidFill>
                  <a:schemeClr val="bg2"/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bg2"/>
                </a:solidFill>
              </a:rPr>
              <a:t> </a:t>
            </a:r>
            <a:r>
              <a:rPr lang="en-US" altLang="en-US" sz="3500" i="1" dirty="0">
                <a:solidFill>
                  <a:schemeClr val="bg2"/>
                </a:solidFill>
              </a:rPr>
              <a:t>Dr. Masoud Sadjadi, </a:t>
            </a:r>
            <a:r>
              <a:rPr lang="en-US" altLang="en-US" sz="3500" dirty="0">
                <a:solidFill>
                  <a:schemeClr val="bg2"/>
                </a:solidFill>
              </a:rPr>
              <a:t>Florida International University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B29FD7EB-747A-4072-87C3-943FF7FA4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7476365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2427A9B6-1837-4FBC-A93C-A5BBAE03C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77342" y="8198338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>
            <a:extLst>
              <a:ext uri="{FF2B5EF4-FFF2-40B4-BE49-F238E27FC236}">
                <a16:creationId xmlns:a16="http://schemas.microsoft.com/office/drawing/2014/main" id="{A983F3B7-960A-437D-AF44-6361E7FCD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888" y="7505913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37" name="Text Box 19">
            <a:extLst>
              <a:ext uri="{FF2B5EF4-FFF2-40B4-BE49-F238E27FC236}">
                <a16:creationId xmlns:a16="http://schemas.microsoft.com/office/drawing/2014/main" id="{B64B5CEA-9C02-43C1-B080-009892248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0313" y="18420943"/>
            <a:ext cx="6081076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Architecture DIAGRAM</a:t>
            </a:r>
          </a:p>
        </p:txBody>
      </p:sp>
      <p:sp>
        <p:nvSpPr>
          <p:cNvPr id="39" name="Text Box 19">
            <a:extLst>
              <a:ext uri="{FF2B5EF4-FFF2-40B4-BE49-F238E27FC236}">
                <a16:creationId xmlns:a16="http://schemas.microsoft.com/office/drawing/2014/main" id="{952C1C80-7086-4DA2-95AD-B70021D7D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5468" y="17152308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01F04685-644C-4E0E-A8A8-26A84BC0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90683" y="19118936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43" name="Text Box 19">
            <a:extLst>
              <a:ext uri="{FF2B5EF4-FFF2-40B4-BE49-F238E27FC236}">
                <a16:creationId xmlns:a16="http://schemas.microsoft.com/office/drawing/2014/main" id="{C49BC42E-B457-414A-8885-A0E98A142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126" y="29518304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45" name="Text Box 19">
            <a:extLst>
              <a:ext uri="{FF2B5EF4-FFF2-40B4-BE49-F238E27FC236}">
                <a16:creationId xmlns:a16="http://schemas.microsoft.com/office/drawing/2014/main" id="{D3412856-FF01-40E1-A213-DFE48C646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11387" y="28943247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FUTURE WORK</a:t>
            </a:r>
          </a:p>
        </p:txBody>
      </p:sp>
      <p:sp>
        <p:nvSpPr>
          <p:cNvPr id="47" name="Text Box 19">
            <a:extLst>
              <a:ext uri="{FF2B5EF4-FFF2-40B4-BE49-F238E27FC236}">
                <a16:creationId xmlns:a16="http://schemas.microsoft.com/office/drawing/2014/main" id="{109ED16E-5B5C-42C5-A73B-0B225F50B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888" y="27391557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SCEENSHOTS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939D4E-9C02-443E-9EC2-9231BDD38A3F}"/>
              </a:ext>
            </a:extLst>
          </p:cNvPr>
          <p:cNvSpPr txBox="1"/>
          <p:nvPr/>
        </p:nvSpPr>
        <p:spPr>
          <a:xfrm>
            <a:off x="2476826" y="8340354"/>
            <a:ext cx="8549762" cy="889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en-US" altLang="en-US" sz="4400" dirty="0">
                <a:solidFill>
                  <a:schemeClr val="bg1"/>
                </a:solidFill>
              </a:rPr>
              <a:t>The Biscayne Bay Project from the Marine Robotics Lab at FIU needs a web app that can:</a:t>
            </a:r>
          </a:p>
          <a:p>
            <a:pPr marL="571500" indent="-571500">
              <a:buClrTx/>
              <a:buFont typeface="Arial" panose="020B0604020202020204" pitchFamily="34" charset="0"/>
              <a:buChar char="•"/>
            </a:pPr>
            <a:r>
              <a:rPr lang="en-US" altLang="en-US" sz="4400" dirty="0">
                <a:solidFill>
                  <a:schemeClr val="bg1"/>
                </a:solidFill>
              </a:rPr>
              <a:t>Store and visualize datasets obtained from marine robotic missions for researchers.</a:t>
            </a:r>
          </a:p>
          <a:p>
            <a:pPr marL="571500" indent="-571500">
              <a:buClrTx/>
              <a:buFont typeface="Arial" panose="020B0604020202020204" pitchFamily="34" charset="0"/>
              <a:buChar char="•"/>
            </a:pPr>
            <a:r>
              <a:rPr lang="en-US" altLang="en-US" sz="4400" dirty="0">
                <a:solidFill>
                  <a:schemeClr val="bg1"/>
                </a:solidFill>
              </a:rPr>
              <a:t>Create custom waypoints for the robots to follow in future missions that can be saved and downloaded. </a:t>
            </a:r>
          </a:p>
          <a:p>
            <a:pPr marL="571500" indent="-571500">
              <a:buClrTx/>
              <a:buFont typeface="Arial" panose="020B0604020202020204" pitchFamily="34" charset="0"/>
              <a:buChar char="•"/>
            </a:pPr>
            <a:r>
              <a:rPr lang="en-US" altLang="en-US" sz="4400" dirty="0">
                <a:solidFill>
                  <a:schemeClr val="bg1"/>
                </a:solidFill>
              </a:rPr>
              <a:t>Expose a REST API that allows clients to access publicly available datasets.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194992-B2AE-414C-9145-32AEE1C9AF25}"/>
              </a:ext>
            </a:extLst>
          </p:cNvPr>
          <p:cNvSpPr txBox="1"/>
          <p:nvPr/>
        </p:nvSpPr>
        <p:spPr>
          <a:xfrm>
            <a:off x="12066446" y="9256095"/>
            <a:ext cx="100584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en-US" altLang="en-US" sz="4400" dirty="0">
                <a:solidFill>
                  <a:schemeClr val="bg1"/>
                </a:solidFill>
              </a:rPr>
              <a:t>The current system is a website that allows researchers to upload, store, and visualize mission datasets all in one place after logging in with an account. 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726F84-35E2-4116-B6E7-3F059D92C684}"/>
              </a:ext>
            </a:extLst>
          </p:cNvPr>
          <p:cNvSpPr txBox="1"/>
          <p:nvPr/>
        </p:nvSpPr>
        <p:spPr>
          <a:xfrm>
            <a:off x="23442224" y="8586273"/>
            <a:ext cx="8549762" cy="95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Create a REST API that allows authorized researchers to access publicly available mission datasets with API credentials generated automatically upon registration.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API Key creation for access to data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Setting authentication scheme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Generating the appropriate API calls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Develop frontend page for API instructions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Get access to every user dataset and send it as a JSON response for API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4499C2-606C-42E3-A254-F0C3BFD36593}"/>
              </a:ext>
            </a:extLst>
          </p:cNvPr>
          <p:cNvSpPr txBox="1"/>
          <p:nvPr/>
        </p:nvSpPr>
        <p:spPr>
          <a:xfrm>
            <a:off x="12066446" y="18150631"/>
            <a:ext cx="9208473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The web app is built on Python and Django with additional logic from </a:t>
            </a:r>
            <a:r>
              <a:rPr lang="en-US" sz="4400" dirty="0" err="1">
                <a:solidFill>
                  <a:schemeClr val="bg1"/>
                </a:solidFill>
              </a:rPr>
              <a:t>Javascript</a:t>
            </a:r>
            <a:r>
              <a:rPr lang="en-US" sz="4400" dirty="0">
                <a:solidFill>
                  <a:schemeClr val="bg1"/>
                </a:solidFill>
              </a:rPr>
              <a:t>. jQuery was used to pass data from </a:t>
            </a:r>
            <a:r>
              <a:rPr lang="en-US" sz="4400" dirty="0" err="1">
                <a:solidFill>
                  <a:schemeClr val="bg1"/>
                </a:solidFill>
              </a:rPr>
              <a:t>javascript</a:t>
            </a:r>
            <a:r>
              <a:rPr lang="en-US" sz="4400" dirty="0">
                <a:solidFill>
                  <a:schemeClr val="bg1"/>
                </a:solidFill>
              </a:rPr>
              <a:t> to the Django server. </a:t>
            </a:r>
          </a:p>
          <a:p>
            <a:endParaRPr lang="en-US" sz="4400" dirty="0">
              <a:solidFill>
                <a:schemeClr val="bg1"/>
              </a:solidFill>
            </a:endParaRPr>
          </a:p>
          <a:p>
            <a:r>
              <a:rPr lang="en-US" sz="4400" dirty="0">
                <a:solidFill>
                  <a:schemeClr val="bg1"/>
                </a:solidFill>
              </a:rPr>
              <a:t>The API was created with </a:t>
            </a:r>
            <a:r>
              <a:rPr lang="en-US" sz="4400" dirty="0" err="1">
                <a:solidFill>
                  <a:schemeClr val="bg1"/>
                </a:solidFill>
              </a:rPr>
              <a:t>Djanog’s</a:t>
            </a:r>
            <a:r>
              <a:rPr lang="en-US" sz="4400" dirty="0">
                <a:solidFill>
                  <a:schemeClr val="bg1"/>
                </a:solidFill>
              </a:rPr>
              <a:t> built-in REST framework.</a:t>
            </a:r>
          </a:p>
          <a:p>
            <a:endParaRPr lang="en-US" sz="4400" dirty="0">
              <a:solidFill>
                <a:schemeClr val="bg1"/>
              </a:solidFill>
            </a:endParaRPr>
          </a:p>
          <a:p>
            <a:r>
              <a:rPr lang="en-US" sz="4400" dirty="0" err="1">
                <a:solidFill>
                  <a:schemeClr val="bg1"/>
                </a:solidFill>
              </a:rPr>
              <a:t>Github</a:t>
            </a:r>
            <a:r>
              <a:rPr lang="en-US" sz="4400" dirty="0">
                <a:solidFill>
                  <a:schemeClr val="bg1"/>
                </a:solidFill>
              </a:rPr>
              <a:t> was used as our version control system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E6C06-C9F8-41A6-8689-8647725D9CE9}"/>
              </a:ext>
            </a:extLst>
          </p:cNvPr>
          <p:cNvSpPr txBox="1"/>
          <p:nvPr/>
        </p:nvSpPr>
        <p:spPr>
          <a:xfrm>
            <a:off x="23033977" y="20041856"/>
            <a:ext cx="898006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Manual verification was used to verify program functionality</a:t>
            </a:r>
          </a:p>
          <a:p>
            <a:endParaRPr lang="en-US" sz="4400" dirty="0">
              <a:solidFill>
                <a:schemeClr val="bg1"/>
              </a:solidFill>
            </a:endParaRPr>
          </a:p>
          <a:p>
            <a:r>
              <a:rPr lang="en-US" sz="4400" dirty="0">
                <a:solidFill>
                  <a:schemeClr val="bg1"/>
                </a:solidFill>
              </a:rPr>
              <a:t>Scenario: Clients invoke the REST API by passing credentials to the URL, and the response contains a CSV containing mission data. </a:t>
            </a:r>
          </a:p>
          <a:p>
            <a:r>
              <a:rPr lang="en-US" sz="4400" dirty="0">
                <a:solidFill>
                  <a:schemeClr val="bg1"/>
                </a:solidFill>
              </a:rPr>
              <a:t>Status(Pass/Fail): Pass</a:t>
            </a:r>
          </a:p>
          <a:p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15F3DC-D721-427A-9AFE-45C770EC1071}"/>
              </a:ext>
            </a:extLst>
          </p:cNvPr>
          <p:cNvSpPr txBox="1"/>
          <p:nvPr/>
        </p:nvSpPr>
        <p:spPr>
          <a:xfrm>
            <a:off x="2241081" y="30382101"/>
            <a:ext cx="878550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Researchers can now access publicly available mission data via client invoking a REST API with credentials they receive upon registering for an account.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67FE608-B365-43DB-BE8E-D71E2480B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0" y="25745743"/>
            <a:ext cx="1975275" cy="1981372"/>
          </a:xfrm>
          <a:prstGeom prst="rect">
            <a:avLst/>
          </a:prstGeom>
        </p:spPr>
      </p:pic>
      <p:pic>
        <p:nvPicPr>
          <p:cNvPr id="19" name="Picture 18" descr="Logo&#10;&#10;Description automatically generated">
            <a:extLst>
              <a:ext uri="{FF2B5EF4-FFF2-40B4-BE49-F238E27FC236}">
                <a16:creationId xmlns:a16="http://schemas.microsoft.com/office/drawing/2014/main" id="{559B0E94-1E46-4D4B-8A3A-DCF96A3A7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7336" y="26102675"/>
            <a:ext cx="2541494" cy="88528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43EB505-7440-460D-BA64-95C2DD300C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364" y="2342935"/>
            <a:ext cx="8968990" cy="262432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0A784E6-4FDA-4C2A-AEF5-2F0BAB2EFAE8}"/>
              </a:ext>
            </a:extLst>
          </p:cNvPr>
          <p:cNvSpPr txBox="1"/>
          <p:nvPr/>
        </p:nvSpPr>
        <p:spPr>
          <a:xfrm>
            <a:off x="11891103" y="30025888"/>
            <a:ext cx="100584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Future work on this project would potentially focus on functionalities such as:     </a:t>
            </a:r>
            <a:br>
              <a:rPr lang="en-US" sz="4400" dirty="0">
                <a:solidFill>
                  <a:schemeClr val="bg1"/>
                </a:solidFill>
              </a:rPr>
            </a:br>
            <a:br>
              <a:rPr lang="en-US" sz="4400" dirty="0">
                <a:solidFill>
                  <a:schemeClr val="bg1"/>
                </a:solidFill>
              </a:rPr>
            </a:br>
            <a:r>
              <a:rPr lang="en-US" sz="4400" dirty="0">
                <a:solidFill>
                  <a:schemeClr val="bg1"/>
                </a:solidFill>
              </a:rPr>
              <a:t>-Improve REST API functionality by allowing users to to filter dataset responses based on parameters such as temperature, pH, mission dates, and so forth. </a:t>
            </a:r>
          </a:p>
          <a:p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E56BF19C-8DEE-BD46-8948-C0A4442409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71224" y="1853683"/>
            <a:ext cx="6797040" cy="3893241"/>
          </a:xfrm>
          <a:prstGeom prst="rect">
            <a:avLst/>
          </a:prstGeom>
        </p:spPr>
      </p:pic>
      <p:pic>
        <p:nvPicPr>
          <p:cNvPr id="23" name="Picture 22" descr="A picture containing shape&#10;&#10;Description automatically generated">
            <a:extLst>
              <a:ext uri="{FF2B5EF4-FFF2-40B4-BE49-F238E27FC236}">
                <a16:creationId xmlns:a16="http://schemas.microsoft.com/office/drawing/2014/main" id="{0CEA8ED9-760F-5F45-A142-606182907E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13148" y="25966813"/>
            <a:ext cx="2541494" cy="1270747"/>
          </a:xfrm>
          <a:prstGeom prst="rect">
            <a:avLst/>
          </a:prstGeom>
        </p:spPr>
      </p:pic>
      <p:pic>
        <p:nvPicPr>
          <p:cNvPr id="44" name="Picture 43" descr="Background pattern&#10;&#10;Description automatically generated">
            <a:extLst>
              <a:ext uri="{FF2B5EF4-FFF2-40B4-BE49-F238E27FC236}">
                <a16:creationId xmlns:a16="http://schemas.microsoft.com/office/drawing/2014/main" id="{76743104-0EAF-7148-B11E-6B5FB52077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42224" y="34570165"/>
            <a:ext cx="8322743" cy="4069676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4505496C-081B-2B47-8A6B-6F91D28C2F6C}"/>
              </a:ext>
            </a:extLst>
          </p:cNvPr>
          <p:cNvSpPr txBox="1"/>
          <p:nvPr/>
        </p:nvSpPr>
        <p:spPr>
          <a:xfrm>
            <a:off x="23669241" y="38699301"/>
            <a:ext cx="80957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REST API returns JSON response of uploaded datasets accessed by authenticated users</a:t>
            </a:r>
            <a:endParaRPr lang="en-US" sz="4800" dirty="0">
              <a:solidFill>
                <a:schemeClr val="bg1"/>
              </a:solidFill>
            </a:endParaRPr>
          </a:p>
          <a:p>
            <a:br>
              <a:rPr lang="en-US" sz="3200" dirty="0">
                <a:solidFill>
                  <a:schemeClr val="bg1"/>
                </a:solidFill>
              </a:rPr>
            </a:b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112DE98-FB6D-B242-B432-D96442E6EF45}"/>
              </a:ext>
            </a:extLst>
          </p:cNvPr>
          <p:cNvSpPr txBox="1"/>
          <p:nvPr/>
        </p:nvSpPr>
        <p:spPr>
          <a:xfrm>
            <a:off x="23442224" y="33567588"/>
            <a:ext cx="4096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API Instructions Page</a:t>
            </a:r>
          </a:p>
        </p:txBody>
      </p:sp>
      <p:pic>
        <p:nvPicPr>
          <p:cNvPr id="20" name="Picture 19" descr="Diagram&#10;&#10;Description automatically generated">
            <a:extLst>
              <a:ext uri="{FF2B5EF4-FFF2-40B4-BE49-F238E27FC236}">
                <a16:creationId xmlns:a16="http://schemas.microsoft.com/office/drawing/2014/main" id="{DBACDEDB-230E-6644-9599-B0BF87FD2C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574" y="19685781"/>
            <a:ext cx="10602554" cy="6773854"/>
          </a:xfrm>
          <a:prstGeom prst="rect">
            <a:avLst/>
          </a:prstGeom>
        </p:spPr>
      </p:pic>
      <p:pic>
        <p:nvPicPr>
          <p:cNvPr id="22" name="Picture 21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91C4ABA9-CCB5-DC4B-B47C-59F8AEB2821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267873" y="28765509"/>
            <a:ext cx="9267806" cy="464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629761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6" ma:contentTypeDescription="Create a new document." ma:contentTypeScope="" ma:versionID="368c5bd83c88e8dfca99475d3871c9b5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ebdd37c0a28e067fdd3973fd4e5d6d09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D23F31-C25F-4A9F-AA54-4FC9590179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59a830c1-7073-48e7-a623-528add45a120"/>
    <ds:schemaRef ds:uri="http://schemas.microsoft.com/office/2006/metadata/properties"/>
    <ds:schemaRef ds:uri="http://purl.org/dc/elements/1.1/"/>
    <ds:schemaRef ds:uri="http://purl.org/dc/dcmitype/"/>
    <ds:schemaRef ds:uri="http://www.w3.org/XML/1998/namespace"/>
    <ds:schemaRef ds:uri="http://purl.org/dc/terms/"/>
    <ds:schemaRef ds:uri="8234652b-4e88-4c30-a994-e272914a045d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10529</TotalTime>
  <Words>425</Words>
  <Application>Microsoft Office PowerPoint</Application>
  <PresentationFormat>Custom</PresentationFormat>
  <Paragraphs>42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Neue Haas Grotesk Text Pro</vt:lpstr>
      <vt:lpstr>2_Office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Leonardo Pantaleon</dc:creator>
  <cp:lastModifiedBy>Adrian Perez</cp:lastModifiedBy>
  <cp:revision>110</cp:revision>
  <dcterms:created xsi:type="dcterms:W3CDTF">2019-06-25T19:12:02Z</dcterms:created>
  <dcterms:modified xsi:type="dcterms:W3CDTF">2021-04-12T21:02:54Z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