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9" roundtripDataSignature="AMtx7mjKSZRXqniPTyu+LD8UlREccxLtr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d0a97f7840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gd0a97f784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cf7f6d230c_0_3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2" name="Google Shape;322;gcf7f6d230c_0_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cf7f6d230c_0_5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4" name="Google Shape;334;gcf7f6d230c_0_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cf7f6d230c_0_6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6" name="Google Shape;346;gcf7f6d230c_0_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cc66eed07a_0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9" name="Google Shape;359;gcc66eed07a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cc66eed07a_0_1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gcc66eed07a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cc66eed07a_0_2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2" name="Google Shape;382;gcc66eed07a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d0a9758105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d0a9758105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gd0a9758105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d0a9758105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d0a9758105_0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3" name="Google Shape;403;gd0a9758105_0_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d0a9758105_0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d0a9758105_0_1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6" name="Google Shape;416;gd0a9758105_0_1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cf7f6d230c_4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cf7f6d230c_4_2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6" name="Google Shape;426;gcf7f6d230c_4_2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cf7f6d230c_4_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cf7f6d230c_4_3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6" name="Google Shape;436;gcf7f6d230c_4_3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cf7f6d230c_4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cf7f6d230c_4_3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7" name="Google Shape;447;gcf7f6d230c_4_3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6" name="Google Shape;45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4" name="Google Shape;47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2" name="Google Shape;49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cf7f6d230c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8" name="Google Shape;268;gcf7f6d230c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cf7f6d230c_3_1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gcf7f6d230c_3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cf7f6d230c_0_2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gcf7f6d230c_0_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cf7f6d230c_0_4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gcf7f6d230c_0_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6.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5"/>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5"/>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86" name="Shape 86"/>
        <p:cNvGrpSpPr/>
        <p:nvPr/>
      </p:nvGrpSpPr>
      <p:grpSpPr>
        <a:xfrm>
          <a:off x="0" y="0"/>
          <a:ext cx="0" cy="0"/>
          <a:chOff x="0" y="0"/>
          <a:chExt cx="0" cy="0"/>
        </a:xfrm>
      </p:grpSpPr>
      <p:sp>
        <p:nvSpPr>
          <p:cNvPr id="87" name="Google Shape;87;p24"/>
          <p:cNvSpPr/>
          <p:nvPr>
            <p:ph idx="2" type="pic"/>
          </p:nvPr>
        </p:nvSpPr>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8" name="Google Shape;88;p24"/>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9" name="Google Shape;89;p24"/>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90" name="Google Shape;90;p24"/>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91" name="Google Shape;91;p24"/>
          <p:cNvGrpSpPr/>
          <p:nvPr/>
        </p:nvGrpSpPr>
        <p:grpSpPr>
          <a:xfrm>
            <a:off x="3721835" y="773552"/>
            <a:ext cx="7988141" cy="2408473"/>
            <a:chOff x="3673920" y="736031"/>
            <a:chExt cx="7988141" cy="2408473"/>
          </a:xfrm>
        </p:grpSpPr>
        <p:sp>
          <p:nvSpPr>
            <p:cNvPr id="92" name="Google Shape;92;p24"/>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3" name="Google Shape;93;p24"/>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4" name="Google Shape;94;p24"/>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5" name="Google Shape;95;p24"/>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96" name="Google Shape;96;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97" name="Shape 97"/>
        <p:cNvGrpSpPr/>
        <p:nvPr/>
      </p:nvGrpSpPr>
      <p:grpSpPr>
        <a:xfrm>
          <a:off x="0" y="0"/>
          <a:ext cx="0" cy="0"/>
          <a:chOff x="0" y="0"/>
          <a:chExt cx="0" cy="0"/>
        </a:xfrm>
      </p:grpSpPr>
      <p:sp>
        <p:nvSpPr>
          <p:cNvPr id="98" name="Google Shape;98;p25"/>
          <p:cNvSpPr/>
          <p:nvPr>
            <p:ph idx="2" type="pic"/>
          </p:nvPr>
        </p:nvSpPr>
        <p:spPr>
          <a:xfrm>
            <a:off x="3843957" y="696340"/>
            <a:ext cx="7622001" cy="5015143"/>
          </a:xfrm>
          <a:prstGeom prst="corner">
            <a:avLst>
              <a:gd fmla="val 78408" name="adj1"/>
              <a:gd fmla="val 117748" name="adj2"/>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close up of a sign&#10;&#10;Description automatically generated" id="99" name="Google Shape;99;p25"/>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00" name="Google Shape;100;p25"/>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01" name="Google Shape;101;p25"/>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02" name="Google Shape;102;p25"/>
          <p:cNvGrpSpPr/>
          <p:nvPr/>
        </p:nvGrpSpPr>
        <p:grpSpPr>
          <a:xfrm>
            <a:off x="3843957" y="582803"/>
            <a:ext cx="7628352" cy="1197932"/>
            <a:chOff x="3840781" y="580943"/>
            <a:chExt cx="7628352" cy="1197932"/>
          </a:xfrm>
        </p:grpSpPr>
        <p:sp>
          <p:nvSpPr>
            <p:cNvPr id="103" name="Google Shape;103;p25"/>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 name="Google Shape;104;p25"/>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5" name="Google Shape;105;p25"/>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06" name="Google Shape;106;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07" name="Google Shape;107;p2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08" name="Shape 108"/>
        <p:cNvGrpSpPr/>
        <p:nvPr/>
      </p:nvGrpSpPr>
      <p:grpSpPr>
        <a:xfrm>
          <a:off x="0" y="0"/>
          <a:ext cx="0" cy="0"/>
          <a:chOff x="0" y="0"/>
          <a:chExt cx="0" cy="0"/>
        </a:xfrm>
      </p:grpSpPr>
      <p:pic>
        <p:nvPicPr>
          <p:cNvPr descr="A picture containing flying, plane, bird&#10;&#10;Description automatically generated" id="109" name="Google Shape;109;p26"/>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10" name="Google Shape;110;p26"/>
          <p:cNvSpPr/>
          <p:nvPr>
            <p:ph idx="2" type="pic"/>
          </p:nvPr>
        </p:nvSpPr>
        <p:spPr>
          <a:xfrm>
            <a:off x="3887648" y="546137"/>
            <a:ext cx="7578309" cy="5618863"/>
          </a:xfrm>
          <a:prstGeom prst="corner">
            <a:avLst>
              <a:gd fmla="val 80709" name="adj1"/>
              <a:gd fmla="val 104483" name="adj2"/>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rgbClr val="595959"/>
              </a:buClr>
              <a:buSzPts val="2800"/>
              <a:buFont typeface="Arial"/>
              <a:buChar char="•"/>
              <a:defRPr b="0" i="0" sz="2800" u="none" cap="none" strike="noStrike">
                <a:solidFill>
                  <a:srgbClr val="595959"/>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close up of a sign&#10;&#10;Description automatically generated" id="111" name="Google Shape;111;p26"/>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12" name="Google Shape;112;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13" name="Google Shape;113;p26"/>
          <p:cNvGrpSpPr/>
          <p:nvPr/>
        </p:nvGrpSpPr>
        <p:grpSpPr>
          <a:xfrm>
            <a:off x="3887648" y="438917"/>
            <a:ext cx="7578437" cy="1195570"/>
            <a:chOff x="3884346" y="453875"/>
            <a:chExt cx="7578437" cy="1195570"/>
          </a:xfrm>
        </p:grpSpPr>
        <p:sp>
          <p:nvSpPr>
            <p:cNvPr id="114" name="Google Shape;114;p26"/>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5" name="Google Shape;115;p26"/>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6" name="Google Shape;116;p26"/>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17" name="Google Shape;117;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8" name="Google Shape;118;p26"/>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119" name="Google Shape;119;p26"/>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20" name="Shape 120"/>
        <p:cNvGrpSpPr/>
        <p:nvPr/>
      </p:nvGrpSpPr>
      <p:grpSpPr>
        <a:xfrm>
          <a:off x="0" y="0"/>
          <a:ext cx="0" cy="0"/>
          <a:chOff x="0" y="0"/>
          <a:chExt cx="0" cy="0"/>
        </a:xfrm>
      </p:grpSpPr>
      <p:sp>
        <p:nvSpPr>
          <p:cNvPr id="121" name="Google Shape;121;p2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2" name="Google Shape;122;p27"/>
          <p:cNvSpPr/>
          <p:nvPr>
            <p:ph idx="2" type="pic"/>
          </p:nvPr>
        </p:nvSpPr>
        <p:spPr>
          <a:xfrm>
            <a:off x="3893905" y="537158"/>
            <a:ext cx="7570949" cy="5799726"/>
          </a:xfrm>
          <a:prstGeom prst="corner">
            <a:avLst>
              <a:gd fmla="val 83572" name="adj1"/>
              <a:gd fmla="val 113968" name="adj2"/>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close up of a sign&#10;&#10;Description automatically generated" id="123" name="Google Shape;123;p27"/>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24" name="Google Shape;124;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26" name="Google Shape;126;p27"/>
          <p:cNvGrpSpPr/>
          <p:nvPr/>
        </p:nvGrpSpPr>
        <p:grpSpPr>
          <a:xfrm>
            <a:off x="3893905" y="434340"/>
            <a:ext cx="7570948" cy="1059565"/>
            <a:chOff x="3893905" y="434339"/>
            <a:chExt cx="7570948" cy="1059565"/>
          </a:xfrm>
        </p:grpSpPr>
        <p:sp>
          <p:nvSpPr>
            <p:cNvPr id="127" name="Google Shape;127;p27"/>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8" name="Google Shape;128;p27"/>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9" name="Google Shape;129;p27"/>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30" name="Google Shape;130;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31" name="Shape 131"/>
        <p:cNvGrpSpPr/>
        <p:nvPr/>
      </p:nvGrpSpPr>
      <p:grpSpPr>
        <a:xfrm>
          <a:off x="0" y="0"/>
          <a:ext cx="0" cy="0"/>
          <a:chOff x="0" y="0"/>
          <a:chExt cx="0" cy="0"/>
        </a:xfrm>
      </p:grpSpPr>
      <p:sp>
        <p:nvSpPr>
          <p:cNvPr id="132" name="Google Shape;132;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sign&#10;&#10;Description automatically generated" id="133" name="Google Shape;133;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34" name="Google Shape;134;p28"/>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6" name="Google Shape;136;p28"/>
          <p:cNvSpPr/>
          <p:nvPr>
            <p:ph idx="2" type="pic"/>
          </p:nvPr>
        </p:nvSpPr>
        <p:spPr>
          <a:xfrm flipH="1">
            <a:off x="3632198" y="743802"/>
            <a:ext cx="7976031" cy="5370396"/>
          </a:xfrm>
          <a:prstGeom prst="corner">
            <a:avLst>
              <a:gd fmla="val 57567" name="adj1"/>
              <a:gd fmla="val 95877" name="adj2"/>
            </a:avLst>
          </a:prstGeom>
          <a:blipFill rotWithShape="0">
            <a:blip r:embed="rId3">
              <a:alphaModFix/>
            </a:blip>
            <a:stretch>
              <a:fillRect b="0" l="0" r="0" t="0"/>
            </a:stretch>
          </a:blip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lvl="1"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lvl="2"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lvl="3"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lvl="4"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grpSp>
        <p:nvGrpSpPr>
          <p:cNvPr id="137" name="Google Shape;137;p28"/>
          <p:cNvGrpSpPr/>
          <p:nvPr/>
        </p:nvGrpSpPr>
        <p:grpSpPr>
          <a:xfrm>
            <a:off x="3632200" y="637953"/>
            <a:ext cx="7976031" cy="2393648"/>
            <a:chOff x="3683000" y="638356"/>
            <a:chExt cx="7976031" cy="2393648"/>
          </a:xfrm>
        </p:grpSpPr>
        <p:sp>
          <p:nvSpPr>
            <p:cNvPr id="138" name="Google Shape;138;p28"/>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9" name="Google Shape;139;p28"/>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0" name="Google Shape;140;p28"/>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41" name="Google Shape;141;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142" name="Shape 142"/>
        <p:cNvGrpSpPr/>
        <p:nvPr/>
      </p:nvGrpSpPr>
      <p:grpSpPr>
        <a:xfrm>
          <a:off x="0" y="0"/>
          <a:ext cx="0" cy="0"/>
          <a:chOff x="0" y="0"/>
          <a:chExt cx="0" cy="0"/>
        </a:xfrm>
      </p:grpSpPr>
      <p:sp>
        <p:nvSpPr>
          <p:cNvPr id="143" name="Google Shape;143;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44" name="Google Shape;144;p29"/>
          <p:cNvGrpSpPr/>
          <p:nvPr/>
        </p:nvGrpSpPr>
        <p:grpSpPr>
          <a:xfrm rot="10800000">
            <a:off x="10644674" y="5408676"/>
            <a:ext cx="735606" cy="746592"/>
            <a:chOff x="897887" y="745236"/>
            <a:chExt cx="735606" cy="746592"/>
          </a:xfrm>
        </p:grpSpPr>
        <p:sp>
          <p:nvSpPr>
            <p:cNvPr id="145" name="Google Shape;145;p29"/>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6" name="Google Shape;146;p29"/>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47" name="Google Shape;147;p29"/>
          <p:cNvGrpSpPr/>
          <p:nvPr/>
        </p:nvGrpSpPr>
        <p:grpSpPr>
          <a:xfrm flipH="1" rot="10800000">
            <a:off x="789474" y="5408676"/>
            <a:ext cx="735606" cy="746592"/>
            <a:chOff x="897887" y="745236"/>
            <a:chExt cx="735606" cy="746592"/>
          </a:xfrm>
        </p:grpSpPr>
        <p:sp>
          <p:nvSpPr>
            <p:cNvPr id="148" name="Google Shape;148;p29"/>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9" name="Google Shape;149;p29"/>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50" name="Google Shape;150;p29"/>
          <p:cNvGrpSpPr/>
          <p:nvPr/>
        </p:nvGrpSpPr>
        <p:grpSpPr>
          <a:xfrm flipH="1">
            <a:off x="10644674" y="745236"/>
            <a:ext cx="735606" cy="746592"/>
            <a:chOff x="897887" y="745236"/>
            <a:chExt cx="735606" cy="746592"/>
          </a:xfrm>
        </p:grpSpPr>
        <p:sp>
          <p:nvSpPr>
            <p:cNvPr id="151" name="Google Shape;151;p29"/>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2" name="Google Shape;152;p29"/>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53" name="Google Shape;153;p29"/>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 name="Google Shape;154;p29"/>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55" name="Google Shape;155;p29"/>
          <p:cNvGrpSpPr/>
          <p:nvPr/>
        </p:nvGrpSpPr>
        <p:grpSpPr>
          <a:xfrm flipH="1" rot="-5400000">
            <a:off x="786644" y="682484"/>
            <a:ext cx="731520" cy="747831"/>
            <a:chOff x="897887" y="745236"/>
            <a:chExt cx="731520" cy="747831"/>
          </a:xfrm>
        </p:grpSpPr>
        <p:sp>
          <p:nvSpPr>
            <p:cNvPr id="156" name="Google Shape;156;p29"/>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7" name="Google Shape;157;p29"/>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58" name="Google Shape;158;p29"/>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BABABA"/>
                </a:solidFill>
                <a:latin typeface="Arial"/>
                <a:ea typeface="Arial"/>
                <a:cs typeface="Arial"/>
                <a:sym typeface="Arial"/>
              </a:rPr>
              <a:t>FLORIDA INTERNATIONAL UNIVERSITY</a:t>
            </a:r>
            <a:endParaRPr/>
          </a:p>
        </p:txBody>
      </p:sp>
      <p:sp>
        <p:nvSpPr>
          <p:cNvPr id="159" name="Google Shape;159;p29"/>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60" name="Shape 160"/>
        <p:cNvGrpSpPr/>
        <p:nvPr/>
      </p:nvGrpSpPr>
      <p:grpSpPr>
        <a:xfrm>
          <a:off x="0" y="0"/>
          <a:ext cx="0" cy="0"/>
          <a:chOff x="0" y="0"/>
          <a:chExt cx="0" cy="0"/>
        </a:xfrm>
      </p:grpSpPr>
      <p:pic>
        <p:nvPicPr>
          <p:cNvPr descr="A picture containing screenshot&#10;&#10;Description automatically generated" id="161" name="Google Shape;161;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62" name="Google Shape;162;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4" name="Google Shape;164;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65" name="Shape 165"/>
        <p:cNvGrpSpPr/>
        <p:nvPr/>
      </p:nvGrpSpPr>
      <p:grpSpPr>
        <a:xfrm>
          <a:off x="0" y="0"/>
          <a:ext cx="0" cy="0"/>
          <a:chOff x="0" y="0"/>
          <a:chExt cx="0" cy="0"/>
        </a:xfrm>
      </p:grpSpPr>
      <p:pic>
        <p:nvPicPr>
          <p:cNvPr descr="A close up of a sign&#10;&#10;Description automatically generated" id="166" name="Google Shape;166;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67" name="Google Shape;167;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8" name="Google Shape;168;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9" name="Google Shape;169;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70" name="Google Shape;170;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171" name="Shape 171"/>
        <p:cNvGrpSpPr/>
        <p:nvPr/>
      </p:nvGrpSpPr>
      <p:grpSpPr>
        <a:xfrm>
          <a:off x="0" y="0"/>
          <a:ext cx="0" cy="0"/>
          <a:chOff x="0" y="0"/>
          <a:chExt cx="0" cy="0"/>
        </a:xfrm>
      </p:grpSpPr>
      <p:pic>
        <p:nvPicPr>
          <p:cNvPr descr="A picture containing holding, yellow, colorful, sign&#10;&#10;Description automatically generated" id="172" name="Google Shape;172;p32"/>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73" name="Google Shape;173;p32"/>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4" name="Google Shape;174;p32"/>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32"/>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176" name="Google Shape;176;p32"/>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77" name="Shape 177"/>
        <p:cNvGrpSpPr/>
        <p:nvPr/>
      </p:nvGrpSpPr>
      <p:grpSpPr>
        <a:xfrm>
          <a:off x="0" y="0"/>
          <a:ext cx="0" cy="0"/>
          <a:chOff x="0" y="0"/>
          <a:chExt cx="0" cy="0"/>
        </a:xfrm>
      </p:grpSpPr>
      <p:sp>
        <p:nvSpPr>
          <p:cNvPr id="178" name="Google Shape;178;p3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blue sky&#10;&#10;Description automatically generated" id="179" name="Google Shape;179;p3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80" name="Google Shape;180;p3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81" name="Google Shape;181;p3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2" name="Google Shape;182;p3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83" name="Google Shape;183;p33"/>
          <p:cNvGrpSpPr/>
          <p:nvPr/>
        </p:nvGrpSpPr>
        <p:grpSpPr>
          <a:xfrm rot="10800000">
            <a:off x="11087460" y="5596087"/>
            <a:ext cx="522582" cy="530386"/>
            <a:chOff x="2645664" y="2011680"/>
            <a:chExt cx="735606" cy="746592"/>
          </a:xfrm>
        </p:grpSpPr>
        <p:sp>
          <p:nvSpPr>
            <p:cNvPr id="184" name="Google Shape;184;p3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5" name="Google Shape;185;p3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86" name="Google Shape;186;p33"/>
          <p:cNvGrpSpPr/>
          <p:nvPr/>
        </p:nvGrpSpPr>
        <p:grpSpPr>
          <a:xfrm flipH="1" rot="10800000">
            <a:off x="5539549" y="5593683"/>
            <a:ext cx="522582" cy="530386"/>
            <a:chOff x="2645664" y="2011680"/>
            <a:chExt cx="735606" cy="746592"/>
          </a:xfrm>
        </p:grpSpPr>
        <p:sp>
          <p:nvSpPr>
            <p:cNvPr id="187" name="Google Shape;187;p3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8" name="Google Shape;188;p3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89" name="Google Shape;189;p33"/>
          <p:cNvGrpSpPr/>
          <p:nvPr/>
        </p:nvGrpSpPr>
        <p:grpSpPr>
          <a:xfrm>
            <a:off x="5540614" y="745361"/>
            <a:ext cx="522582" cy="530386"/>
            <a:chOff x="2645664" y="2011680"/>
            <a:chExt cx="735606" cy="746592"/>
          </a:xfrm>
        </p:grpSpPr>
        <p:sp>
          <p:nvSpPr>
            <p:cNvPr id="190" name="Google Shape;190;p3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1" name="Google Shape;191;p3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92" name="Google Shape;192;p33"/>
          <p:cNvGrpSpPr/>
          <p:nvPr/>
        </p:nvGrpSpPr>
        <p:grpSpPr>
          <a:xfrm flipH="1">
            <a:off x="11087460" y="742129"/>
            <a:ext cx="522582" cy="530386"/>
            <a:chOff x="2645664" y="2011680"/>
            <a:chExt cx="735606" cy="746592"/>
          </a:xfrm>
        </p:grpSpPr>
        <p:sp>
          <p:nvSpPr>
            <p:cNvPr id="193" name="Google Shape;193;p3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4" name="Google Shape;194;p3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95" name="Google Shape;195;p3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6" name="Google Shape;196;p33"/>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FLORIDA INTERNATIONAL UNIVERSITY</a:t>
            </a:r>
            <a:endParaRPr/>
          </a:p>
        </p:txBody>
      </p:sp>
      <p:sp>
        <p:nvSpPr>
          <p:cNvPr id="197" name="Google Shape;197;p33"/>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16" name="Shape 16"/>
        <p:cNvGrpSpPr/>
        <p:nvPr/>
      </p:nvGrpSpPr>
      <p:grpSpPr>
        <a:xfrm>
          <a:off x="0" y="0"/>
          <a:ext cx="0" cy="0"/>
          <a:chOff x="0" y="0"/>
          <a:chExt cx="0" cy="0"/>
        </a:xfrm>
      </p:grpSpPr>
      <p:sp>
        <p:nvSpPr>
          <p:cNvPr id="17" name="Google Shape;17;p16"/>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 name="Google Shape;18;p16"/>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16"/>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20" name="Google Shape;20;p16"/>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21" name="Google Shape;21;p16"/>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22" name="Google Shape;22;p16"/>
          <p:cNvGrpSpPr/>
          <p:nvPr/>
        </p:nvGrpSpPr>
        <p:grpSpPr>
          <a:xfrm>
            <a:off x="2393879" y="0"/>
            <a:ext cx="9798121" cy="6889337"/>
            <a:chOff x="2421466" y="-1"/>
            <a:chExt cx="9810796" cy="6874007"/>
          </a:xfrm>
        </p:grpSpPr>
        <p:sp>
          <p:nvSpPr>
            <p:cNvPr id="23" name="Google Shape;23;p16"/>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 name="Google Shape;24;p16"/>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 name="Google Shape;25;p16"/>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 name="Google Shape;26;p16"/>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27" name="Google Shape;27;p16"/>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4"/>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00" name="Google Shape;200;p34"/>
          <p:cNvGrpSpPr/>
          <p:nvPr/>
        </p:nvGrpSpPr>
        <p:grpSpPr>
          <a:xfrm>
            <a:off x="5539549" y="745237"/>
            <a:ext cx="522582" cy="530386"/>
            <a:chOff x="5537620" y="745237"/>
            <a:chExt cx="522582" cy="530386"/>
          </a:xfrm>
        </p:grpSpPr>
        <p:sp>
          <p:nvSpPr>
            <p:cNvPr id="201" name="Google Shape;201;p34"/>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2" name="Google Shape;202;p34"/>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03" name="Google Shape;203;p34"/>
          <p:cNvGrpSpPr/>
          <p:nvPr/>
        </p:nvGrpSpPr>
        <p:grpSpPr>
          <a:xfrm flipH="1" rot="10800000">
            <a:off x="5539549" y="5593682"/>
            <a:ext cx="522582" cy="530386"/>
            <a:chOff x="5537620" y="745237"/>
            <a:chExt cx="522582" cy="530386"/>
          </a:xfrm>
        </p:grpSpPr>
        <p:sp>
          <p:nvSpPr>
            <p:cNvPr id="204" name="Google Shape;204;p34"/>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5" name="Google Shape;205;p34"/>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06" name="Google Shape;206;p34"/>
          <p:cNvGrpSpPr/>
          <p:nvPr/>
        </p:nvGrpSpPr>
        <p:grpSpPr>
          <a:xfrm>
            <a:off x="11086608" y="745237"/>
            <a:ext cx="522582" cy="530386"/>
            <a:chOff x="11140977" y="745237"/>
            <a:chExt cx="522582" cy="530386"/>
          </a:xfrm>
        </p:grpSpPr>
        <p:sp>
          <p:nvSpPr>
            <p:cNvPr id="207" name="Google Shape;207;p3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8" name="Google Shape;208;p3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09" name="Google Shape;209;p34"/>
          <p:cNvGrpSpPr/>
          <p:nvPr/>
        </p:nvGrpSpPr>
        <p:grpSpPr>
          <a:xfrm flipH="1" rot="10800000">
            <a:off x="11086608" y="5593682"/>
            <a:ext cx="522582" cy="530386"/>
            <a:chOff x="11140977" y="745237"/>
            <a:chExt cx="522582" cy="530386"/>
          </a:xfrm>
        </p:grpSpPr>
        <p:sp>
          <p:nvSpPr>
            <p:cNvPr id="210" name="Google Shape;210;p3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1" name="Google Shape;211;p3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212" name="Google Shape;212;p34"/>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4"/>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4"/>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4"/>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4"/>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4"/>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218" name="Google Shape;218;p34"/>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28" name="Shape 28"/>
        <p:cNvGrpSpPr/>
        <p:nvPr/>
      </p:nvGrpSpPr>
      <p:grpSpPr>
        <a:xfrm>
          <a:off x="0" y="0"/>
          <a:ext cx="0" cy="0"/>
          <a:chOff x="0" y="0"/>
          <a:chExt cx="0" cy="0"/>
        </a:xfrm>
      </p:grpSpPr>
      <p:pic>
        <p:nvPicPr>
          <p:cNvPr descr="A screenshot of a cell phone&#10;&#10;Description automatically generated" id="29" name="Google Shape;29;p17"/>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30" name="Google Shape;30;p17"/>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a:solidFill>
                <a:srgbClr val="3F3F3F"/>
              </a:solidFill>
              <a:latin typeface="Arial"/>
              <a:ea typeface="Arial"/>
              <a:cs typeface="Arial"/>
              <a:sym typeface="Arial"/>
            </a:endParaRPr>
          </a:p>
        </p:txBody>
      </p:sp>
      <p:sp>
        <p:nvSpPr>
          <p:cNvPr id="31" name="Google Shape;31;p17"/>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7"/>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34" name="Shape 34"/>
        <p:cNvGrpSpPr/>
        <p:nvPr/>
      </p:nvGrpSpPr>
      <p:grpSpPr>
        <a:xfrm>
          <a:off x="0" y="0"/>
          <a:ext cx="0" cy="0"/>
          <a:chOff x="0" y="0"/>
          <a:chExt cx="0" cy="0"/>
        </a:xfrm>
      </p:grpSpPr>
      <p:sp>
        <p:nvSpPr>
          <p:cNvPr id="35" name="Google Shape;35;p1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sign&#10;&#10;Description automatically generated" id="36" name="Google Shape;36;p18"/>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37" name="Google Shape;37;p18"/>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 name="Google Shape;38;p18"/>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39" name="Google Shape;39;p18"/>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40" name="Google Shape;40;p18"/>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41" name="Google Shape;41;p18"/>
          <p:cNvGrpSpPr/>
          <p:nvPr/>
        </p:nvGrpSpPr>
        <p:grpSpPr>
          <a:xfrm flipH="1" rot="10800000">
            <a:off x="5539549" y="5593682"/>
            <a:ext cx="522582" cy="530386"/>
            <a:chOff x="5537620" y="745237"/>
            <a:chExt cx="522582" cy="530386"/>
          </a:xfrm>
        </p:grpSpPr>
        <p:sp>
          <p:nvSpPr>
            <p:cNvPr id="42" name="Google Shape;42;p18"/>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 name="Google Shape;43;p18"/>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44" name="Google Shape;44;p18"/>
          <p:cNvGrpSpPr/>
          <p:nvPr/>
        </p:nvGrpSpPr>
        <p:grpSpPr>
          <a:xfrm>
            <a:off x="5539549" y="745237"/>
            <a:ext cx="522582" cy="529650"/>
            <a:chOff x="5537620" y="745237"/>
            <a:chExt cx="522582" cy="529650"/>
          </a:xfrm>
        </p:grpSpPr>
        <p:sp>
          <p:nvSpPr>
            <p:cNvPr id="45" name="Google Shape;45;p18"/>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18"/>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47" name="Google Shape;47;p18"/>
          <p:cNvGrpSpPr/>
          <p:nvPr/>
        </p:nvGrpSpPr>
        <p:grpSpPr>
          <a:xfrm>
            <a:off x="11086608" y="745237"/>
            <a:ext cx="522582" cy="530386"/>
            <a:chOff x="11140977" y="745237"/>
            <a:chExt cx="522582" cy="530386"/>
          </a:xfrm>
        </p:grpSpPr>
        <p:sp>
          <p:nvSpPr>
            <p:cNvPr id="48" name="Google Shape;48;p18"/>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 name="Google Shape;49;p18"/>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50" name="Google Shape;50;p18"/>
          <p:cNvGrpSpPr/>
          <p:nvPr/>
        </p:nvGrpSpPr>
        <p:grpSpPr>
          <a:xfrm flipH="1" rot="10800000">
            <a:off x="11086608" y="5593682"/>
            <a:ext cx="522582" cy="530386"/>
            <a:chOff x="11140977" y="745237"/>
            <a:chExt cx="522582" cy="530386"/>
          </a:xfrm>
        </p:grpSpPr>
        <p:sp>
          <p:nvSpPr>
            <p:cNvPr id="51" name="Google Shape;51;p18"/>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2" name="Google Shape;52;p18"/>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53" name="Google Shape;53;p18"/>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FLORIDA INTERNATIONAL UNIVERSITY</a:t>
            </a:r>
            <a:endParaRPr/>
          </a:p>
        </p:txBody>
      </p:sp>
      <p:sp>
        <p:nvSpPr>
          <p:cNvPr id="54" name="Google Shape;54;p18"/>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55" name="Shape 55"/>
        <p:cNvGrpSpPr/>
        <p:nvPr/>
      </p:nvGrpSpPr>
      <p:grpSpPr>
        <a:xfrm>
          <a:off x="0" y="0"/>
          <a:ext cx="0" cy="0"/>
          <a:chOff x="0" y="0"/>
          <a:chExt cx="0" cy="0"/>
        </a:xfrm>
      </p:grpSpPr>
      <p:sp>
        <p:nvSpPr>
          <p:cNvPr id="56" name="Google Shape;56;p1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57" name="Google Shape;57;p19"/>
          <p:cNvGrpSpPr/>
          <p:nvPr/>
        </p:nvGrpSpPr>
        <p:grpSpPr>
          <a:xfrm flipH="1" rot="10800000">
            <a:off x="11185080" y="298640"/>
            <a:ext cx="735606" cy="746592"/>
            <a:chOff x="10666920" y="5421408"/>
            <a:chExt cx="735606" cy="746592"/>
          </a:xfrm>
        </p:grpSpPr>
        <p:sp>
          <p:nvSpPr>
            <p:cNvPr id="58" name="Google Shape;58;p19"/>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 name="Google Shape;59;p19"/>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60" name="Google Shape;60;p19"/>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 name="Google Shape;61;p19"/>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a:solidFill>
                <a:srgbClr val="D92D8A"/>
              </a:solidFill>
              <a:latin typeface="Arial"/>
              <a:ea typeface="Arial"/>
              <a:cs typeface="Arial"/>
              <a:sym typeface="Arial"/>
            </a:endParaRPr>
          </a:p>
        </p:txBody>
      </p:sp>
      <p:sp>
        <p:nvSpPr>
          <p:cNvPr id="62" name="Google Shape;62;p19"/>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63" name="Google Shape;63;p19"/>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64" name="Google Shape;64;p19"/>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65" name="Google Shape;65;p1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66" name="Shape 66"/>
        <p:cNvGrpSpPr/>
        <p:nvPr/>
      </p:nvGrpSpPr>
      <p:grpSpPr>
        <a:xfrm>
          <a:off x="0" y="0"/>
          <a:ext cx="0" cy="0"/>
          <a:chOff x="0" y="0"/>
          <a:chExt cx="0" cy="0"/>
        </a:xfrm>
      </p:grpSpPr>
      <p:sp>
        <p:nvSpPr>
          <p:cNvPr id="67" name="Google Shape;67;p20"/>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20"/>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69" name="Google Shape;69;p20"/>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70" name="Google Shape;70;p20"/>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71" name="Google Shape;71;p20"/>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72" name="Shape 72"/>
        <p:cNvGrpSpPr/>
        <p:nvPr/>
      </p:nvGrpSpPr>
      <p:grpSpPr>
        <a:xfrm>
          <a:off x="0" y="0"/>
          <a:ext cx="0" cy="0"/>
          <a:chOff x="0" y="0"/>
          <a:chExt cx="0" cy="0"/>
        </a:xfrm>
      </p:grpSpPr>
      <p:sp>
        <p:nvSpPr>
          <p:cNvPr id="73" name="Google Shape;73;p21"/>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4" name="Google Shape;74;p21"/>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75" name="Google Shape;75;p2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76" name="Shape 76"/>
        <p:cNvGrpSpPr/>
        <p:nvPr/>
      </p:nvGrpSpPr>
      <p:grpSpPr>
        <a:xfrm>
          <a:off x="0" y="0"/>
          <a:ext cx="0" cy="0"/>
          <a:chOff x="0" y="0"/>
          <a:chExt cx="0" cy="0"/>
        </a:xfrm>
      </p:grpSpPr>
      <p:sp>
        <p:nvSpPr>
          <p:cNvPr id="77" name="Google Shape;77;p22"/>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78" name="Google Shape;78;p22"/>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79" name="Shape 79"/>
        <p:cNvGrpSpPr/>
        <p:nvPr/>
      </p:nvGrpSpPr>
      <p:grpSpPr>
        <a:xfrm>
          <a:off x="0" y="0"/>
          <a:ext cx="0" cy="0"/>
          <a:chOff x="0" y="0"/>
          <a:chExt cx="0" cy="0"/>
        </a:xfrm>
      </p:grpSpPr>
      <p:sp>
        <p:nvSpPr>
          <p:cNvPr id="80" name="Google Shape;80;p23"/>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81" name="Google Shape;81;p23"/>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82" name="Google Shape;82;p23"/>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 name="Google Shape;83;p23"/>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4" name="Google Shape;84;p23"/>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85" name="Google Shape;85;p2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4"/>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1.png"/><Relationship Id="rId4" Type="http://schemas.openxmlformats.org/officeDocument/2006/relationships/image" Target="../media/image30.png"/><Relationship Id="rId5" Type="http://schemas.openxmlformats.org/officeDocument/2006/relationships/image" Target="../media/image14.png"/><Relationship Id="rId6"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14.png"/><Relationship Id="rId6"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9.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14.png"/><Relationship Id="rId7"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4.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7.png"/><Relationship Id="rId4" Type="http://schemas.openxmlformats.org/officeDocument/2006/relationships/image" Target="../media/image52.png"/><Relationship Id="rId5" Type="http://schemas.openxmlformats.org/officeDocument/2006/relationships/image" Target="../media/image37.png"/><Relationship Id="rId6" Type="http://schemas.openxmlformats.org/officeDocument/2006/relationships/image" Target="../media/image14.png"/><Relationship Id="rId7"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50.png"/><Relationship Id="rId4" Type="http://schemas.openxmlformats.org/officeDocument/2006/relationships/image" Target="../media/image14.png"/><Relationship Id="rId5"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4.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1.png"/><Relationship Id="rId4" Type="http://schemas.openxmlformats.org/officeDocument/2006/relationships/image" Target="../media/image51.png"/><Relationship Id="rId5" Type="http://schemas.openxmlformats.org/officeDocument/2006/relationships/image" Target="../media/image14.png"/><Relationship Id="rId6"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3.png"/><Relationship Id="rId4" Type="http://schemas.openxmlformats.org/officeDocument/2006/relationships/image" Target="../media/image14.png"/><Relationship Id="rId5"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4.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0.png"/><Relationship Id="rId4" Type="http://schemas.openxmlformats.org/officeDocument/2006/relationships/image" Target="../media/image48.png"/><Relationship Id="rId5" Type="http://schemas.openxmlformats.org/officeDocument/2006/relationships/image" Target="../media/image14.png"/><Relationship Id="rId6"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9.png"/><Relationship Id="rId4" Type="http://schemas.openxmlformats.org/officeDocument/2006/relationships/image" Target="../media/image14.png"/><Relationship Id="rId5"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4.png"/><Relationship Id="rId4" Type="http://schemas.openxmlformats.org/officeDocument/2006/relationships/image" Target="../media/image42.png"/><Relationship Id="rId5" Type="http://schemas.openxmlformats.org/officeDocument/2006/relationships/image" Target="../media/image46.png"/><Relationship Id="rId6" Type="http://schemas.openxmlformats.org/officeDocument/2006/relationships/image" Target="../media/image14.png"/><Relationship Id="rId7"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45.jpg"/><Relationship Id="rId4" Type="http://schemas.openxmlformats.org/officeDocument/2006/relationships/image" Target="../media/image14.png"/><Relationship Id="rId5"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4.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15.jpg"/><Relationship Id="rId4" Type="http://schemas.openxmlformats.org/officeDocument/2006/relationships/image" Target="../media/image25.jpg"/><Relationship Id="rId5" Type="http://schemas.openxmlformats.org/officeDocument/2006/relationships/image" Target="../media/image16.jpg"/><Relationship Id="rId6" Type="http://schemas.openxmlformats.org/officeDocument/2006/relationships/image" Target="../media/image14.png"/><Relationship Id="rId7"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4.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19.png"/><Relationship Id="rId5" Type="http://schemas.openxmlformats.org/officeDocument/2006/relationships/image" Target="../media/image21.png"/><Relationship Id="rId6" Type="http://schemas.openxmlformats.org/officeDocument/2006/relationships/image" Target="../media/image20.png"/><Relationship Id="rId7" Type="http://schemas.openxmlformats.org/officeDocument/2006/relationships/image" Target="../media/image17.png"/><Relationship Id="rId8"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3.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35.png"/><Relationship Id="rId7" Type="http://schemas.openxmlformats.org/officeDocument/2006/relationships/image" Target="../media/image14.png"/><Relationship Id="rId8"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4.png"/><Relationship Id="rId4" Type="http://schemas.openxmlformats.org/officeDocument/2006/relationships/image" Target="../media/image32.png"/><Relationship Id="rId5" Type="http://schemas.openxmlformats.org/officeDocument/2006/relationships/image" Target="../media/image29.png"/><Relationship Id="rId6" Type="http://schemas.openxmlformats.org/officeDocument/2006/relationships/image" Target="../media/image14.png"/><Relationship Id="rId7"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6.png"/><Relationship Id="rId4" Type="http://schemas.openxmlformats.org/officeDocument/2006/relationships/image" Target="../media/image28.png"/><Relationship Id="rId5" Type="http://schemas.openxmlformats.org/officeDocument/2006/relationships/image" Target="../media/image14.png"/><Relationship Id="rId6"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gd0a97f7840_0_0"/>
          <p:cNvSpPr txBox="1"/>
          <p:nvPr>
            <p:ph type="title"/>
          </p:nvPr>
        </p:nvSpPr>
        <p:spPr>
          <a:xfrm>
            <a:off x="1603728" y="1803850"/>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4000"/>
              <a:buFont typeface="Arial"/>
              <a:buNone/>
            </a:pPr>
            <a:r>
              <a:rPr b="1" lang="en-US" sz="4000"/>
              <a:t>Biscayne Bay Quality of Underwater Data Analytics (BBQUDA)</a:t>
            </a:r>
            <a:endParaRPr/>
          </a:p>
        </p:txBody>
      </p:sp>
      <p:pic>
        <p:nvPicPr>
          <p:cNvPr descr="A picture containing drawing&#10;&#10;Description automatically generated" id="224" name="Google Shape;224;gd0a97f7840_0_0"/>
          <p:cNvPicPr preferRelativeResize="0"/>
          <p:nvPr/>
        </p:nvPicPr>
        <p:blipFill rotWithShape="1">
          <a:blip r:embed="rId3">
            <a:alphaModFix/>
          </a:blip>
          <a:srcRect b="0" l="0" r="0" t="0"/>
          <a:stretch/>
        </p:blipFill>
        <p:spPr>
          <a:xfrm>
            <a:off x="9211121" y="5772336"/>
            <a:ext cx="2553883" cy="491131"/>
          </a:xfrm>
          <a:prstGeom prst="rect">
            <a:avLst/>
          </a:prstGeom>
          <a:noFill/>
          <a:ln>
            <a:noFill/>
          </a:ln>
        </p:spPr>
      </p:pic>
      <p:sp>
        <p:nvSpPr>
          <p:cNvPr id="225" name="Google Shape;225;gd0a97f7840_0_0"/>
          <p:cNvSpPr txBox="1"/>
          <p:nvPr/>
        </p:nvSpPr>
        <p:spPr>
          <a:xfrm>
            <a:off x="2813538" y="849743"/>
            <a:ext cx="6213300" cy="831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Capstone II Final Presentation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Spring 2021</a:t>
            </a:r>
            <a:endParaRPr b="0" i="0" sz="1400" u="none" cap="none" strike="noStrike">
              <a:solidFill>
                <a:srgbClr val="000000"/>
              </a:solidFill>
              <a:latin typeface="Arial"/>
              <a:ea typeface="Arial"/>
              <a:cs typeface="Arial"/>
              <a:sym typeface="Arial"/>
            </a:endParaRPr>
          </a:p>
        </p:txBody>
      </p:sp>
      <p:sp>
        <p:nvSpPr>
          <p:cNvPr id="226" name="Google Shape;226;gd0a97f7840_0_0"/>
          <p:cNvSpPr txBox="1"/>
          <p:nvPr/>
        </p:nvSpPr>
        <p:spPr>
          <a:xfrm>
            <a:off x="762000" y="3463525"/>
            <a:ext cx="8607300" cy="314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Team Members:</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lang="en-US" sz="1800">
                <a:solidFill>
                  <a:schemeClr val="lt1"/>
                </a:solidFill>
              </a:rPr>
              <a:t>Capstone II:</a:t>
            </a:r>
            <a:r>
              <a:rPr b="1" i="0" lang="en-US" sz="1800" u="none" cap="none" strike="noStrike">
                <a:solidFill>
                  <a:schemeClr val="lt1"/>
                </a:solidFill>
                <a:latin typeface="Arial"/>
                <a:ea typeface="Arial"/>
                <a:cs typeface="Arial"/>
                <a:sym typeface="Arial"/>
              </a:rPr>
              <a:t> </a:t>
            </a:r>
            <a:r>
              <a:rPr b="0" i="0" lang="en-US" sz="1800" u="none" cap="none" strike="noStrike">
                <a:solidFill>
                  <a:schemeClr val="lt1"/>
                </a:solidFill>
                <a:latin typeface="Arial"/>
                <a:ea typeface="Arial"/>
                <a:cs typeface="Arial"/>
                <a:sym typeface="Arial"/>
              </a:rPr>
              <a:t>Catherine Angelini, Meleik Hyman, Adrian Perez, </a:t>
            </a:r>
            <a:endParaRPr b="0" i="0" sz="1800" u="none" cap="none" strike="noStrike">
              <a:solidFill>
                <a:schemeClr val="lt1"/>
              </a:solidFill>
              <a:latin typeface="Arial"/>
              <a:ea typeface="Arial"/>
              <a:cs typeface="Arial"/>
              <a:sym typeface="Arial"/>
            </a:endParaRPr>
          </a:p>
          <a:p>
            <a:pPr indent="457200" lvl="0" marL="914400" marR="0" rtl="0" algn="l">
              <a:lnSpc>
                <a:spcPct val="100000"/>
              </a:lnSpc>
              <a:spcBef>
                <a:spcPts val="0"/>
              </a:spcBef>
              <a:spcAft>
                <a:spcPts val="0"/>
              </a:spcAft>
              <a:buClr>
                <a:srgbClr val="000000"/>
              </a:buClr>
              <a:buSzPts val="1800"/>
              <a:buFont typeface="Arial"/>
              <a:buNone/>
            </a:pPr>
            <a:r>
              <a:rPr lang="en-US" sz="1800">
                <a:solidFill>
                  <a:schemeClr val="lt1"/>
                </a:solidFill>
              </a:rPr>
              <a:t>John Quitto-Graham, </a:t>
            </a:r>
            <a:r>
              <a:rPr b="0" i="0" lang="en-US" sz="1800" u="none" cap="none" strike="noStrike">
                <a:solidFill>
                  <a:schemeClr val="lt1"/>
                </a:solidFill>
                <a:latin typeface="Arial"/>
                <a:ea typeface="Arial"/>
                <a:cs typeface="Arial"/>
                <a:sym typeface="Arial"/>
              </a:rPr>
              <a:t>Muddasir Riaz </a:t>
            </a:r>
            <a:endParaRPr b="0" i="0" sz="1800" u="none" cap="none" strike="noStrike">
              <a:solidFill>
                <a:schemeClr val="lt1"/>
              </a:solidFill>
              <a:latin typeface="Arial"/>
              <a:ea typeface="Arial"/>
              <a:cs typeface="Arial"/>
              <a:sym typeface="Arial"/>
            </a:endParaRPr>
          </a:p>
          <a:p>
            <a:pPr indent="-1314450" lvl="0" marL="1314450" marR="0" rtl="0" algn="l">
              <a:lnSpc>
                <a:spcPct val="100000"/>
              </a:lnSpc>
              <a:spcBef>
                <a:spcPts val="0"/>
              </a:spcBef>
              <a:spcAft>
                <a:spcPts val="0"/>
              </a:spcAft>
              <a:buClr>
                <a:srgbClr val="000000"/>
              </a:buClr>
              <a:buSzPts val="1800"/>
              <a:buFont typeface="Arial"/>
              <a:buNone/>
            </a:pPr>
            <a:r>
              <a:rPr b="1" lang="en-US" sz="1800">
                <a:solidFill>
                  <a:schemeClr val="lt1"/>
                </a:solidFill>
              </a:rPr>
              <a:t>Capstone I: </a:t>
            </a:r>
            <a:r>
              <a:rPr lang="en-US" sz="1800">
                <a:solidFill>
                  <a:schemeClr val="lt1"/>
                </a:solidFill>
              </a:rPr>
              <a:t>Damani Cephas, Brian Figueroa, Gersan Landero, Faran Majeed, Steven Reynoso, Gabriel Albuquerque Ribeiro, Fabio Velasquez,</a:t>
            </a:r>
            <a:endParaRPr b="1" sz="1800">
              <a:solidFill>
                <a:schemeClr val="lt1"/>
              </a:solidFil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Product Owner: </a:t>
            </a:r>
            <a:r>
              <a:rPr b="0" i="0" lang="en-US" sz="1800" u="none" cap="none" strike="noStrike">
                <a:solidFill>
                  <a:schemeClr val="lt1"/>
                </a:solidFill>
                <a:latin typeface="Arial"/>
                <a:ea typeface="Arial"/>
                <a:cs typeface="Arial"/>
                <a:sym typeface="Arial"/>
              </a:rPr>
              <a:t>Gregory Reis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Mentor: </a:t>
            </a:r>
            <a:r>
              <a:rPr b="0" i="0" lang="en-US" sz="1800" u="none" cap="none" strike="noStrike">
                <a:solidFill>
                  <a:schemeClr val="lt1"/>
                </a:solidFill>
                <a:latin typeface="Arial"/>
                <a:ea typeface="Arial"/>
                <a:cs typeface="Arial"/>
                <a:sym typeface="Arial"/>
              </a:rPr>
              <a:t>Gregory Reis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Instructor: </a:t>
            </a:r>
            <a:r>
              <a:rPr b="0" i="0" lang="en-US" sz="1800" u="none" cap="none" strike="noStrike">
                <a:solidFill>
                  <a:schemeClr val="lt1"/>
                </a:solidFill>
                <a:latin typeface="Arial"/>
                <a:ea typeface="Arial"/>
                <a:cs typeface="Arial"/>
                <a:sym typeface="Arial"/>
              </a:rPr>
              <a:t>Masoud Sadjadi</a:t>
            </a:r>
            <a:endParaRPr b="1" i="0" sz="1800" u="none" cap="none" strike="noStrike">
              <a:solidFill>
                <a:schemeClr val="lt1"/>
              </a:solidFill>
              <a:latin typeface="Arial"/>
              <a:ea typeface="Arial"/>
              <a:cs typeface="Arial"/>
              <a:sym typeface="Arial"/>
            </a:endParaRPr>
          </a:p>
        </p:txBody>
      </p:sp>
      <p:pic>
        <p:nvPicPr>
          <p:cNvPr id="227" name="Google Shape;227;gd0a97f7840_0_0"/>
          <p:cNvPicPr preferRelativeResize="0"/>
          <p:nvPr/>
        </p:nvPicPr>
        <p:blipFill>
          <a:blip r:embed="rId4">
            <a:alphaModFix/>
          </a:blip>
          <a:stretch>
            <a:fillRect/>
          </a:stretch>
        </p:blipFill>
        <p:spPr>
          <a:xfrm>
            <a:off x="9556575" y="235675"/>
            <a:ext cx="2314270" cy="13255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cf7f6d230c_0_36"/>
          <p:cNvSpPr txBox="1"/>
          <p:nvPr>
            <p:ph type="title"/>
          </p:nvPr>
        </p:nvSpPr>
        <p:spPr>
          <a:xfrm>
            <a:off x="3916590" y="8835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UI/UX Development</a:t>
            </a:r>
            <a:endParaRPr/>
          </a:p>
        </p:txBody>
      </p:sp>
      <p:sp>
        <p:nvSpPr>
          <p:cNvPr id="325" name="Google Shape;325;gcf7f6d230c_0_36"/>
          <p:cNvSpPr txBox="1"/>
          <p:nvPr/>
        </p:nvSpPr>
        <p:spPr>
          <a:xfrm>
            <a:off x="3552450" y="6063800"/>
            <a:ext cx="50871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100">
                <a:solidFill>
                  <a:srgbClr val="3F3F3F"/>
                </a:solidFill>
              </a:rPr>
              <a:t>Missions</a:t>
            </a:r>
            <a:r>
              <a:rPr b="1" lang="en-US" sz="2100">
                <a:solidFill>
                  <a:srgbClr val="3F3F3F"/>
                </a:solidFill>
              </a:rPr>
              <a:t> (Before and After):</a:t>
            </a:r>
            <a:endParaRPr/>
          </a:p>
        </p:txBody>
      </p:sp>
      <p:pic>
        <p:nvPicPr>
          <p:cNvPr id="326" name="Google Shape;326;gcf7f6d230c_0_36"/>
          <p:cNvPicPr preferRelativeResize="0"/>
          <p:nvPr/>
        </p:nvPicPr>
        <p:blipFill>
          <a:blip r:embed="rId3">
            <a:alphaModFix/>
          </a:blip>
          <a:stretch>
            <a:fillRect/>
          </a:stretch>
        </p:blipFill>
        <p:spPr>
          <a:xfrm>
            <a:off x="6321375" y="2319439"/>
            <a:ext cx="5527174" cy="2531237"/>
          </a:xfrm>
          <a:prstGeom prst="rect">
            <a:avLst/>
          </a:prstGeom>
          <a:noFill/>
          <a:ln>
            <a:noFill/>
          </a:ln>
        </p:spPr>
      </p:pic>
      <p:pic>
        <p:nvPicPr>
          <p:cNvPr id="327" name="Google Shape;327;gcf7f6d230c_0_36"/>
          <p:cNvPicPr preferRelativeResize="0"/>
          <p:nvPr/>
        </p:nvPicPr>
        <p:blipFill>
          <a:blip r:embed="rId4">
            <a:alphaModFix/>
          </a:blip>
          <a:stretch>
            <a:fillRect/>
          </a:stretch>
        </p:blipFill>
        <p:spPr>
          <a:xfrm>
            <a:off x="195325" y="2319462"/>
            <a:ext cx="5857723" cy="2684801"/>
          </a:xfrm>
          <a:prstGeom prst="rect">
            <a:avLst/>
          </a:prstGeom>
          <a:noFill/>
          <a:ln>
            <a:noFill/>
          </a:ln>
        </p:spPr>
      </p:pic>
      <p:cxnSp>
        <p:nvCxnSpPr>
          <p:cNvPr id="328" name="Google Shape;328;gcf7f6d230c_0_36"/>
          <p:cNvCxnSpPr/>
          <p:nvPr/>
        </p:nvCxnSpPr>
        <p:spPr>
          <a:xfrm flipH="1" rot="10800000">
            <a:off x="5666475" y="3426900"/>
            <a:ext cx="654900" cy="4200"/>
          </a:xfrm>
          <a:prstGeom prst="straightConnector1">
            <a:avLst/>
          </a:prstGeom>
          <a:noFill/>
          <a:ln cap="flat" cmpd="sng" w="38100">
            <a:solidFill>
              <a:schemeClr val="accent1"/>
            </a:solidFill>
            <a:prstDash val="solid"/>
            <a:round/>
            <a:headEnd len="med" w="med" type="none"/>
            <a:tailEnd len="med" w="med" type="triangle"/>
          </a:ln>
        </p:spPr>
      </p:cxnSp>
      <p:pic>
        <p:nvPicPr>
          <p:cNvPr id="329" name="Google Shape;329;gcf7f6d230c_0_36"/>
          <p:cNvPicPr preferRelativeResize="0"/>
          <p:nvPr/>
        </p:nvPicPr>
        <p:blipFill>
          <a:blip r:embed="rId5">
            <a:alphaModFix/>
          </a:blip>
          <a:stretch>
            <a:fillRect/>
          </a:stretch>
        </p:blipFill>
        <p:spPr>
          <a:xfrm>
            <a:off x="11007625" y="111205"/>
            <a:ext cx="1008900" cy="577895"/>
          </a:xfrm>
          <a:prstGeom prst="rect">
            <a:avLst/>
          </a:prstGeom>
          <a:noFill/>
          <a:ln>
            <a:noFill/>
          </a:ln>
        </p:spPr>
      </p:pic>
      <p:sp>
        <p:nvSpPr>
          <p:cNvPr id="330" name="Google Shape;330;gcf7f6d230c_0_36"/>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331" name="Google Shape;331;gcf7f6d230c_0_36"/>
          <p:cNvPicPr preferRelativeResize="0"/>
          <p:nvPr/>
        </p:nvPicPr>
        <p:blipFill rotWithShape="1">
          <a:blip r:embed="rId6">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cf7f6d230c_0_50"/>
          <p:cNvSpPr txBox="1"/>
          <p:nvPr>
            <p:ph type="title"/>
          </p:nvPr>
        </p:nvSpPr>
        <p:spPr>
          <a:xfrm>
            <a:off x="3916590" y="8835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UI/UX Development</a:t>
            </a:r>
            <a:endParaRPr/>
          </a:p>
        </p:txBody>
      </p:sp>
      <p:sp>
        <p:nvSpPr>
          <p:cNvPr id="337" name="Google Shape;337;gcf7f6d230c_0_50"/>
          <p:cNvSpPr txBox="1"/>
          <p:nvPr/>
        </p:nvSpPr>
        <p:spPr>
          <a:xfrm>
            <a:off x="686875" y="2039150"/>
            <a:ext cx="50871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100">
                <a:solidFill>
                  <a:srgbClr val="3F3F3F"/>
                </a:solidFill>
              </a:rPr>
              <a:t>New: Data Visualization</a:t>
            </a:r>
            <a:endParaRPr/>
          </a:p>
        </p:txBody>
      </p:sp>
      <p:pic>
        <p:nvPicPr>
          <p:cNvPr id="338" name="Google Shape;338;gcf7f6d230c_0_50"/>
          <p:cNvPicPr preferRelativeResize="0"/>
          <p:nvPr/>
        </p:nvPicPr>
        <p:blipFill>
          <a:blip r:embed="rId3">
            <a:alphaModFix/>
          </a:blip>
          <a:stretch>
            <a:fillRect/>
          </a:stretch>
        </p:blipFill>
        <p:spPr>
          <a:xfrm>
            <a:off x="353988" y="2833350"/>
            <a:ext cx="5752877" cy="2624750"/>
          </a:xfrm>
          <a:prstGeom prst="rect">
            <a:avLst/>
          </a:prstGeom>
          <a:noFill/>
          <a:ln>
            <a:noFill/>
          </a:ln>
        </p:spPr>
      </p:pic>
      <p:sp>
        <p:nvSpPr>
          <p:cNvPr id="339" name="Google Shape;339;gcf7f6d230c_0_50"/>
          <p:cNvSpPr txBox="1"/>
          <p:nvPr/>
        </p:nvSpPr>
        <p:spPr>
          <a:xfrm>
            <a:off x="6503850" y="2039150"/>
            <a:ext cx="50871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100">
                <a:solidFill>
                  <a:srgbClr val="3F3F3F"/>
                </a:solidFill>
              </a:rPr>
              <a:t>New: API</a:t>
            </a:r>
            <a:endParaRPr/>
          </a:p>
        </p:txBody>
      </p:sp>
      <p:pic>
        <p:nvPicPr>
          <p:cNvPr id="340" name="Google Shape;340;gcf7f6d230c_0_50"/>
          <p:cNvPicPr preferRelativeResize="0"/>
          <p:nvPr/>
        </p:nvPicPr>
        <p:blipFill>
          <a:blip r:embed="rId4">
            <a:alphaModFix/>
          </a:blip>
          <a:stretch>
            <a:fillRect/>
          </a:stretch>
        </p:blipFill>
        <p:spPr>
          <a:xfrm>
            <a:off x="6280739" y="2785125"/>
            <a:ext cx="5780338" cy="2586099"/>
          </a:xfrm>
          <a:prstGeom prst="rect">
            <a:avLst/>
          </a:prstGeom>
          <a:noFill/>
          <a:ln>
            <a:noFill/>
          </a:ln>
        </p:spPr>
      </p:pic>
      <p:pic>
        <p:nvPicPr>
          <p:cNvPr id="341" name="Google Shape;341;gcf7f6d230c_0_50"/>
          <p:cNvPicPr preferRelativeResize="0"/>
          <p:nvPr/>
        </p:nvPicPr>
        <p:blipFill>
          <a:blip r:embed="rId5">
            <a:alphaModFix/>
          </a:blip>
          <a:stretch>
            <a:fillRect/>
          </a:stretch>
        </p:blipFill>
        <p:spPr>
          <a:xfrm>
            <a:off x="11007625" y="111205"/>
            <a:ext cx="1008900" cy="577895"/>
          </a:xfrm>
          <a:prstGeom prst="rect">
            <a:avLst/>
          </a:prstGeom>
          <a:noFill/>
          <a:ln>
            <a:noFill/>
          </a:ln>
        </p:spPr>
      </p:pic>
      <p:sp>
        <p:nvSpPr>
          <p:cNvPr id="342" name="Google Shape;342;gcf7f6d230c_0_50"/>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343" name="Google Shape;343;gcf7f6d230c_0_50"/>
          <p:cNvPicPr preferRelativeResize="0"/>
          <p:nvPr/>
        </p:nvPicPr>
        <p:blipFill rotWithShape="1">
          <a:blip r:embed="rId6">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gcf7f6d230c_0_66"/>
          <p:cNvSpPr txBox="1"/>
          <p:nvPr>
            <p:ph type="title"/>
          </p:nvPr>
        </p:nvSpPr>
        <p:spPr>
          <a:xfrm>
            <a:off x="3916590" y="8835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UI/UX Development</a:t>
            </a:r>
            <a:endParaRPr/>
          </a:p>
        </p:txBody>
      </p:sp>
      <p:sp>
        <p:nvSpPr>
          <p:cNvPr id="349" name="Google Shape;349;gcf7f6d230c_0_66"/>
          <p:cNvSpPr txBox="1"/>
          <p:nvPr/>
        </p:nvSpPr>
        <p:spPr>
          <a:xfrm>
            <a:off x="686875" y="2039150"/>
            <a:ext cx="50871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100">
                <a:solidFill>
                  <a:srgbClr val="3F3F3F"/>
                </a:solidFill>
              </a:rPr>
              <a:t>New: About Page</a:t>
            </a:r>
            <a:endParaRPr/>
          </a:p>
        </p:txBody>
      </p:sp>
      <p:sp>
        <p:nvSpPr>
          <p:cNvPr id="350" name="Google Shape;350;gcf7f6d230c_0_66"/>
          <p:cNvSpPr txBox="1"/>
          <p:nvPr/>
        </p:nvSpPr>
        <p:spPr>
          <a:xfrm>
            <a:off x="6312800" y="2039150"/>
            <a:ext cx="50871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100">
                <a:solidFill>
                  <a:srgbClr val="3F3F3F"/>
                </a:solidFill>
              </a:rPr>
              <a:t>New: Contact Us Page</a:t>
            </a:r>
            <a:endParaRPr/>
          </a:p>
        </p:txBody>
      </p:sp>
      <p:pic>
        <p:nvPicPr>
          <p:cNvPr id="351" name="Google Shape;351;gcf7f6d230c_0_66"/>
          <p:cNvPicPr preferRelativeResize="0"/>
          <p:nvPr/>
        </p:nvPicPr>
        <p:blipFill>
          <a:blip r:embed="rId3">
            <a:alphaModFix/>
          </a:blip>
          <a:stretch>
            <a:fillRect/>
          </a:stretch>
        </p:blipFill>
        <p:spPr>
          <a:xfrm>
            <a:off x="764150" y="2751038"/>
            <a:ext cx="5087102" cy="2355437"/>
          </a:xfrm>
          <a:prstGeom prst="rect">
            <a:avLst/>
          </a:prstGeom>
          <a:noFill/>
          <a:ln>
            <a:noFill/>
          </a:ln>
        </p:spPr>
      </p:pic>
      <p:pic>
        <p:nvPicPr>
          <p:cNvPr id="352" name="Google Shape;352;gcf7f6d230c_0_66"/>
          <p:cNvPicPr preferRelativeResize="0"/>
          <p:nvPr/>
        </p:nvPicPr>
        <p:blipFill>
          <a:blip r:embed="rId4">
            <a:alphaModFix/>
          </a:blip>
          <a:stretch>
            <a:fillRect/>
          </a:stretch>
        </p:blipFill>
        <p:spPr>
          <a:xfrm>
            <a:off x="543675" y="5059306"/>
            <a:ext cx="5307576" cy="1105744"/>
          </a:xfrm>
          <a:prstGeom prst="rect">
            <a:avLst/>
          </a:prstGeom>
          <a:noFill/>
          <a:ln>
            <a:noFill/>
          </a:ln>
        </p:spPr>
      </p:pic>
      <p:pic>
        <p:nvPicPr>
          <p:cNvPr id="353" name="Google Shape;353;gcf7f6d230c_0_66"/>
          <p:cNvPicPr preferRelativeResize="0"/>
          <p:nvPr/>
        </p:nvPicPr>
        <p:blipFill>
          <a:blip r:embed="rId5">
            <a:alphaModFix/>
          </a:blip>
          <a:stretch>
            <a:fillRect/>
          </a:stretch>
        </p:blipFill>
        <p:spPr>
          <a:xfrm>
            <a:off x="6312800" y="2868274"/>
            <a:ext cx="5640998" cy="2567849"/>
          </a:xfrm>
          <a:prstGeom prst="rect">
            <a:avLst/>
          </a:prstGeom>
          <a:noFill/>
          <a:ln>
            <a:noFill/>
          </a:ln>
        </p:spPr>
      </p:pic>
      <p:pic>
        <p:nvPicPr>
          <p:cNvPr id="354" name="Google Shape;354;gcf7f6d230c_0_66"/>
          <p:cNvPicPr preferRelativeResize="0"/>
          <p:nvPr/>
        </p:nvPicPr>
        <p:blipFill>
          <a:blip r:embed="rId6">
            <a:alphaModFix/>
          </a:blip>
          <a:stretch>
            <a:fillRect/>
          </a:stretch>
        </p:blipFill>
        <p:spPr>
          <a:xfrm>
            <a:off x="11007625" y="111205"/>
            <a:ext cx="1008900" cy="577895"/>
          </a:xfrm>
          <a:prstGeom prst="rect">
            <a:avLst/>
          </a:prstGeom>
          <a:noFill/>
          <a:ln>
            <a:noFill/>
          </a:ln>
        </p:spPr>
      </p:pic>
      <p:sp>
        <p:nvSpPr>
          <p:cNvPr id="355" name="Google Shape;355;gcf7f6d230c_0_66"/>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356" name="Google Shape;356;gcf7f6d230c_0_66"/>
          <p:cNvPicPr preferRelativeResize="0"/>
          <p:nvPr/>
        </p:nvPicPr>
        <p:blipFill rotWithShape="1">
          <a:blip r:embed="rId7">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gcc66eed07a_0_6"/>
          <p:cNvSpPr txBox="1"/>
          <p:nvPr>
            <p:ph idx="1" type="body"/>
          </p:nvPr>
        </p:nvSpPr>
        <p:spPr>
          <a:xfrm>
            <a:off x="679937" y="2063262"/>
            <a:ext cx="10843800" cy="36417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rgbClr val="3F3F3F"/>
              </a:buClr>
              <a:buSzPct val="100000"/>
              <a:buNone/>
            </a:pPr>
            <a:r>
              <a:rPr b="1" lang="en-US" sz="2100"/>
              <a:t>Spring 2021 Goals:</a:t>
            </a:r>
            <a:br>
              <a:rPr b="1" lang="en-US" sz="2100"/>
            </a:br>
            <a:endParaRPr b="1"/>
          </a:p>
          <a:p>
            <a:pPr indent="-218598" lvl="0" marL="228600" rtl="0" algn="l">
              <a:lnSpc>
                <a:spcPct val="200000"/>
              </a:lnSpc>
              <a:spcBef>
                <a:spcPts val="1000"/>
              </a:spcBef>
              <a:spcAft>
                <a:spcPts val="0"/>
              </a:spcAft>
              <a:buClr>
                <a:srgbClr val="3F3F3F"/>
              </a:buClr>
              <a:buSzPct val="100000"/>
              <a:buChar char="•"/>
            </a:pPr>
            <a:r>
              <a:rPr lang="en-US" sz="2100"/>
              <a:t>Develop method for displaying accurate heatmaps of mission data for researchers</a:t>
            </a:r>
            <a:endParaRPr sz="2100"/>
          </a:p>
          <a:p>
            <a:pPr indent="-218598" lvl="0" marL="228600" rtl="0" algn="l">
              <a:lnSpc>
                <a:spcPct val="200000"/>
              </a:lnSpc>
              <a:spcBef>
                <a:spcPts val="1000"/>
              </a:spcBef>
              <a:spcAft>
                <a:spcPts val="0"/>
              </a:spcAft>
              <a:buSzPct val="100000"/>
              <a:buChar char="•"/>
            </a:pPr>
            <a:r>
              <a:rPr lang="en-US" sz="2100"/>
              <a:t>Visualize thousands of data points in the front-end without causing page overloads</a:t>
            </a:r>
            <a:endParaRPr sz="2100"/>
          </a:p>
          <a:p>
            <a:pPr indent="-218598" lvl="0" marL="228600" rtl="0" algn="l">
              <a:lnSpc>
                <a:spcPct val="200000"/>
              </a:lnSpc>
              <a:spcBef>
                <a:spcPts val="1000"/>
              </a:spcBef>
              <a:spcAft>
                <a:spcPts val="0"/>
              </a:spcAft>
              <a:buSzPct val="100000"/>
              <a:buChar char="•"/>
            </a:pPr>
            <a:r>
              <a:rPr lang="en-US" sz="2100"/>
              <a:t>Make heatmap tool accessible and flexible for users with little web experience</a:t>
            </a:r>
            <a:endParaRPr sz="2100"/>
          </a:p>
          <a:p>
            <a:pPr indent="-218598" lvl="0" marL="228600" rtl="0" algn="l">
              <a:lnSpc>
                <a:spcPct val="200000"/>
              </a:lnSpc>
              <a:spcBef>
                <a:spcPts val="1000"/>
              </a:spcBef>
              <a:spcAft>
                <a:spcPts val="0"/>
              </a:spcAft>
              <a:buSzPct val="100000"/>
              <a:buChar char="•"/>
            </a:pPr>
            <a:r>
              <a:rPr lang="en-US" sz="2100"/>
              <a:t>Utilize 2D kriging for surface level interpolation</a:t>
            </a:r>
            <a:endParaRPr sz="2100"/>
          </a:p>
          <a:p>
            <a:pPr indent="-218598" lvl="0" marL="228600" rtl="0" algn="l">
              <a:lnSpc>
                <a:spcPct val="200000"/>
              </a:lnSpc>
              <a:spcBef>
                <a:spcPts val="1000"/>
              </a:spcBef>
              <a:spcAft>
                <a:spcPts val="0"/>
              </a:spcAft>
              <a:buSzPct val="100000"/>
              <a:buChar char="•"/>
            </a:pPr>
            <a:r>
              <a:rPr lang="en-US" sz="2100"/>
              <a:t>Begin development of 3D kriging for future Capstone team</a:t>
            </a:r>
            <a:endParaRPr sz="2100"/>
          </a:p>
        </p:txBody>
      </p:sp>
      <p:sp>
        <p:nvSpPr>
          <p:cNvPr id="362" name="Google Shape;362;gcc66eed07a_0_6"/>
          <p:cNvSpPr txBox="1"/>
          <p:nvPr>
            <p:ph type="title"/>
          </p:nvPr>
        </p:nvSpPr>
        <p:spPr>
          <a:xfrm>
            <a:off x="3922465" y="9427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Data Visualization (Adrian Perez)</a:t>
            </a:r>
            <a:endParaRPr/>
          </a:p>
        </p:txBody>
      </p:sp>
      <p:pic>
        <p:nvPicPr>
          <p:cNvPr id="363" name="Google Shape;363;gcc66eed07a_0_6"/>
          <p:cNvPicPr preferRelativeResize="0"/>
          <p:nvPr/>
        </p:nvPicPr>
        <p:blipFill>
          <a:blip r:embed="rId3">
            <a:alphaModFix/>
          </a:blip>
          <a:stretch>
            <a:fillRect/>
          </a:stretch>
        </p:blipFill>
        <p:spPr>
          <a:xfrm>
            <a:off x="11007625" y="111205"/>
            <a:ext cx="1008900" cy="577895"/>
          </a:xfrm>
          <a:prstGeom prst="rect">
            <a:avLst/>
          </a:prstGeom>
          <a:noFill/>
          <a:ln>
            <a:noFill/>
          </a:ln>
        </p:spPr>
      </p:pic>
      <p:sp>
        <p:nvSpPr>
          <p:cNvPr id="364" name="Google Shape;364;gcc66eed07a_0_6"/>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365" name="Google Shape;365;gcc66eed07a_0_6"/>
          <p:cNvPicPr preferRelativeResize="0"/>
          <p:nvPr/>
        </p:nvPicPr>
        <p:blipFill rotWithShape="1">
          <a:blip r:embed="rId4">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gcc66eed07a_0_17"/>
          <p:cNvSpPr txBox="1"/>
          <p:nvPr>
            <p:ph type="title"/>
          </p:nvPr>
        </p:nvSpPr>
        <p:spPr>
          <a:xfrm>
            <a:off x="3916590" y="8835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Data Visualization</a:t>
            </a:r>
            <a:endParaRPr/>
          </a:p>
        </p:txBody>
      </p:sp>
      <p:pic>
        <p:nvPicPr>
          <p:cNvPr id="371" name="Google Shape;371;gcc66eed07a_0_17"/>
          <p:cNvPicPr preferRelativeResize="0"/>
          <p:nvPr/>
        </p:nvPicPr>
        <p:blipFill>
          <a:blip r:embed="rId3">
            <a:alphaModFix/>
          </a:blip>
          <a:stretch>
            <a:fillRect/>
          </a:stretch>
        </p:blipFill>
        <p:spPr>
          <a:xfrm>
            <a:off x="1246650" y="2022263"/>
            <a:ext cx="4092600" cy="1869376"/>
          </a:xfrm>
          <a:prstGeom prst="rect">
            <a:avLst/>
          </a:prstGeom>
          <a:noFill/>
          <a:ln>
            <a:noFill/>
          </a:ln>
        </p:spPr>
      </p:pic>
      <p:pic>
        <p:nvPicPr>
          <p:cNvPr id="372" name="Google Shape;372;gcc66eed07a_0_17"/>
          <p:cNvPicPr preferRelativeResize="0"/>
          <p:nvPr/>
        </p:nvPicPr>
        <p:blipFill>
          <a:blip r:embed="rId4">
            <a:alphaModFix/>
          </a:blip>
          <a:stretch>
            <a:fillRect/>
          </a:stretch>
        </p:blipFill>
        <p:spPr>
          <a:xfrm>
            <a:off x="6747385" y="1891262"/>
            <a:ext cx="4377115" cy="1869375"/>
          </a:xfrm>
          <a:prstGeom prst="rect">
            <a:avLst/>
          </a:prstGeom>
          <a:noFill/>
          <a:ln>
            <a:noFill/>
          </a:ln>
        </p:spPr>
      </p:pic>
      <p:sp>
        <p:nvSpPr>
          <p:cNvPr id="373" name="Google Shape;373;gcc66eed07a_0_17"/>
          <p:cNvSpPr txBox="1"/>
          <p:nvPr/>
        </p:nvSpPr>
        <p:spPr>
          <a:xfrm>
            <a:off x="1246650" y="3891650"/>
            <a:ext cx="4092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t>Heat map tool before a mission and parameter is selected</a:t>
            </a:r>
            <a:endParaRPr/>
          </a:p>
        </p:txBody>
      </p:sp>
      <p:sp>
        <p:nvSpPr>
          <p:cNvPr id="374" name="Google Shape;374;gcc66eed07a_0_17"/>
          <p:cNvSpPr txBox="1"/>
          <p:nvPr/>
        </p:nvSpPr>
        <p:spPr>
          <a:xfrm>
            <a:off x="6747425" y="3809775"/>
            <a:ext cx="4377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t>Mission boundary created for user to choose where heatmaps are calculated and displayed</a:t>
            </a:r>
            <a:endParaRPr/>
          </a:p>
        </p:txBody>
      </p:sp>
      <p:pic>
        <p:nvPicPr>
          <p:cNvPr id="375" name="Google Shape;375;gcc66eed07a_0_17"/>
          <p:cNvPicPr preferRelativeResize="0"/>
          <p:nvPr/>
        </p:nvPicPr>
        <p:blipFill>
          <a:blip r:embed="rId5">
            <a:alphaModFix/>
          </a:blip>
          <a:stretch>
            <a:fillRect/>
          </a:stretch>
        </p:blipFill>
        <p:spPr>
          <a:xfrm>
            <a:off x="3858876" y="4576850"/>
            <a:ext cx="4192176" cy="1912676"/>
          </a:xfrm>
          <a:prstGeom prst="rect">
            <a:avLst/>
          </a:prstGeom>
          <a:noFill/>
          <a:ln>
            <a:noFill/>
          </a:ln>
        </p:spPr>
      </p:pic>
      <p:sp>
        <p:nvSpPr>
          <p:cNvPr id="376" name="Google Shape;376;gcc66eed07a_0_17"/>
          <p:cNvSpPr txBox="1"/>
          <p:nvPr/>
        </p:nvSpPr>
        <p:spPr>
          <a:xfrm>
            <a:off x="8051050" y="5221200"/>
            <a:ext cx="4377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t>Dynamic heatmap drawn at user’s discretion</a:t>
            </a:r>
            <a:endParaRPr/>
          </a:p>
        </p:txBody>
      </p:sp>
      <p:pic>
        <p:nvPicPr>
          <p:cNvPr id="377" name="Google Shape;377;gcc66eed07a_0_17"/>
          <p:cNvPicPr preferRelativeResize="0"/>
          <p:nvPr/>
        </p:nvPicPr>
        <p:blipFill>
          <a:blip r:embed="rId6">
            <a:alphaModFix/>
          </a:blip>
          <a:stretch>
            <a:fillRect/>
          </a:stretch>
        </p:blipFill>
        <p:spPr>
          <a:xfrm>
            <a:off x="11007625" y="111205"/>
            <a:ext cx="1008900" cy="577895"/>
          </a:xfrm>
          <a:prstGeom prst="rect">
            <a:avLst/>
          </a:prstGeom>
          <a:noFill/>
          <a:ln>
            <a:noFill/>
          </a:ln>
        </p:spPr>
      </p:pic>
      <p:sp>
        <p:nvSpPr>
          <p:cNvPr id="378" name="Google Shape;378;gcc66eed07a_0_17"/>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379" name="Google Shape;379;gcc66eed07a_0_17"/>
          <p:cNvPicPr preferRelativeResize="0"/>
          <p:nvPr/>
        </p:nvPicPr>
        <p:blipFill rotWithShape="1">
          <a:blip r:embed="rId7">
            <a:alphaModFix/>
          </a:blip>
          <a:srcRect b="0" l="0" r="0" t="0"/>
          <a:stretch/>
        </p:blipFill>
        <p:spPr>
          <a:xfrm>
            <a:off x="6371063" y="230350"/>
            <a:ext cx="1765826" cy="3396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1"/>
                                        </p:tgtEl>
                                        <p:attrNameLst>
                                          <p:attrName>style.visibility</p:attrName>
                                        </p:attrNameLst>
                                      </p:cBhvr>
                                      <p:to>
                                        <p:strVal val="visible"/>
                                      </p:to>
                                    </p:set>
                                    <p:animEffect filter="fade" transition="in">
                                      <p:cBhvr>
                                        <p:cTn dur="1000"/>
                                        <p:tgtEl>
                                          <p:spTgt spid="3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gcc66eed07a_0_26"/>
          <p:cNvSpPr txBox="1"/>
          <p:nvPr>
            <p:ph type="title"/>
          </p:nvPr>
        </p:nvSpPr>
        <p:spPr>
          <a:xfrm>
            <a:off x="3916590" y="8835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Data Visualization</a:t>
            </a:r>
            <a:endParaRPr/>
          </a:p>
        </p:txBody>
      </p:sp>
      <p:pic>
        <p:nvPicPr>
          <p:cNvPr id="385" name="Google Shape;385;gcc66eed07a_0_26"/>
          <p:cNvPicPr preferRelativeResize="0"/>
          <p:nvPr/>
        </p:nvPicPr>
        <p:blipFill>
          <a:blip r:embed="rId3">
            <a:alphaModFix/>
          </a:blip>
          <a:stretch>
            <a:fillRect/>
          </a:stretch>
        </p:blipFill>
        <p:spPr>
          <a:xfrm>
            <a:off x="4789225" y="1568667"/>
            <a:ext cx="6675165" cy="4922008"/>
          </a:xfrm>
          <a:prstGeom prst="rect">
            <a:avLst/>
          </a:prstGeom>
          <a:noFill/>
          <a:ln>
            <a:noFill/>
          </a:ln>
        </p:spPr>
      </p:pic>
      <p:sp>
        <p:nvSpPr>
          <p:cNvPr id="386" name="Google Shape;386;gcc66eed07a_0_26"/>
          <p:cNvSpPr txBox="1"/>
          <p:nvPr/>
        </p:nvSpPr>
        <p:spPr>
          <a:xfrm>
            <a:off x="511800" y="2251875"/>
            <a:ext cx="38076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t>Heatmap Data Visualization Architecture:</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US"/>
              <a:t>Kriging interpolation is handled entirely in the back-end</a:t>
            </a:r>
            <a:br>
              <a:rPr lang="en-US"/>
            </a:br>
            <a:endParaRPr/>
          </a:p>
          <a:p>
            <a:pPr indent="-317500" lvl="0" marL="457200" rtl="0" algn="l">
              <a:spcBef>
                <a:spcPts val="0"/>
              </a:spcBef>
              <a:spcAft>
                <a:spcPts val="0"/>
              </a:spcAft>
              <a:buSzPts val="1400"/>
              <a:buChar char="●"/>
            </a:pPr>
            <a:r>
              <a:rPr lang="en-US"/>
              <a:t>User requests flexible heatmaps from the backend</a:t>
            </a:r>
            <a:endParaRPr/>
          </a:p>
          <a:p>
            <a:pPr indent="-317500" lvl="1" marL="914400" rtl="0" algn="l">
              <a:spcBef>
                <a:spcPts val="0"/>
              </a:spcBef>
              <a:spcAft>
                <a:spcPts val="0"/>
              </a:spcAft>
              <a:buSzPts val="1400"/>
              <a:buChar char="○"/>
            </a:pPr>
            <a:r>
              <a:rPr lang="en-US"/>
              <a:t>Heatmaps are </a:t>
            </a:r>
            <a:r>
              <a:rPr lang="en-US"/>
              <a:t>preloaded</a:t>
            </a:r>
            <a:r>
              <a:rPr lang="en-US"/>
              <a:t> </a:t>
            </a:r>
            <a:r>
              <a:rPr lang="en-US"/>
              <a:t>on</a:t>
            </a:r>
            <a:r>
              <a:rPr lang="en-US"/>
              <a:t> mission selection</a:t>
            </a:r>
            <a:br>
              <a:rPr lang="en-US"/>
            </a:br>
            <a:endParaRPr/>
          </a:p>
          <a:p>
            <a:pPr indent="-317500" lvl="0" marL="457200" rtl="0" algn="l">
              <a:spcBef>
                <a:spcPts val="0"/>
              </a:spcBef>
              <a:spcAft>
                <a:spcPts val="0"/>
              </a:spcAft>
              <a:buSzPts val="1400"/>
              <a:buChar char="●"/>
            </a:pPr>
            <a:r>
              <a:rPr lang="en-US"/>
              <a:t>Heatmap drawings are </a:t>
            </a:r>
            <a:r>
              <a:rPr lang="en-US"/>
              <a:t>efficiently</a:t>
            </a:r>
            <a:r>
              <a:rPr lang="en-US"/>
              <a:t> loaded in the front-end</a:t>
            </a:r>
            <a:endParaRPr/>
          </a:p>
        </p:txBody>
      </p:sp>
      <p:pic>
        <p:nvPicPr>
          <p:cNvPr id="387" name="Google Shape;387;gcc66eed07a_0_26"/>
          <p:cNvPicPr preferRelativeResize="0"/>
          <p:nvPr/>
        </p:nvPicPr>
        <p:blipFill>
          <a:blip r:embed="rId4">
            <a:alphaModFix/>
          </a:blip>
          <a:stretch>
            <a:fillRect/>
          </a:stretch>
        </p:blipFill>
        <p:spPr>
          <a:xfrm>
            <a:off x="11007625" y="111205"/>
            <a:ext cx="1008900" cy="577895"/>
          </a:xfrm>
          <a:prstGeom prst="rect">
            <a:avLst/>
          </a:prstGeom>
          <a:noFill/>
          <a:ln>
            <a:noFill/>
          </a:ln>
        </p:spPr>
      </p:pic>
      <p:sp>
        <p:nvSpPr>
          <p:cNvPr id="388" name="Google Shape;388;gcc66eed07a_0_26"/>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389" name="Google Shape;389;gcc66eed07a_0_26"/>
          <p:cNvPicPr preferRelativeResize="0"/>
          <p:nvPr/>
        </p:nvPicPr>
        <p:blipFill rotWithShape="1">
          <a:blip r:embed="rId5">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gd0a9758105_0_0"/>
          <p:cNvSpPr txBox="1"/>
          <p:nvPr>
            <p:ph idx="1" type="body"/>
          </p:nvPr>
        </p:nvSpPr>
        <p:spPr>
          <a:xfrm>
            <a:off x="2229190" y="2737943"/>
            <a:ext cx="8147400" cy="2967000"/>
          </a:xfrm>
          <a:prstGeom prst="rect">
            <a:avLst/>
          </a:prstGeom>
        </p:spPr>
        <p:txBody>
          <a:bodyPr anchorCtr="0" anchor="t" bIns="45700" lIns="91425" spcFirstLastPara="1" rIns="91425" wrap="square" tIns="45700">
            <a:normAutofit/>
          </a:bodyPr>
          <a:lstStyle/>
          <a:p>
            <a:pPr indent="-342900" lvl="0" marL="457200" rtl="0" algn="l">
              <a:spcBef>
                <a:spcPts val="1000"/>
              </a:spcBef>
              <a:spcAft>
                <a:spcPts val="0"/>
              </a:spcAft>
              <a:buClr>
                <a:srgbClr val="000000"/>
              </a:buClr>
              <a:buSzPts val="1800"/>
              <a:buChar char="•"/>
            </a:pPr>
            <a:r>
              <a:rPr lang="en-US">
                <a:solidFill>
                  <a:srgbClr val="000000"/>
                </a:solidFill>
              </a:rPr>
              <a:t>Create REST API for external researchers and developers to access publicly uploaded mission stats generated by the eco-mapper.</a:t>
            </a:r>
            <a:endParaRPr>
              <a:solidFill>
                <a:srgbClr val="000000"/>
              </a:solidFill>
            </a:endParaRPr>
          </a:p>
          <a:p>
            <a:pPr indent="-342900" lvl="0" marL="457200" rtl="0" algn="l">
              <a:spcBef>
                <a:spcPts val="0"/>
              </a:spcBef>
              <a:spcAft>
                <a:spcPts val="0"/>
              </a:spcAft>
              <a:buClr>
                <a:srgbClr val="000000"/>
              </a:buClr>
              <a:buSzPts val="1800"/>
              <a:buChar char="•"/>
            </a:pPr>
            <a:r>
              <a:rPr lang="en-US">
                <a:solidFill>
                  <a:srgbClr val="000000"/>
                </a:solidFill>
              </a:rPr>
              <a:t>Access every uploaded dataset by authenticated users and send it as a JSON </a:t>
            </a:r>
            <a:r>
              <a:rPr lang="en-US">
                <a:solidFill>
                  <a:srgbClr val="000000"/>
                </a:solidFill>
              </a:rPr>
              <a:t>response</a:t>
            </a:r>
            <a:r>
              <a:rPr lang="en-US">
                <a:solidFill>
                  <a:srgbClr val="000000"/>
                </a:solidFill>
              </a:rPr>
              <a:t> for API.</a:t>
            </a:r>
            <a:endParaRPr>
              <a:solidFill>
                <a:srgbClr val="000000"/>
              </a:solidFill>
            </a:endParaRPr>
          </a:p>
          <a:p>
            <a:pPr indent="-342900" lvl="0" marL="457200" rtl="0" algn="l">
              <a:spcBef>
                <a:spcPts val="0"/>
              </a:spcBef>
              <a:spcAft>
                <a:spcPts val="0"/>
              </a:spcAft>
              <a:buClr>
                <a:srgbClr val="000000"/>
              </a:buClr>
              <a:buSzPts val="1800"/>
              <a:buChar char="•"/>
            </a:pPr>
            <a:r>
              <a:rPr lang="en-US">
                <a:solidFill>
                  <a:srgbClr val="000000"/>
                </a:solidFill>
              </a:rPr>
              <a:t>Assign authentication tokens for logged in users to access the API securely.</a:t>
            </a:r>
            <a:endParaRPr>
              <a:solidFill>
                <a:srgbClr val="000000"/>
              </a:solidFill>
            </a:endParaRPr>
          </a:p>
          <a:p>
            <a:pPr indent="-342900" lvl="0" marL="457200" rtl="0" algn="l">
              <a:spcBef>
                <a:spcPts val="0"/>
              </a:spcBef>
              <a:spcAft>
                <a:spcPts val="0"/>
              </a:spcAft>
              <a:buClr>
                <a:srgbClr val="000000"/>
              </a:buClr>
              <a:buSzPts val="1800"/>
              <a:buChar char="•"/>
            </a:pPr>
            <a:r>
              <a:rPr lang="en-US">
                <a:solidFill>
                  <a:srgbClr val="000000"/>
                </a:solidFill>
              </a:rPr>
              <a:t>Set up API endpoints for public key access.</a:t>
            </a:r>
            <a:endParaRPr>
              <a:solidFill>
                <a:srgbClr val="000000"/>
              </a:solidFill>
            </a:endParaRPr>
          </a:p>
          <a:p>
            <a:pPr indent="-342900" lvl="0" marL="457200" rtl="0" algn="l">
              <a:spcBef>
                <a:spcPts val="0"/>
              </a:spcBef>
              <a:spcAft>
                <a:spcPts val="0"/>
              </a:spcAft>
              <a:buClr>
                <a:srgbClr val="000000"/>
              </a:buClr>
              <a:buSzPts val="1800"/>
              <a:buChar char="•"/>
            </a:pPr>
            <a:r>
              <a:rPr lang="en-US">
                <a:solidFill>
                  <a:srgbClr val="000000"/>
                </a:solidFill>
              </a:rPr>
              <a:t>Develop API instructions page for developers.</a:t>
            </a:r>
            <a:endParaRPr>
              <a:solidFill>
                <a:srgbClr val="000000"/>
              </a:solidFill>
            </a:endParaRPr>
          </a:p>
        </p:txBody>
      </p:sp>
      <p:sp>
        <p:nvSpPr>
          <p:cNvPr id="396" name="Google Shape;396;gd0a9758105_0_0"/>
          <p:cNvSpPr txBox="1"/>
          <p:nvPr>
            <p:ph type="title"/>
          </p:nvPr>
        </p:nvSpPr>
        <p:spPr>
          <a:xfrm>
            <a:off x="2609225" y="1840450"/>
            <a:ext cx="7524300" cy="7476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Developer Facing API </a:t>
            </a:r>
            <a:br>
              <a:rPr lang="en-US"/>
            </a:br>
            <a:r>
              <a:rPr lang="en-US"/>
              <a:t>(John Quitto-Graham &amp; Muddasir Riaz)</a:t>
            </a:r>
            <a:endParaRPr/>
          </a:p>
        </p:txBody>
      </p:sp>
      <p:pic>
        <p:nvPicPr>
          <p:cNvPr id="397" name="Google Shape;397;gd0a9758105_0_0"/>
          <p:cNvPicPr preferRelativeResize="0"/>
          <p:nvPr/>
        </p:nvPicPr>
        <p:blipFill>
          <a:blip r:embed="rId3">
            <a:alphaModFix/>
          </a:blip>
          <a:stretch>
            <a:fillRect/>
          </a:stretch>
        </p:blipFill>
        <p:spPr>
          <a:xfrm>
            <a:off x="11007625" y="111205"/>
            <a:ext cx="1008900" cy="577895"/>
          </a:xfrm>
          <a:prstGeom prst="rect">
            <a:avLst/>
          </a:prstGeom>
          <a:noFill/>
          <a:ln>
            <a:noFill/>
          </a:ln>
        </p:spPr>
      </p:pic>
      <p:sp>
        <p:nvSpPr>
          <p:cNvPr id="398" name="Google Shape;398;gd0a9758105_0_0"/>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399" name="Google Shape;399;gd0a9758105_0_0"/>
          <p:cNvPicPr preferRelativeResize="0"/>
          <p:nvPr/>
        </p:nvPicPr>
        <p:blipFill rotWithShape="1">
          <a:blip r:embed="rId4">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gd0a9758105_0_6"/>
          <p:cNvSpPr txBox="1"/>
          <p:nvPr>
            <p:ph type="title"/>
          </p:nvPr>
        </p:nvSpPr>
        <p:spPr>
          <a:xfrm>
            <a:off x="3960364" y="1809715"/>
            <a:ext cx="4358700" cy="7476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Developer Facing API</a:t>
            </a:r>
            <a:endParaRPr/>
          </a:p>
        </p:txBody>
      </p:sp>
      <p:pic>
        <p:nvPicPr>
          <p:cNvPr id="406" name="Google Shape;406;gd0a9758105_0_6"/>
          <p:cNvPicPr preferRelativeResize="0"/>
          <p:nvPr/>
        </p:nvPicPr>
        <p:blipFill>
          <a:blip r:embed="rId3">
            <a:alphaModFix/>
          </a:blip>
          <a:stretch>
            <a:fillRect/>
          </a:stretch>
        </p:blipFill>
        <p:spPr>
          <a:xfrm>
            <a:off x="654200" y="2557325"/>
            <a:ext cx="4867174" cy="2447849"/>
          </a:xfrm>
          <a:prstGeom prst="rect">
            <a:avLst/>
          </a:prstGeom>
          <a:noFill/>
          <a:ln>
            <a:noFill/>
          </a:ln>
        </p:spPr>
      </p:pic>
      <p:pic>
        <p:nvPicPr>
          <p:cNvPr id="407" name="Google Shape;407;gd0a9758105_0_6"/>
          <p:cNvPicPr preferRelativeResize="0"/>
          <p:nvPr/>
        </p:nvPicPr>
        <p:blipFill>
          <a:blip r:embed="rId4">
            <a:alphaModFix/>
          </a:blip>
          <a:stretch>
            <a:fillRect/>
          </a:stretch>
        </p:blipFill>
        <p:spPr>
          <a:xfrm>
            <a:off x="6234875" y="2610712"/>
            <a:ext cx="4669797" cy="2341076"/>
          </a:xfrm>
          <a:prstGeom prst="rect">
            <a:avLst/>
          </a:prstGeom>
          <a:noFill/>
          <a:ln>
            <a:noFill/>
          </a:ln>
        </p:spPr>
      </p:pic>
      <p:sp>
        <p:nvSpPr>
          <p:cNvPr id="408" name="Google Shape;408;gd0a9758105_0_6"/>
          <p:cNvSpPr txBox="1"/>
          <p:nvPr/>
        </p:nvSpPr>
        <p:spPr>
          <a:xfrm>
            <a:off x="841600" y="5145925"/>
            <a:ext cx="4136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t>REST API returns JSON </a:t>
            </a:r>
            <a:r>
              <a:rPr lang="en-US"/>
              <a:t>response</a:t>
            </a:r>
            <a:r>
              <a:rPr lang="en-US"/>
              <a:t> of uploaded datasets accessed by authen</a:t>
            </a:r>
            <a:endParaRPr/>
          </a:p>
        </p:txBody>
      </p:sp>
      <p:sp>
        <p:nvSpPr>
          <p:cNvPr id="409" name="Google Shape;409;gd0a9758105_0_6"/>
          <p:cNvSpPr txBox="1"/>
          <p:nvPr/>
        </p:nvSpPr>
        <p:spPr>
          <a:xfrm>
            <a:off x="6501425" y="5145925"/>
            <a:ext cx="413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t>Instructions on how to access the API</a:t>
            </a:r>
            <a:endParaRPr/>
          </a:p>
        </p:txBody>
      </p:sp>
      <p:pic>
        <p:nvPicPr>
          <p:cNvPr id="410" name="Google Shape;410;gd0a9758105_0_6"/>
          <p:cNvPicPr preferRelativeResize="0"/>
          <p:nvPr/>
        </p:nvPicPr>
        <p:blipFill>
          <a:blip r:embed="rId5">
            <a:alphaModFix/>
          </a:blip>
          <a:stretch>
            <a:fillRect/>
          </a:stretch>
        </p:blipFill>
        <p:spPr>
          <a:xfrm>
            <a:off x="11007625" y="111205"/>
            <a:ext cx="1008900" cy="577895"/>
          </a:xfrm>
          <a:prstGeom prst="rect">
            <a:avLst/>
          </a:prstGeom>
          <a:noFill/>
          <a:ln>
            <a:noFill/>
          </a:ln>
        </p:spPr>
      </p:pic>
      <p:sp>
        <p:nvSpPr>
          <p:cNvPr id="411" name="Google Shape;411;gd0a9758105_0_6"/>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412" name="Google Shape;412;gd0a9758105_0_6"/>
          <p:cNvPicPr preferRelativeResize="0"/>
          <p:nvPr/>
        </p:nvPicPr>
        <p:blipFill rotWithShape="1">
          <a:blip r:embed="rId6">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gd0a9758105_0_18"/>
          <p:cNvSpPr txBox="1"/>
          <p:nvPr>
            <p:ph type="title"/>
          </p:nvPr>
        </p:nvSpPr>
        <p:spPr>
          <a:xfrm>
            <a:off x="3960364" y="1809715"/>
            <a:ext cx="4358700" cy="7476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Developer Facing API</a:t>
            </a:r>
            <a:endParaRPr/>
          </a:p>
        </p:txBody>
      </p:sp>
      <p:pic>
        <p:nvPicPr>
          <p:cNvPr id="419" name="Google Shape;419;gd0a9758105_0_18"/>
          <p:cNvPicPr preferRelativeResize="0"/>
          <p:nvPr/>
        </p:nvPicPr>
        <p:blipFill>
          <a:blip r:embed="rId3">
            <a:alphaModFix/>
          </a:blip>
          <a:stretch>
            <a:fillRect/>
          </a:stretch>
        </p:blipFill>
        <p:spPr>
          <a:xfrm>
            <a:off x="2889525" y="2420465"/>
            <a:ext cx="6237478" cy="3995885"/>
          </a:xfrm>
          <a:prstGeom prst="rect">
            <a:avLst/>
          </a:prstGeom>
          <a:noFill/>
          <a:ln>
            <a:noFill/>
          </a:ln>
        </p:spPr>
      </p:pic>
      <p:pic>
        <p:nvPicPr>
          <p:cNvPr id="420" name="Google Shape;420;gd0a9758105_0_18"/>
          <p:cNvPicPr preferRelativeResize="0"/>
          <p:nvPr/>
        </p:nvPicPr>
        <p:blipFill>
          <a:blip r:embed="rId4">
            <a:alphaModFix/>
          </a:blip>
          <a:stretch>
            <a:fillRect/>
          </a:stretch>
        </p:blipFill>
        <p:spPr>
          <a:xfrm>
            <a:off x="11007625" y="111205"/>
            <a:ext cx="1008900" cy="577895"/>
          </a:xfrm>
          <a:prstGeom prst="rect">
            <a:avLst/>
          </a:prstGeom>
          <a:noFill/>
          <a:ln>
            <a:noFill/>
          </a:ln>
        </p:spPr>
      </p:pic>
      <p:sp>
        <p:nvSpPr>
          <p:cNvPr id="421" name="Google Shape;421;gd0a9758105_0_18"/>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422" name="Google Shape;422;gd0a9758105_0_18"/>
          <p:cNvPicPr preferRelativeResize="0"/>
          <p:nvPr/>
        </p:nvPicPr>
        <p:blipFill rotWithShape="1">
          <a:blip r:embed="rId5">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gcf7f6d230c_4_25"/>
          <p:cNvSpPr txBox="1"/>
          <p:nvPr>
            <p:ph idx="1" type="body"/>
          </p:nvPr>
        </p:nvSpPr>
        <p:spPr>
          <a:xfrm>
            <a:off x="2229190" y="2737943"/>
            <a:ext cx="8147400" cy="2967000"/>
          </a:xfrm>
          <a:prstGeom prst="rect">
            <a:avLst/>
          </a:prstGeom>
        </p:spPr>
        <p:txBody>
          <a:bodyPr anchorCtr="0" anchor="t" bIns="45700" lIns="91425" spcFirstLastPara="1" rIns="91425" wrap="square" tIns="45700">
            <a:noAutofit/>
          </a:bodyPr>
          <a:lstStyle/>
          <a:p>
            <a:pPr indent="-304800" lvl="0" marL="457200" rtl="0" algn="l">
              <a:lnSpc>
                <a:spcPct val="80000"/>
              </a:lnSpc>
              <a:spcBef>
                <a:spcPts val="0"/>
              </a:spcBef>
              <a:spcAft>
                <a:spcPts val="0"/>
              </a:spcAft>
              <a:buSzPts val="1200"/>
              <a:buChar char="•"/>
            </a:pPr>
            <a:r>
              <a:rPr lang="en-US" sz="1200"/>
              <a:t>Create u</a:t>
            </a:r>
            <a:r>
              <a:rPr lang="en-US" sz="1200"/>
              <a:t>sers database that receives data from the user creation form/user change form, and stores this data in a secure and effective way. </a:t>
            </a:r>
            <a:endParaRPr sz="1200"/>
          </a:p>
          <a:p>
            <a:pPr indent="0" lvl="0" marL="457200" rtl="0" algn="l">
              <a:lnSpc>
                <a:spcPct val="80000"/>
              </a:lnSpc>
              <a:spcBef>
                <a:spcPts val="0"/>
              </a:spcBef>
              <a:spcAft>
                <a:spcPts val="0"/>
              </a:spcAft>
              <a:buNone/>
            </a:pPr>
            <a:r>
              <a:t/>
            </a:r>
            <a:endParaRPr sz="1200"/>
          </a:p>
          <a:p>
            <a:pPr indent="-304800" lvl="0" marL="457200" rtl="0" algn="l">
              <a:lnSpc>
                <a:spcPct val="80000"/>
              </a:lnSpc>
              <a:spcBef>
                <a:spcPts val="0"/>
              </a:spcBef>
              <a:spcAft>
                <a:spcPts val="0"/>
              </a:spcAft>
              <a:buSzPts val="1200"/>
              <a:buChar char="•"/>
            </a:pPr>
            <a:r>
              <a:rPr lang="en-US" sz="1200"/>
              <a:t>Before registering a new user into the database a security check must be done to in sure this user does not already exist with the user's database as either custom or superusers. </a:t>
            </a:r>
            <a:endParaRPr sz="1200"/>
          </a:p>
          <a:p>
            <a:pPr indent="0" lvl="0" marL="457200" rtl="0" algn="l">
              <a:lnSpc>
                <a:spcPct val="80000"/>
              </a:lnSpc>
              <a:spcBef>
                <a:spcPts val="0"/>
              </a:spcBef>
              <a:spcAft>
                <a:spcPts val="0"/>
              </a:spcAft>
              <a:buNone/>
            </a:pPr>
            <a:r>
              <a:t/>
            </a:r>
            <a:endParaRPr sz="1200"/>
          </a:p>
          <a:p>
            <a:pPr indent="-304800" lvl="0" marL="457200" rtl="0" algn="l">
              <a:lnSpc>
                <a:spcPct val="80000"/>
              </a:lnSpc>
              <a:spcBef>
                <a:spcPts val="0"/>
              </a:spcBef>
              <a:spcAft>
                <a:spcPts val="0"/>
              </a:spcAft>
              <a:buSzPts val="1200"/>
              <a:buChar char="•"/>
            </a:pPr>
            <a:r>
              <a:rPr lang="en-US" sz="1200"/>
              <a:t>The security check was done on 1 major parameter the Email field, insuring that only one email can belong to each user to reduce duplicated and possible attack on our site. </a:t>
            </a:r>
            <a:endParaRPr sz="1200"/>
          </a:p>
          <a:p>
            <a:pPr indent="0" lvl="0" marL="457200" rtl="0" algn="l">
              <a:lnSpc>
                <a:spcPct val="80000"/>
              </a:lnSpc>
              <a:spcBef>
                <a:spcPts val="0"/>
              </a:spcBef>
              <a:spcAft>
                <a:spcPts val="0"/>
              </a:spcAft>
              <a:buClr>
                <a:schemeClr val="dk1"/>
              </a:buClr>
              <a:buSzPts val="523"/>
              <a:buFont typeface="Arial"/>
              <a:buNone/>
            </a:pPr>
            <a:r>
              <a:t/>
            </a:r>
            <a:endParaRPr sz="1200"/>
          </a:p>
          <a:p>
            <a:pPr indent="-304800" lvl="0" marL="457200" rtl="0" algn="l">
              <a:lnSpc>
                <a:spcPct val="80000"/>
              </a:lnSpc>
              <a:spcBef>
                <a:spcPts val="0"/>
              </a:spcBef>
              <a:spcAft>
                <a:spcPts val="0"/>
              </a:spcAft>
              <a:buSzPts val="1200"/>
              <a:buChar char="•"/>
            </a:pPr>
            <a:r>
              <a:rPr lang="en-US" sz="1200"/>
              <a:t>The users can be </a:t>
            </a:r>
            <a:r>
              <a:rPr lang="en-US" sz="1200"/>
              <a:t>manually</a:t>
            </a:r>
            <a:r>
              <a:rPr lang="en-US" sz="1200"/>
              <a:t> selected for a groups that have </a:t>
            </a:r>
            <a:r>
              <a:rPr lang="en-US" sz="1200"/>
              <a:t>special</a:t>
            </a:r>
            <a:r>
              <a:rPr lang="en-US" sz="1200"/>
              <a:t> permissions to access particular aspect/control of the mission data within the other databases. </a:t>
            </a:r>
            <a:endParaRPr sz="1200"/>
          </a:p>
          <a:p>
            <a:pPr indent="0" lvl="0" marL="457200" rtl="0" algn="l">
              <a:lnSpc>
                <a:spcPct val="80000"/>
              </a:lnSpc>
              <a:spcBef>
                <a:spcPts val="0"/>
              </a:spcBef>
              <a:spcAft>
                <a:spcPts val="0"/>
              </a:spcAft>
              <a:buClr>
                <a:schemeClr val="dk1"/>
              </a:buClr>
              <a:buSzPts val="523"/>
              <a:buFont typeface="Arial"/>
              <a:buNone/>
            </a:pPr>
            <a:r>
              <a:t/>
            </a:r>
            <a:endParaRPr sz="1200"/>
          </a:p>
          <a:p>
            <a:pPr indent="-304800" lvl="0" marL="457200" rtl="0" algn="l">
              <a:lnSpc>
                <a:spcPct val="80000"/>
              </a:lnSpc>
              <a:spcBef>
                <a:spcPts val="0"/>
              </a:spcBef>
              <a:spcAft>
                <a:spcPts val="0"/>
              </a:spcAft>
              <a:buSzPts val="1200"/>
              <a:buChar char="•"/>
            </a:pPr>
            <a:r>
              <a:rPr lang="en-US" sz="1200"/>
              <a:t>I</a:t>
            </a:r>
            <a:r>
              <a:rPr lang="en-US" sz="1200"/>
              <a:t>n order</a:t>
            </a:r>
            <a:r>
              <a:rPr lang="en-US" sz="1200"/>
              <a:t> to reduce possible data leaks, a function was made to delete all </a:t>
            </a:r>
            <a:r>
              <a:rPr lang="en-US" sz="1200"/>
              <a:t>logged</a:t>
            </a:r>
            <a:r>
              <a:rPr lang="en-US" sz="1200"/>
              <a:t> mission data over than 5 years old.</a:t>
            </a:r>
            <a:r>
              <a:rPr lang="en-US" sz="1200"/>
              <a:t> </a:t>
            </a:r>
            <a:endParaRPr sz="1200"/>
          </a:p>
          <a:p>
            <a:pPr indent="0" lvl="0" marL="457200" rtl="0" algn="l">
              <a:lnSpc>
                <a:spcPct val="80000"/>
              </a:lnSpc>
              <a:spcBef>
                <a:spcPts val="0"/>
              </a:spcBef>
              <a:spcAft>
                <a:spcPts val="0"/>
              </a:spcAft>
              <a:buClr>
                <a:schemeClr val="dk1"/>
              </a:buClr>
              <a:buSzPts val="523"/>
              <a:buFont typeface="Arial"/>
              <a:buNone/>
            </a:pPr>
            <a:r>
              <a:t/>
            </a:r>
            <a:endParaRPr sz="1200"/>
          </a:p>
          <a:p>
            <a:pPr indent="-304800" lvl="0" marL="457200" rtl="0" algn="l">
              <a:lnSpc>
                <a:spcPct val="80000"/>
              </a:lnSpc>
              <a:spcBef>
                <a:spcPts val="0"/>
              </a:spcBef>
              <a:spcAft>
                <a:spcPts val="0"/>
              </a:spcAft>
              <a:buSzPts val="1200"/>
              <a:buChar char="•"/>
            </a:pPr>
            <a:r>
              <a:rPr lang="en-US" sz="1200"/>
              <a:t>As part of future proofing the site and data access,  a firestone account was created along with a </a:t>
            </a:r>
            <a:r>
              <a:rPr lang="en-US" sz="1200"/>
              <a:t>schema</a:t>
            </a:r>
            <a:r>
              <a:rPr lang="en-US" sz="1200"/>
              <a:t> to better help store future data on a cloud service.</a:t>
            </a:r>
            <a:endParaRPr sz="1200"/>
          </a:p>
        </p:txBody>
      </p:sp>
      <p:sp>
        <p:nvSpPr>
          <p:cNvPr id="429" name="Google Shape;429;gcf7f6d230c_4_25"/>
          <p:cNvSpPr txBox="1"/>
          <p:nvPr>
            <p:ph type="title"/>
          </p:nvPr>
        </p:nvSpPr>
        <p:spPr>
          <a:xfrm>
            <a:off x="3960378" y="1809725"/>
            <a:ext cx="5463600" cy="7476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a:t>User Database Optimization</a:t>
            </a:r>
            <a:br>
              <a:rPr lang="en-US"/>
            </a:br>
            <a:r>
              <a:rPr lang="en-US"/>
              <a:t>(Meleik Hyman)</a:t>
            </a:r>
            <a:endParaRPr/>
          </a:p>
        </p:txBody>
      </p:sp>
      <p:pic>
        <p:nvPicPr>
          <p:cNvPr id="430" name="Google Shape;430;gcf7f6d230c_4_25"/>
          <p:cNvPicPr preferRelativeResize="0"/>
          <p:nvPr/>
        </p:nvPicPr>
        <p:blipFill>
          <a:blip r:embed="rId3">
            <a:alphaModFix/>
          </a:blip>
          <a:stretch>
            <a:fillRect/>
          </a:stretch>
        </p:blipFill>
        <p:spPr>
          <a:xfrm>
            <a:off x="11007625" y="111205"/>
            <a:ext cx="1008900" cy="577895"/>
          </a:xfrm>
          <a:prstGeom prst="rect">
            <a:avLst/>
          </a:prstGeom>
          <a:noFill/>
          <a:ln>
            <a:noFill/>
          </a:ln>
        </p:spPr>
      </p:pic>
      <p:sp>
        <p:nvSpPr>
          <p:cNvPr id="431" name="Google Shape;431;gcf7f6d230c_4_25"/>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432" name="Google Shape;432;gcf7f6d230c_4_25"/>
          <p:cNvPicPr preferRelativeResize="0"/>
          <p:nvPr/>
        </p:nvPicPr>
        <p:blipFill rotWithShape="1">
          <a:blip r:embed="rId4">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2000"/>
              <a:buNone/>
            </a:pPr>
            <a:r>
              <a:rPr lang="en-US" sz="2000"/>
              <a:t>With many high-profile water quality issues taking place along Biscayne Bay leaving many fish dead, researchers have been tasked with data collection of the water in order to better understand the conditions that led to this. </a:t>
            </a:r>
            <a:endParaRPr/>
          </a:p>
          <a:p>
            <a:pPr indent="0" lvl="0" marL="0" rtl="0" algn="l">
              <a:lnSpc>
                <a:spcPct val="90000"/>
              </a:lnSpc>
              <a:spcBef>
                <a:spcPts val="1000"/>
              </a:spcBef>
              <a:spcAft>
                <a:spcPts val="0"/>
              </a:spcAft>
              <a:buClr>
                <a:srgbClr val="3F3F3F"/>
              </a:buClr>
              <a:buSzPts val="2000"/>
              <a:buNone/>
            </a:pPr>
            <a:r>
              <a:t/>
            </a:r>
            <a:endParaRPr sz="2000"/>
          </a:p>
          <a:p>
            <a:pPr indent="0" lvl="0" marL="0" rtl="0" algn="l">
              <a:lnSpc>
                <a:spcPct val="90000"/>
              </a:lnSpc>
              <a:spcBef>
                <a:spcPts val="1000"/>
              </a:spcBef>
              <a:spcAft>
                <a:spcPts val="0"/>
              </a:spcAft>
              <a:buClr>
                <a:srgbClr val="3F3F3F"/>
              </a:buClr>
              <a:buSzPts val="2000"/>
              <a:buNone/>
            </a:pPr>
            <a:r>
              <a:rPr lang="en-US" sz="2000"/>
              <a:t>The FIU Marine Robotics Lab is developing autonomous robots that can be deployed in areas when needed and gather continuous data more effectively than a human researcher would be able to.</a:t>
            </a:r>
            <a:endParaRPr/>
          </a:p>
          <a:p>
            <a:pPr indent="0" lvl="0" marL="0" rtl="0" algn="l">
              <a:lnSpc>
                <a:spcPct val="90000"/>
              </a:lnSpc>
              <a:spcBef>
                <a:spcPts val="1000"/>
              </a:spcBef>
              <a:spcAft>
                <a:spcPts val="0"/>
              </a:spcAft>
              <a:buClr>
                <a:srgbClr val="3F3F3F"/>
              </a:buClr>
              <a:buSzPts val="2000"/>
              <a:buNone/>
            </a:pPr>
            <a:r>
              <a:t/>
            </a:r>
            <a:endParaRPr sz="2000"/>
          </a:p>
          <a:p>
            <a:pPr indent="0" lvl="0" marL="0" rtl="0" algn="l">
              <a:lnSpc>
                <a:spcPct val="90000"/>
              </a:lnSpc>
              <a:spcBef>
                <a:spcPts val="1000"/>
              </a:spcBef>
              <a:spcAft>
                <a:spcPts val="0"/>
              </a:spcAft>
              <a:buClr>
                <a:srgbClr val="3F3F3F"/>
              </a:buClr>
              <a:buSzPts val="2000"/>
              <a:buNone/>
            </a:pPr>
            <a:r>
              <a:rPr lang="en-US" sz="2000"/>
              <a:t>In order to view this data, a web app is needed to properly display mission data and path trajectory to researchers, so they can see if their test missions were successful or not while out on the field, while also being able to analyze later for deeper understanding.</a:t>
            </a:r>
            <a:endParaRPr/>
          </a:p>
        </p:txBody>
      </p:sp>
      <p:sp>
        <p:nvSpPr>
          <p:cNvPr id="233" name="Google Shape;233;p2"/>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b="1" lang="en-US"/>
              <a:t>Background</a:t>
            </a:r>
            <a:endParaRPr/>
          </a:p>
        </p:txBody>
      </p:sp>
      <p:pic>
        <p:nvPicPr>
          <p:cNvPr id="234" name="Google Shape;234;p2"/>
          <p:cNvPicPr preferRelativeResize="0"/>
          <p:nvPr/>
        </p:nvPicPr>
        <p:blipFill>
          <a:blip r:embed="rId3">
            <a:alphaModFix/>
          </a:blip>
          <a:stretch>
            <a:fillRect/>
          </a:stretch>
        </p:blipFill>
        <p:spPr>
          <a:xfrm>
            <a:off x="782025" y="118155"/>
            <a:ext cx="1008900" cy="577895"/>
          </a:xfrm>
          <a:prstGeom prst="rect">
            <a:avLst/>
          </a:prstGeom>
          <a:noFill/>
          <a:ln>
            <a:noFill/>
          </a:ln>
        </p:spPr>
      </p:pic>
      <p:sp>
        <p:nvSpPr>
          <p:cNvPr id="235" name="Google Shape;235;p2"/>
          <p:cNvSpPr txBox="1"/>
          <p:nvPr/>
        </p:nvSpPr>
        <p:spPr>
          <a:xfrm>
            <a:off x="-213525" y="69605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236" name="Google Shape;236;p2"/>
          <p:cNvPicPr preferRelativeResize="0"/>
          <p:nvPr/>
        </p:nvPicPr>
        <p:blipFill rotWithShape="1">
          <a:blip r:embed="rId4">
            <a:alphaModFix/>
          </a:blip>
          <a:srcRect b="0" l="0" r="0" t="0"/>
          <a:stretch/>
        </p:blipFill>
        <p:spPr>
          <a:xfrm>
            <a:off x="403563" y="1434950"/>
            <a:ext cx="1765826" cy="3396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gcf7f6d230c_4_31"/>
          <p:cNvSpPr txBox="1"/>
          <p:nvPr>
            <p:ph type="title"/>
          </p:nvPr>
        </p:nvSpPr>
        <p:spPr>
          <a:xfrm>
            <a:off x="3960375" y="1809725"/>
            <a:ext cx="5463600" cy="7476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1100"/>
              <a:buFont typeface="Arial"/>
              <a:buNone/>
            </a:pPr>
            <a:r>
              <a:rPr lang="en-US"/>
              <a:t>User Database Optimization</a:t>
            </a:r>
            <a:endParaRPr/>
          </a:p>
        </p:txBody>
      </p:sp>
      <p:pic>
        <p:nvPicPr>
          <p:cNvPr id="439" name="Google Shape;439;gcf7f6d230c_4_31"/>
          <p:cNvPicPr preferRelativeResize="0"/>
          <p:nvPr/>
        </p:nvPicPr>
        <p:blipFill>
          <a:blip r:embed="rId3">
            <a:alphaModFix/>
          </a:blip>
          <a:stretch>
            <a:fillRect/>
          </a:stretch>
        </p:blipFill>
        <p:spPr>
          <a:xfrm>
            <a:off x="152400" y="2709725"/>
            <a:ext cx="5915125" cy="3001875"/>
          </a:xfrm>
          <a:prstGeom prst="rect">
            <a:avLst/>
          </a:prstGeom>
          <a:noFill/>
          <a:ln>
            <a:noFill/>
          </a:ln>
        </p:spPr>
      </p:pic>
      <p:pic>
        <p:nvPicPr>
          <p:cNvPr id="440" name="Google Shape;440;gcf7f6d230c_4_31"/>
          <p:cNvPicPr preferRelativeResize="0"/>
          <p:nvPr/>
        </p:nvPicPr>
        <p:blipFill>
          <a:blip r:embed="rId4">
            <a:alphaModFix/>
          </a:blip>
          <a:stretch>
            <a:fillRect/>
          </a:stretch>
        </p:blipFill>
        <p:spPr>
          <a:xfrm>
            <a:off x="6230150" y="2709725"/>
            <a:ext cx="5819673" cy="2647126"/>
          </a:xfrm>
          <a:prstGeom prst="rect">
            <a:avLst/>
          </a:prstGeom>
          <a:noFill/>
          <a:ln>
            <a:noFill/>
          </a:ln>
        </p:spPr>
      </p:pic>
      <p:pic>
        <p:nvPicPr>
          <p:cNvPr id="441" name="Google Shape;441;gcf7f6d230c_4_31"/>
          <p:cNvPicPr preferRelativeResize="0"/>
          <p:nvPr/>
        </p:nvPicPr>
        <p:blipFill>
          <a:blip r:embed="rId5">
            <a:alphaModFix/>
          </a:blip>
          <a:stretch>
            <a:fillRect/>
          </a:stretch>
        </p:blipFill>
        <p:spPr>
          <a:xfrm>
            <a:off x="11007625" y="111205"/>
            <a:ext cx="1008900" cy="577895"/>
          </a:xfrm>
          <a:prstGeom prst="rect">
            <a:avLst/>
          </a:prstGeom>
          <a:noFill/>
          <a:ln>
            <a:noFill/>
          </a:ln>
        </p:spPr>
      </p:pic>
      <p:sp>
        <p:nvSpPr>
          <p:cNvPr id="442" name="Google Shape;442;gcf7f6d230c_4_31"/>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443" name="Google Shape;443;gcf7f6d230c_4_31"/>
          <p:cNvPicPr preferRelativeResize="0"/>
          <p:nvPr/>
        </p:nvPicPr>
        <p:blipFill rotWithShape="1">
          <a:blip r:embed="rId6">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gcf7f6d230c_4_37"/>
          <p:cNvSpPr txBox="1"/>
          <p:nvPr>
            <p:ph type="title"/>
          </p:nvPr>
        </p:nvSpPr>
        <p:spPr>
          <a:xfrm>
            <a:off x="3970629" y="1492425"/>
            <a:ext cx="5822100" cy="7476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1100"/>
              <a:buFont typeface="Arial"/>
              <a:buNone/>
            </a:pPr>
            <a:r>
              <a:rPr lang="en-US"/>
              <a:t>User Database Optimization</a:t>
            </a:r>
            <a:endParaRPr/>
          </a:p>
        </p:txBody>
      </p:sp>
      <p:pic>
        <p:nvPicPr>
          <p:cNvPr id="450" name="Google Shape;450;gcf7f6d230c_4_37"/>
          <p:cNvPicPr preferRelativeResize="0"/>
          <p:nvPr/>
        </p:nvPicPr>
        <p:blipFill>
          <a:blip r:embed="rId3">
            <a:alphaModFix/>
          </a:blip>
          <a:stretch>
            <a:fillRect/>
          </a:stretch>
        </p:blipFill>
        <p:spPr>
          <a:xfrm>
            <a:off x="1609400" y="2240025"/>
            <a:ext cx="8973194" cy="3995876"/>
          </a:xfrm>
          <a:prstGeom prst="rect">
            <a:avLst/>
          </a:prstGeom>
          <a:noFill/>
          <a:ln>
            <a:noFill/>
          </a:ln>
        </p:spPr>
      </p:pic>
      <p:pic>
        <p:nvPicPr>
          <p:cNvPr id="451" name="Google Shape;451;gcf7f6d230c_4_37"/>
          <p:cNvPicPr preferRelativeResize="0"/>
          <p:nvPr/>
        </p:nvPicPr>
        <p:blipFill>
          <a:blip r:embed="rId4">
            <a:alphaModFix/>
          </a:blip>
          <a:stretch>
            <a:fillRect/>
          </a:stretch>
        </p:blipFill>
        <p:spPr>
          <a:xfrm>
            <a:off x="11007625" y="111205"/>
            <a:ext cx="1008900" cy="577895"/>
          </a:xfrm>
          <a:prstGeom prst="rect">
            <a:avLst/>
          </a:prstGeom>
          <a:noFill/>
          <a:ln>
            <a:noFill/>
          </a:ln>
        </p:spPr>
      </p:pic>
      <p:sp>
        <p:nvSpPr>
          <p:cNvPr id="452" name="Google Shape;452;gcf7f6d230c_4_37"/>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453" name="Google Shape;453;gcf7f6d230c_4_37"/>
          <p:cNvPicPr preferRelativeResize="0"/>
          <p:nvPr/>
        </p:nvPicPr>
        <p:blipFill rotWithShape="1">
          <a:blip r:embed="rId5">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10"/>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b="1" lang="en-US"/>
              <a:t>System Architecture</a:t>
            </a:r>
            <a:endParaRPr/>
          </a:p>
        </p:txBody>
      </p:sp>
      <p:pic>
        <p:nvPicPr>
          <p:cNvPr id="459" name="Google Shape;459;p10"/>
          <p:cNvPicPr preferRelativeResize="0"/>
          <p:nvPr/>
        </p:nvPicPr>
        <p:blipFill rotWithShape="1">
          <a:blip r:embed="rId3">
            <a:alphaModFix/>
          </a:blip>
          <a:srcRect b="0" l="0" r="0" t="0"/>
          <a:stretch/>
        </p:blipFill>
        <p:spPr>
          <a:xfrm>
            <a:off x="3281139" y="2759831"/>
            <a:ext cx="2232183" cy="842333"/>
          </a:xfrm>
          <a:prstGeom prst="rect">
            <a:avLst/>
          </a:prstGeom>
          <a:noFill/>
          <a:ln>
            <a:noFill/>
          </a:ln>
        </p:spPr>
      </p:pic>
      <p:pic>
        <p:nvPicPr>
          <p:cNvPr id="460" name="Google Shape;460;p10"/>
          <p:cNvPicPr preferRelativeResize="0"/>
          <p:nvPr/>
        </p:nvPicPr>
        <p:blipFill rotWithShape="1">
          <a:blip r:embed="rId4">
            <a:alphaModFix/>
          </a:blip>
          <a:srcRect b="0" l="0" r="0" t="0"/>
          <a:stretch/>
        </p:blipFill>
        <p:spPr>
          <a:xfrm>
            <a:off x="6544234" y="2759832"/>
            <a:ext cx="1851504" cy="842332"/>
          </a:xfrm>
          <a:prstGeom prst="rect">
            <a:avLst/>
          </a:prstGeom>
          <a:noFill/>
          <a:ln>
            <a:noFill/>
          </a:ln>
        </p:spPr>
      </p:pic>
      <p:pic>
        <p:nvPicPr>
          <p:cNvPr id="461" name="Google Shape;461;p10"/>
          <p:cNvPicPr preferRelativeResize="0"/>
          <p:nvPr/>
        </p:nvPicPr>
        <p:blipFill rotWithShape="1">
          <a:blip r:embed="rId5">
            <a:alphaModFix/>
          </a:blip>
          <a:srcRect b="0" l="0" r="0" t="0"/>
          <a:stretch/>
        </p:blipFill>
        <p:spPr>
          <a:xfrm>
            <a:off x="9426652" y="2759830"/>
            <a:ext cx="1779427" cy="842333"/>
          </a:xfrm>
          <a:prstGeom prst="rect">
            <a:avLst/>
          </a:prstGeom>
          <a:noFill/>
          <a:ln>
            <a:noFill/>
          </a:ln>
        </p:spPr>
      </p:pic>
      <p:sp>
        <p:nvSpPr>
          <p:cNvPr id="462" name="Google Shape;462;p10"/>
          <p:cNvSpPr/>
          <p:nvPr/>
        </p:nvSpPr>
        <p:spPr>
          <a:xfrm>
            <a:off x="5651586" y="3009196"/>
            <a:ext cx="726900" cy="45600"/>
          </a:xfrm>
          <a:prstGeom prst="rightArrow">
            <a:avLst>
              <a:gd fmla="val 50000" name="adj1"/>
              <a:gd fmla="val 50000" name="adj2"/>
            </a:avLst>
          </a:prstGeom>
          <a:solidFill>
            <a:schemeClr val="accent1"/>
          </a:solidFill>
          <a:ln cap="flat" cmpd="sng" w="12700">
            <a:solidFill>
              <a:srgbClr val="031D3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3" name="Google Shape;463;p10"/>
          <p:cNvSpPr/>
          <p:nvPr/>
        </p:nvSpPr>
        <p:spPr>
          <a:xfrm>
            <a:off x="5649891" y="3291723"/>
            <a:ext cx="728400" cy="45600"/>
          </a:xfrm>
          <a:prstGeom prst="leftArrow">
            <a:avLst>
              <a:gd fmla="val 50000" name="adj1"/>
              <a:gd fmla="val 50000" name="adj2"/>
            </a:avLst>
          </a:prstGeom>
          <a:solidFill>
            <a:schemeClr val="accent1"/>
          </a:solidFill>
          <a:ln cap="flat" cmpd="sng" w="12700">
            <a:solidFill>
              <a:srgbClr val="031D3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4" name="Google Shape;464;p10"/>
          <p:cNvSpPr/>
          <p:nvPr/>
        </p:nvSpPr>
        <p:spPr>
          <a:xfrm>
            <a:off x="8558909" y="3009196"/>
            <a:ext cx="703500" cy="45600"/>
          </a:xfrm>
          <a:prstGeom prst="rightArrow">
            <a:avLst>
              <a:gd fmla="val 50000" name="adj1"/>
              <a:gd fmla="val 50000" name="adj2"/>
            </a:avLst>
          </a:prstGeom>
          <a:solidFill>
            <a:schemeClr val="accent1"/>
          </a:solidFill>
          <a:ln cap="flat" cmpd="sng" w="12700">
            <a:solidFill>
              <a:srgbClr val="031D3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5" name="Google Shape;465;p10"/>
          <p:cNvSpPr/>
          <p:nvPr/>
        </p:nvSpPr>
        <p:spPr>
          <a:xfrm>
            <a:off x="8558909" y="3291723"/>
            <a:ext cx="703500" cy="45600"/>
          </a:xfrm>
          <a:prstGeom prst="leftArrow">
            <a:avLst>
              <a:gd fmla="val 50000" name="adj1"/>
              <a:gd fmla="val 50000" name="adj2"/>
            </a:avLst>
          </a:prstGeom>
          <a:solidFill>
            <a:schemeClr val="accent1"/>
          </a:solidFill>
          <a:ln cap="flat" cmpd="sng" w="12700">
            <a:solidFill>
              <a:srgbClr val="031D3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6" name="Google Shape;466;p10"/>
          <p:cNvSpPr txBox="1"/>
          <p:nvPr/>
        </p:nvSpPr>
        <p:spPr>
          <a:xfrm>
            <a:off x="3400755" y="3712581"/>
            <a:ext cx="2112600" cy="1477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Front-End:</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Javascript</a:t>
            </a:r>
            <a:endParaRPr sz="18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jQuery</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HTML5</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CSS</a:t>
            </a:r>
            <a:endParaRPr/>
          </a:p>
        </p:txBody>
      </p:sp>
      <p:sp>
        <p:nvSpPr>
          <p:cNvPr id="467" name="Google Shape;467;p10"/>
          <p:cNvSpPr txBox="1"/>
          <p:nvPr/>
        </p:nvSpPr>
        <p:spPr>
          <a:xfrm>
            <a:off x="6544234" y="3712581"/>
            <a:ext cx="2014800" cy="923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Back-End:</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Django</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Python</a:t>
            </a:r>
            <a:endParaRPr/>
          </a:p>
        </p:txBody>
      </p:sp>
      <p:sp>
        <p:nvSpPr>
          <p:cNvPr id="468" name="Google Shape;468;p10"/>
          <p:cNvSpPr txBox="1"/>
          <p:nvPr/>
        </p:nvSpPr>
        <p:spPr>
          <a:xfrm>
            <a:off x="9426652" y="3712581"/>
            <a:ext cx="17862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Database:</a:t>
            </a:r>
            <a:endParaRPr/>
          </a:p>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SQLite</a:t>
            </a:r>
            <a:endParaRPr/>
          </a:p>
        </p:txBody>
      </p:sp>
      <p:pic>
        <p:nvPicPr>
          <p:cNvPr id="469" name="Google Shape;469;p10"/>
          <p:cNvPicPr preferRelativeResize="0"/>
          <p:nvPr/>
        </p:nvPicPr>
        <p:blipFill>
          <a:blip r:embed="rId6">
            <a:alphaModFix/>
          </a:blip>
          <a:stretch>
            <a:fillRect/>
          </a:stretch>
        </p:blipFill>
        <p:spPr>
          <a:xfrm>
            <a:off x="782025" y="118155"/>
            <a:ext cx="1008900" cy="577895"/>
          </a:xfrm>
          <a:prstGeom prst="rect">
            <a:avLst/>
          </a:prstGeom>
          <a:noFill/>
          <a:ln>
            <a:noFill/>
          </a:ln>
        </p:spPr>
      </p:pic>
      <p:sp>
        <p:nvSpPr>
          <p:cNvPr id="470" name="Google Shape;470;p10"/>
          <p:cNvSpPr txBox="1"/>
          <p:nvPr/>
        </p:nvSpPr>
        <p:spPr>
          <a:xfrm>
            <a:off x="-213525" y="69605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471" name="Google Shape;471;p10"/>
          <p:cNvPicPr preferRelativeResize="0"/>
          <p:nvPr/>
        </p:nvPicPr>
        <p:blipFill rotWithShape="1">
          <a:blip r:embed="rId7">
            <a:alphaModFix/>
          </a:blip>
          <a:srcRect b="0" l="0" r="0" t="0"/>
          <a:stretch/>
        </p:blipFill>
        <p:spPr>
          <a:xfrm>
            <a:off x="403563" y="1434950"/>
            <a:ext cx="1765826" cy="3396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descr="Diagram, schematic&#10;&#10;Description automatically generated" id="476" name="Google Shape;476;p11"/>
          <p:cNvPicPr preferRelativeResize="0"/>
          <p:nvPr/>
        </p:nvPicPr>
        <p:blipFill rotWithShape="1">
          <a:blip r:embed="rId3">
            <a:alphaModFix/>
          </a:blip>
          <a:srcRect b="0" l="0" r="0" t="0"/>
          <a:stretch/>
        </p:blipFill>
        <p:spPr>
          <a:xfrm>
            <a:off x="5513697" y="538447"/>
            <a:ext cx="6132900" cy="5893200"/>
          </a:xfrm>
          <a:prstGeom prst="rect">
            <a:avLst/>
          </a:prstGeom>
          <a:noFill/>
          <a:ln>
            <a:noFill/>
          </a:ln>
        </p:spPr>
      </p:pic>
      <p:sp>
        <p:nvSpPr>
          <p:cNvPr id="477" name="Google Shape;477;p11"/>
          <p:cNvSpPr txBox="1"/>
          <p:nvPr>
            <p:ph idx="1" type="body"/>
          </p:nvPr>
        </p:nvSpPr>
        <p:spPr>
          <a:xfrm>
            <a:off x="545290" y="3012533"/>
            <a:ext cx="3802775" cy="1190977"/>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rgbClr val="3F3F3F"/>
              </a:buClr>
              <a:buSzPct val="100000"/>
              <a:buChar char="•"/>
            </a:pPr>
            <a:r>
              <a:rPr lang="en-US"/>
              <a:t>Shows use case across the board for the web app</a:t>
            </a:r>
            <a:endParaRPr/>
          </a:p>
          <a:p>
            <a:pPr indent="-228600" lvl="0" marL="228600" rtl="0" algn="l">
              <a:lnSpc>
                <a:spcPct val="90000"/>
              </a:lnSpc>
              <a:spcBef>
                <a:spcPts val="1000"/>
              </a:spcBef>
              <a:spcAft>
                <a:spcPts val="0"/>
              </a:spcAft>
              <a:buClr>
                <a:srgbClr val="3F3F3F"/>
              </a:buClr>
              <a:buSzPct val="100000"/>
              <a:buChar char="•"/>
            </a:pPr>
            <a:r>
              <a:rPr lang="en-US"/>
              <a:t>Login allows us to be able to store a multitude of files for each individual user</a:t>
            </a:r>
            <a:endParaRPr/>
          </a:p>
        </p:txBody>
      </p:sp>
      <p:sp>
        <p:nvSpPr>
          <p:cNvPr id="478" name="Google Shape;478;p11"/>
          <p:cNvSpPr txBox="1"/>
          <p:nvPr>
            <p:ph type="title"/>
          </p:nvPr>
        </p:nvSpPr>
        <p:spPr>
          <a:xfrm>
            <a:off x="545290" y="2133772"/>
            <a:ext cx="3802775"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Updated Use Case Diagram</a:t>
            </a:r>
            <a:endParaRPr/>
          </a:p>
        </p:txBody>
      </p:sp>
      <p:sp>
        <p:nvSpPr>
          <p:cNvPr id="479" name="Google Shape;479;p11"/>
          <p:cNvSpPr/>
          <p:nvPr/>
        </p:nvSpPr>
        <p:spPr>
          <a:xfrm>
            <a:off x="6772125" y="5076425"/>
            <a:ext cx="1030200" cy="4674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900"/>
              <a:t>Developer API</a:t>
            </a:r>
            <a:endParaRPr sz="900"/>
          </a:p>
        </p:txBody>
      </p:sp>
      <p:sp>
        <p:nvSpPr>
          <p:cNvPr id="480" name="Google Shape;480;p11"/>
          <p:cNvSpPr/>
          <p:nvPr/>
        </p:nvSpPr>
        <p:spPr>
          <a:xfrm>
            <a:off x="6772125" y="5623775"/>
            <a:ext cx="1030200" cy="4197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900"/>
              <a:t>Visualize the data</a:t>
            </a:r>
            <a:endParaRPr sz="900"/>
          </a:p>
        </p:txBody>
      </p:sp>
      <p:cxnSp>
        <p:nvCxnSpPr>
          <p:cNvPr id="481" name="Google Shape;481;p11"/>
          <p:cNvCxnSpPr>
            <a:endCxn id="479" idx="2"/>
          </p:cNvCxnSpPr>
          <p:nvPr/>
        </p:nvCxnSpPr>
        <p:spPr>
          <a:xfrm>
            <a:off x="6020925" y="1695725"/>
            <a:ext cx="751200" cy="3614400"/>
          </a:xfrm>
          <a:prstGeom prst="straightConnector1">
            <a:avLst/>
          </a:prstGeom>
          <a:noFill/>
          <a:ln cap="flat" cmpd="sng" w="9525">
            <a:solidFill>
              <a:srgbClr val="000000"/>
            </a:solidFill>
            <a:prstDash val="solid"/>
            <a:round/>
            <a:headEnd len="med" w="med" type="none"/>
            <a:tailEnd len="med" w="med" type="triangle"/>
          </a:ln>
        </p:spPr>
      </p:cxnSp>
      <p:cxnSp>
        <p:nvCxnSpPr>
          <p:cNvPr id="482" name="Google Shape;482;p11"/>
          <p:cNvCxnSpPr>
            <a:endCxn id="480" idx="2"/>
          </p:cNvCxnSpPr>
          <p:nvPr/>
        </p:nvCxnSpPr>
        <p:spPr>
          <a:xfrm>
            <a:off x="5859825" y="1760225"/>
            <a:ext cx="912300" cy="4073400"/>
          </a:xfrm>
          <a:prstGeom prst="straightConnector1">
            <a:avLst/>
          </a:prstGeom>
          <a:noFill/>
          <a:ln cap="flat" cmpd="sng" w="9525">
            <a:solidFill>
              <a:srgbClr val="000000"/>
            </a:solidFill>
            <a:prstDash val="solid"/>
            <a:round/>
            <a:headEnd len="med" w="med" type="none"/>
            <a:tailEnd len="med" w="med" type="triangle"/>
          </a:ln>
        </p:spPr>
      </p:cxnSp>
      <p:cxnSp>
        <p:nvCxnSpPr>
          <p:cNvPr id="483" name="Google Shape;483;p11"/>
          <p:cNvCxnSpPr/>
          <p:nvPr/>
        </p:nvCxnSpPr>
        <p:spPr>
          <a:xfrm flipH="1" rot="10800000">
            <a:off x="7802325" y="3895925"/>
            <a:ext cx="2661900" cy="1414200"/>
          </a:xfrm>
          <a:prstGeom prst="straightConnector1">
            <a:avLst/>
          </a:prstGeom>
          <a:noFill/>
          <a:ln cap="flat" cmpd="sng" w="9525">
            <a:solidFill>
              <a:schemeClr val="dk2"/>
            </a:solidFill>
            <a:prstDash val="dash"/>
            <a:round/>
            <a:headEnd len="med" w="med" type="none"/>
            <a:tailEnd len="med" w="med" type="triangle"/>
          </a:ln>
        </p:spPr>
      </p:cxnSp>
      <p:cxnSp>
        <p:nvCxnSpPr>
          <p:cNvPr id="484" name="Google Shape;484;p11"/>
          <p:cNvCxnSpPr/>
          <p:nvPr/>
        </p:nvCxnSpPr>
        <p:spPr>
          <a:xfrm flipH="1" rot="10800000">
            <a:off x="7802325" y="3895925"/>
            <a:ext cx="2715300" cy="1937700"/>
          </a:xfrm>
          <a:prstGeom prst="straightConnector1">
            <a:avLst/>
          </a:prstGeom>
          <a:noFill/>
          <a:ln cap="flat" cmpd="sng" w="9525">
            <a:solidFill>
              <a:schemeClr val="dk2"/>
            </a:solidFill>
            <a:prstDash val="dash"/>
            <a:round/>
            <a:headEnd len="med" w="med" type="none"/>
            <a:tailEnd len="med" w="med" type="triangle"/>
          </a:ln>
        </p:spPr>
      </p:cxnSp>
      <p:sp>
        <p:nvSpPr>
          <p:cNvPr id="485" name="Google Shape;485;p11"/>
          <p:cNvSpPr txBox="1"/>
          <p:nvPr/>
        </p:nvSpPr>
        <p:spPr>
          <a:xfrm>
            <a:off x="8231750" y="4710875"/>
            <a:ext cx="751200" cy="2925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700"/>
              <a:t>&lt;&lt;include&gt;&gt;</a:t>
            </a:r>
            <a:endParaRPr sz="700"/>
          </a:p>
        </p:txBody>
      </p:sp>
      <p:sp>
        <p:nvSpPr>
          <p:cNvPr id="486" name="Google Shape;486;p11"/>
          <p:cNvSpPr txBox="1"/>
          <p:nvPr/>
        </p:nvSpPr>
        <p:spPr>
          <a:xfrm>
            <a:off x="8523675" y="4959875"/>
            <a:ext cx="751200" cy="2925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700"/>
              <a:t>&lt;&lt;include&gt;&gt;</a:t>
            </a:r>
            <a:endParaRPr sz="700"/>
          </a:p>
        </p:txBody>
      </p:sp>
      <p:pic>
        <p:nvPicPr>
          <p:cNvPr id="487" name="Google Shape;487;p11"/>
          <p:cNvPicPr preferRelativeResize="0"/>
          <p:nvPr/>
        </p:nvPicPr>
        <p:blipFill>
          <a:blip r:embed="rId4">
            <a:alphaModFix/>
          </a:blip>
          <a:stretch>
            <a:fillRect/>
          </a:stretch>
        </p:blipFill>
        <p:spPr>
          <a:xfrm>
            <a:off x="11324925" y="-9500"/>
            <a:ext cx="732725" cy="419699"/>
          </a:xfrm>
          <a:prstGeom prst="rect">
            <a:avLst/>
          </a:prstGeom>
          <a:noFill/>
          <a:ln>
            <a:noFill/>
          </a:ln>
        </p:spPr>
      </p:pic>
      <p:sp>
        <p:nvSpPr>
          <p:cNvPr id="488" name="Google Shape;488;p11"/>
          <p:cNvSpPr txBox="1"/>
          <p:nvPr/>
        </p:nvSpPr>
        <p:spPr>
          <a:xfrm>
            <a:off x="4964375" y="-18700"/>
            <a:ext cx="2407800" cy="6972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3700">
                <a:solidFill>
                  <a:srgbClr val="FFFFFF"/>
                </a:solidFill>
              </a:rPr>
              <a:t>BBQUDA</a:t>
            </a:r>
            <a:endParaRPr sz="1100"/>
          </a:p>
        </p:txBody>
      </p:sp>
      <p:pic>
        <p:nvPicPr>
          <p:cNvPr descr="A picture containing drawing&#10;&#10;Description automatically generated" id="489" name="Google Shape;489;p11"/>
          <p:cNvPicPr preferRelativeResize="0"/>
          <p:nvPr/>
        </p:nvPicPr>
        <p:blipFill rotWithShape="1">
          <a:blip r:embed="rId5">
            <a:alphaModFix/>
          </a:blip>
          <a:srcRect b="0" l="0" r="0" t="0"/>
          <a:stretch/>
        </p:blipFill>
        <p:spPr>
          <a:xfrm>
            <a:off x="10015321" y="126200"/>
            <a:ext cx="1196999" cy="2302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13"/>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3F3F3F"/>
              </a:buClr>
              <a:buSzPts val="2100"/>
              <a:buChar char="•"/>
            </a:pPr>
            <a:r>
              <a:rPr lang="en-US" sz="2100"/>
              <a:t>Fully-fledged data visualization tool for marine researchers</a:t>
            </a:r>
            <a:br>
              <a:rPr lang="en-US" sz="2100"/>
            </a:br>
            <a:endParaRPr/>
          </a:p>
          <a:p>
            <a:pPr indent="-228600" lvl="0" marL="228600" rtl="0" algn="l">
              <a:lnSpc>
                <a:spcPct val="90000"/>
              </a:lnSpc>
              <a:spcBef>
                <a:spcPts val="1000"/>
              </a:spcBef>
              <a:spcAft>
                <a:spcPts val="0"/>
              </a:spcAft>
              <a:buClr>
                <a:srgbClr val="3F3F3F"/>
              </a:buClr>
              <a:buSzPts val="2100"/>
              <a:buChar char="•"/>
            </a:pPr>
            <a:r>
              <a:rPr lang="en-US" sz="2100"/>
              <a:t>New features added</a:t>
            </a:r>
            <a:br>
              <a:rPr lang="en-US" sz="2100"/>
            </a:br>
            <a:endParaRPr sz="2100"/>
          </a:p>
          <a:p>
            <a:pPr indent="-228600" lvl="0" marL="228600" rtl="0" algn="l">
              <a:lnSpc>
                <a:spcPct val="90000"/>
              </a:lnSpc>
              <a:spcBef>
                <a:spcPts val="1000"/>
              </a:spcBef>
              <a:spcAft>
                <a:spcPts val="0"/>
              </a:spcAft>
              <a:buClr>
                <a:srgbClr val="3F3F3F"/>
              </a:buClr>
              <a:buSzPts val="2100"/>
              <a:buChar char="•"/>
            </a:pPr>
            <a:r>
              <a:rPr lang="en-US" sz="2100"/>
              <a:t> API for researchers to access the BBQUDA pipeline</a:t>
            </a:r>
            <a:br>
              <a:rPr lang="en-US" sz="2100"/>
            </a:br>
            <a:endParaRPr sz="2100"/>
          </a:p>
          <a:p>
            <a:pPr indent="-228600" lvl="0" marL="228600" rtl="0" algn="l">
              <a:lnSpc>
                <a:spcPct val="90000"/>
              </a:lnSpc>
              <a:spcBef>
                <a:spcPts val="1000"/>
              </a:spcBef>
              <a:spcAft>
                <a:spcPts val="0"/>
              </a:spcAft>
              <a:buClr>
                <a:srgbClr val="3F3F3F"/>
              </a:buClr>
              <a:buSzPts val="2100"/>
              <a:buChar char="•"/>
            </a:pPr>
            <a:r>
              <a:rPr lang="en-US" sz="2100"/>
              <a:t>Renovated</a:t>
            </a:r>
            <a:r>
              <a:rPr lang="en-US" sz="2100"/>
              <a:t> database for researchers to upload missions</a:t>
            </a:r>
            <a:br>
              <a:rPr lang="en-US" sz="2100"/>
            </a:br>
            <a:endParaRPr/>
          </a:p>
          <a:p>
            <a:pPr indent="-228600" lvl="0" marL="228600" rtl="0" algn="l">
              <a:lnSpc>
                <a:spcPct val="90000"/>
              </a:lnSpc>
              <a:spcBef>
                <a:spcPts val="1000"/>
              </a:spcBef>
              <a:spcAft>
                <a:spcPts val="0"/>
              </a:spcAft>
              <a:buClr>
                <a:srgbClr val="3F3F3F"/>
              </a:buClr>
              <a:buSzPts val="2100"/>
              <a:buChar char="•"/>
            </a:pPr>
            <a:r>
              <a:rPr lang="en-US" sz="2100"/>
              <a:t>Easy to understand UI</a:t>
            </a:r>
            <a:br>
              <a:rPr lang="en-US" sz="2100"/>
            </a:br>
            <a:endParaRPr/>
          </a:p>
          <a:p>
            <a:pPr indent="-228600" lvl="0" marL="228600" rtl="0" algn="l">
              <a:lnSpc>
                <a:spcPct val="90000"/>
              </a:lnSpc>
              <a:spcBef>
                <a:spcPts val="1000"/>
              </a:spcBef>
              <a:spcAft>
                <a:spcPts val="0"/>
              </a:spcAft>
              <a:buClr>
                <a:srgbClr val="3F3F3F"/>
              </a:buClr>
              <a:buSzPts val="2100"/>
              <a:buChar char="•"/>
            </a:pPr>
            <a:r>
              <a:rPr lang="en-US" sz="2100"/>
              <a:t>Gathered live testing data through real world research robots</a:t>
            </a:r>
            <a:endParaRPr/>
          </a:p>
        </p:txBody>
      </p:sp>
      <p:sp>
        <p:nvSpPr>
          <p:cNvPr id="495" name="Google Shape;495;p13"/>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b="1" lang="en-US"/>
              <a:t>Summary</a:t>
            </a:r>
            <a:endParaRPr/>
          </a:p>
        </p:txBody>
      </p:sp>
      <p:pic>
        <p:nvPicPr>
          <p:cNvPr id="496" name="Google Shape;496;p13"/>
          <p:cNvPicPr preferRelativeResize="0"/>
          <p:nvPr/>
        </p:nvPicPr>
        <p:blipFill>
          <a:blip r:embed="rId3">
            <a:alphaModFix/>
          </a:blip>
          <a:stretch>
            <a:fillRect/>
          </a:stretch>
        </p:blipFill>
        <p:spPr>
          <a:xfrm>
            <a:off x="782025" y="118155"/>
            <a:ext cx="1008900" cy="577895"/>
          </a:xfrm>
          <a:prstGeom prst="rect">
            <a:avLst/>
          </a:prstGeom>
          <a:noFill/>
          <a:ln>
            <a:noFill/>
          </a:ln>
        </p:spPr>
      </p:pic>
      <p:sp>
        <p:nvSpPr>
          <p:cNvPr id="497" name="Google Shape;497;p13"/>
          <p:cNvSpPr txBox="1"/>
          <p:nvPr/>
        </p:nvSpPr>
        <p:spPr>
          <a:xfrm>
            <a:off x="-213525" y="69605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498" name="Google Shape;498;p13"/>
          <p:cNvPicPr preferRelativeResize="0"/>
          <p:nvPr/>
        </p:nvPicPr>
        <p:blipFill rotWithShape="1">
          <a:blip r:embed="rId4">
            <a:alphaModFix/>
          </a:blip>
          <a:srcRect b="0" l="0" r="0" t="0"/>
          <a:stretch/>
        </p:blipFill>
        <p:spPr>
          <a:xfrm>
            <a:off x="403563" y="1434950"/>
            <a:ext cx="1765826" cy="339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pic>
        <p:nvPicPr>
          <p:cNvPr descr="A small boat in a body of water&#10;&#10;Description automatically generated" id="241" name="Google Shape;241;p12"/>
          <p:cNvPicPr preferRelativeResize="0"/>
          <p:nvPr/>
        </p:nvPicPr>
        <p:blipFill rotWithShape="1">
          <a:blip r:embed="rId3">
            <a:alphaModFix/>
          </a:blip>
          <a:srcRect b="0" l="0" r="0" t="0"/>
          <a:stretch/>
        </p:blipFill>
        <p:spPr>
          <a:xfrm>
            <a:off x="2978164" y="3540368"/>
            <a:ext cx="3790462" cy="2842846"/>
          </a:xfrm>
          <a:prstGeom prst="rect">
            <a:avLst/>
          </a:prstGeom>
          <a:noFill/>
          <a:ln>
            <a:noFill/>
          </a:ln>
        </p:spPr>
      </p:pic>
      <p:pic>
        <p:nvPicPr>
          <p:cNvPr descr="A person standing next to a tree&#10;&#10;Description automatically generated" id="242" name="Google Shape;242;p12"/>
          <p:cNvPicPr preferRelativeResize="0"/>
          <p:nvPr/>
        </p:nvPicPr>
        <p:blipFill rotWithShape="1">
          <a:blip r:embed="rId4">
            <a:alphaModFix/>
          </a:blip>
          <a:srcRect b="0" l="0" r="0" t="0"/>
          <a:stretch/>
        </p:blipFill>
        <p:spPr>
          <a:xfrm>
            <a:off x="7897446" y="3540368"/>
            <a:ext cx="3790462" cy="2842847"/>
          </a:xfrm>
          <a:prstGeom prst="rect">
            <a:avLst/>
          </a:prstGeom>
          <a:noFill/>
          <a:ln>
            <a:noFill/>
          </a:ln>
        </p:spPr>
      </p:pic>
      <p:sp>
        <p:nvSpPr>
          <p:cNvPr id="243" name="Google Shape;243;p12"/>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b="1" lang="en-US"/>
              <a:t>Field Work</a:t>
            </a:r>
            <a:endParaRPr/>
          </a:p>
        </p:txBody>
      </p:sp>
      <p:pic>
        <p:nvPicPr>
          <p:cNvPr descr="A large lawn in front of a building&#10;&#10;Description automatically generated" id="244" name="Google Shape;244;p12"/>
          <p:cNvPicPr preferRelativeResize="0"/>
          <p:nvPr/>
        </p:nvPicPr>
        <p:blipFill rotWithShape="1">
          <a:blip r:embed="rId5">
            <a:alphaModFix/>
          </a:blip>
          <a:srcRect b="0" l="0" r="0" t="0"/>
          <a:stretch/>
        </p:blipFill>
        <p:spPr>
          <a:xfrm>
            <a:off x="4185641" y="1423220"/>
            <a:ext cx="6096000" cy="2622804"/>
          </a:xfrm>
          <a:prstGeom prst="rect">
            <a:avLst/>
          </a:prstGeom>
          <a:noFill/>
          <a:ln>
            <a:noFill/>
          </a:ln>
        </p:spPr>
      </p:pic>
      <p:pic>
        <p:nvPicPr>
          <p:cNvPr id="245" name="Google Shape;245;p12"/>
          <p:cNvPicPr preferRelativeResize="0"/>
          <p:nvPr/>
        </p:nvPicPr>
        <p:blipFill>
          <a:blip r:embed="rId6">
            <a:alphaModFix/>
          </a:blip>
          <a:stretch>
            <a:fillRect/>
          </a:stretch>
        </p:blipFill>
        <p:spPr>
          <a:xfrm>
            <a:off x="782025" y="118155"/>
            <a:ext cx="1008900" cy="577895"/>
          </a:xfrm>
          <a:prstGeom prst="rect">
            <a:avLst/>
          </a:prstGeom>
          <a:noFill/>
          <a:ln>
            <a:noFill/>
          </a:ln>
        </p:spPr>
      </p:pic>
      <p:sp>
        <p:nvSpPr>
          <p:cNvPr id="246" name="Google Shape;246;p12"/>
          <p:cNvSpPr txBox="1"/>
          <p:nvPr/>
        </p:nvSpPr>
        <p:spPr>
          <a:xfrm>
            <a:off x="-213525" y="69605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247" name="Google Shape;247;p12"/>
          <p:cNvPicPr preferRelativeResize="0"/>
          <p:nvPr/>
        </p:nvPicPr>
        <p:blipFill rotWithShape="1">
          <a:blip r:embed="rId7">
            <a:alphaModFix/>
          </a:blip>
          <a:srcRect b="0" l="0" r="0" t="0"/>
          <a:stretch/>
        </p:blipFill>
        <p:spPr>
          <a:xfrm>
            <a:off x="403563" y="1434950"/>
            <a:ext cx="1765826" cy="339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
          <p:cNvSpPr txBox="1"/>
          <p:nvPr>
            <p:ph idx="1" type="body"/>
          </p:nvPr>
        </p:nvSpPr>
        <p:spPr>
          <a:xfrm>
            <a:off x="679925" y="2063249"/>
            <a:ext cx="10843800" cy="3870300"/>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1000"/>
              </a:spcBef>
              <a:spcAft>
                <a:spcPts val="0"/>
              </a:spcAft>
              <a:buClr>
                <a:srgbClr val="3F3F3F"/>
              </a:buClr>
              <a:buSzPts val="2100"/>
              <a:buChar char="•"/>
            </a:pPr>
            <a:r>
              <a:rPr lang="en-US" sz="2100"/>
              <a:t>Iterate on a web app that allows for researchers to store and analyze aquatic surveying missions.</a:t>
            </a:r>
            <a:endParaRPr sz="2100"/>
          </a:p>
          <a:p>
            <a:pPr indent="-247650" lvl="1" marL="685800" rtl="0" algn="l">
              <a:lnSpc>
                <a:spcPct val="90000"/>
              </a:lnSpc>
              <a:spcBef>
                <a:spcPts val="1000"/>
              </a:spcBef>
              <a:spcAft>
                <a:spcPts val="0"/>
              </a:spcAft>
              <a:buSzPts val="2100"/>
              <a:buChar char="•"/>
            </a:pPr>
            <a:r>
              <a:rPr lang="en-US" sz="2100"/>
              <a:t>Often these mission are completed using families of robots.</a:t>
            </a:r>
            <a:endParaRPr sz="2100"/>
          </a:p>
          <a:p>
            <a:pPr indent="-228600" lvl="0" marL="228600" rtl="0" algn="l">
              <a:lnSpc>
                <a:spcPct val="90000"/>
              </a:lnSpc>
              <a:spcBef>
                <a:spcPts val="1000"/>
              </a:spcBef>
              <a:spcAft>
                <a:spcPts val="0"/>
              </a:spcAft>
              <a:buClr>
                <a:srgbClr val="3F3F3F"/>
              </a:buClr>
              <a:buSzPts val="2100"/>
              <a:buChar char="•"/>
            </a:pPr>
            <a:r>
              <a:rPr lang="en-US" sz="2100"/>
              <a:t>Develop accurate and efficient forms of data visualizations useful for oceanic researchers.</a:t>
            </a:r>
            <a:endParaRPr/>
          </a:p>
          <a:p>
            <a:pPr indent="-228600" lvl="0" marL="228600" rtl="0" algn="l">
              <a:lnSpc>
                <a:spcPct val="90000"/>
              </a:lnSpc>
              <a:spcBef>
                <a:spcPts val="1000"/>
              </a:spcBef>
              <a:spcAft>
                <a:spcPts val="0"/>
              </a:spcAft>
              <a:buClr>
                <a:srgbClr val="3F3F3F"/>
              </a:buClr>
              <a:buSzPts val="2100"/>
              <a:buChar char="•"/>
            </a:pPr>
            <a:r>
              <a:rPr lang="en-US" sz="2100"/>
              <a:t>Allow researchers to easily create new missions for their robots and store them in our user database.</a:t>
            </a:r>
            <a:endParaRPr/>
          </a:p>
          <a:p>
            <a:pPr indent="-228600" lvl="0" marL="228600" rtl="0" algn="l">
              <a:lnSpc>
                <a:spcPct val="90000"/>
              </a:lnSpc>
              <a:spcBef>
                <a:spcPts val="1000"/>
              </a:spcBef>
              <a:spcAft>
                <a:spcPts val="0"/>
              </a:spcAft>
              <a:buClr>
                <a:srgbClr val="3F3F3F"/>
              </a:buClr>
              <a:buSzPts val="2100"/>
              <a:buChar char="•"/>
            </a:pPr>
            <a:r>
              <a:rPr lang="en-US" sz="2100"/>
              <a:t>Create an API for researchers to access the data that they and other researchers collect.</a:t>
            </a:r>
            <a:endParaRPr sz="2100"/>
          </a:p>
          <a:p>
            <a:pPr indent="-228600" lvl="0" marL="228600" rtl="0" algn="l">
              <a:lnSpc>
                <a:spcPct val="90000"/>
              </a:lnSpc>
              <a:spcBef>
                <a:spcPts val="1000"/>
              </a:spcBef>
              <a:spcAft>
                <a:spcPts val="0"/>
              </a:spcAft>
              <a:buSzPts val="2100"/>
              <a:buChar char="•"/>
            </a:pPr>
            <a:r>
              <a:rPr lang="en-US" sz="2100"/>
              <a:t>Produce an efficient UI/UX experience for researchers and avoid unnecessary overhead.</a:t>
            </a:r>
            <a:endParaRPr sz="2100"/>
          </a:p>
        </p:txBody>
      </p:sp>
      <p:sp>
        <p:nvSpPr>
          <p:cNvPr id="253" name="Google Shape;253;p3"/>
          <p:cNvSpPr txBox="1"/>
          <p:nvPr>
            <p:ph type="title"/>
          </p:nvPr>
        </p:nvSpPr>
        <p:spPr>
          <a:xfrm>
            <a:off x="3916590" y="883592"/>
            <a:ext cx="435881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Project Goals</a:t>
            </a:r>
            <a:endParaRPr/>
          </a:p>
        </p:txBody>
      </p:sp>
      <p:pic>
        <p:nvPicPr>
          <p:cNvPr id="254" name="Google Shape;254;p3"/>
          <p:cNvPicPr preferRelativeResize="0"/>
          <p:nvPr/>
        </p:nvPicPr>
        <p:blipFill>
          <a:blip r:embed="rId3">
            <a:alphaModFix/>
          </a:blip>
          <a:stretch>
            <a:fillRect/>
          </a:stretch>
        </p:blipFill>
        <p:spPr>
          <a:xfrm>
            <a:off x="11007625" y="111205"/>
            <a:ext cx="1008900" cy="577895"/>
          </a:xfrm>
          <a:prstGeom prst="rect">
            <a:avLst/>
          </a:prstGeom>
          <a:noFill/>
          <a:ln>
            <a:noFill/>
          </a:ln>
        </p:spPr>
      </p:pic>
      <p:sp>
        <p:nvSpPr>
          <p:cNvPr id="255" name="Google Shape;255;p3"/>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256" name="Google Shape;256;p3"/>
          <p:cNvPicPr preferRelativeResize="0"/>
          <p:nvPr/>
        </p:nvPicPr>
        <p:blipFill rotWithShape="1">
          <a:blip r:embed="rId4">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
          <p:cNvSpPr txBox="1"/>
          <p:nvPr>
            <p:ph idx="1" type="body"/>
          </p:nvPr>
        </p:nvSpPr>
        <p:spPr>
          <a:xfrm>
            <a:off x="679937" y="2063262"/>
            <a:ext cx="10843847" cy="364171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F3F3F"/>
              </a:buClr>
              <a:buSzPts val="2100"/>
              <a:buNone/>
            </a:pPr>
            <a:r>
              <a:rPr b="1" lang="en-US" sz="2100"/>
              <a:t>Spring 2021 Goals</a:t>
            </a:r>
            <a:r>
              <a:rPr b="1" lang="en-US" sz="2100"/>
              <a:t>:</a:t>
            </a:r>
            <a:endParaRPr/>
          </a:p>
          <a:p>
            <a:pPr indent="-228600" lvl="0" marL="228600" rtl="0" algn="l">
              <a:lnSpc>
                <a:spcPct val="90000"/>
              </a:lnSpc>
              <a:spcBef>
                <a:spcPts val="1000"/>
              </a:spcBef>
              <a:spcAft>
                <a:spcPts val="0"/>
              </a:spcAft>
              <a:buClr>
                <a:srgbClr val="3F3F3F"/>
              </a:buClr>
              <a:buSzPts val="2100"/>
              <a:buChar char="•"/>
            </a:pPr>
            <a:r>
              <a:rPr lang="en-US" sz="2100"/>
              <a:t>Redesign the entire website and fix the problems of previous one</a:t>
            </a:r>
            <a:endParaRPr sz="2100"/>
          </a:p>
          <a:p>
            <a:pPr indent="-361950" lvl="0" marL="914400" rtl="0" algn="l">
              <a:lnSpc>
                <a:spcPct val="90000"/>
              </a:lnSpc>
              <a:spcBef>
                <a:spcPts val="0"/>
              </a:spcBef>
              <a:spcAft>
                <a:spcPts val="0"/>
              </a:spcAft>
              <a:buSzPts val="2100"/>
              <a:buChar char="-"/>
            </a:pPr>
            <a:r>
              <a:rPr lang="en-US" sz="2100"/>
              <a:t>Too many tabs</a:t>
            </a:r>
            <a:endParaRPr sz="2100"/>
          </a:p>
          <a:p>
            <a:pPr indent="-361950" lvl="0" marL="914400" rtl="0" algn="l">
              <a:lnSpc>
                <a:spcPct val="90000"/>
              </a:lnSpc>
              <a:spcBef>
                <a:spcPts val="0"/>
              </a:spcBef>
              <a:spcAft>
                <a:spcPts val="0"/>
              </a:spcAft>
              <a:buSzPts val="2100"/>
              <a:buChar char="-"/>
            </a:pPr>
            <a:r>
              <a:rPr lang="en-US" sz="2100"/>
              <a:t>No homepage (requires login or registration)</a:t>
            </a:r>
            <a:endParaRPr sz="2100"/>
          </a:p>
          <a:p>
            <a:pPr indent="-361950" lvl="0" marL="914400" rtl="0" algn="l">
              <a:lnSpc>
                <a:spcPct val="90000"/>
              </a:lnSpc>
              <a:spcBef>
                <a:spcPts val="0"/>
              </a:spcBef>
              <a:spcAft>
                <a:spcPts val="0"/>
              </a:spcAft>
              <a:buSzPts val="2100"/>
              <a:buChar char="-"/>
            </a:pPr>
            <a:r>
              <a:rPr lang="en-US" sz="2100"/>
              <a:t>No way to contact us</a:t>
            </a:r>
            <a:endParaRPr sz="2100"/>
          </a:p>
          <a:p>
            <a:pPr indent="-361950" lvl="0" marL="914400" rtl="0" algn="l">
              <a:lnSpc>
                <a:spcPct val="90000"/>
              </a:lnSpc>
              <a:spcBef>
                <a:spcPts val="0"/>
              </a:spcBef>
              <a:spcAft>
                <a:spcPts val="0"/>
              </a:spcAft>
              <a:buSzPts val="2100"/>
              <a:buChar char="-"/>
            </a:pPr>
            <a:r>
              <a:rPr lang="en-US" sz="2100"/>
              <a:t>UI problems</a:t>
            </a:r>
            <a:endParaRPr sz="2100"/>
          </a:p>
          <a:p>
            <a:pPr indent="-228600" lvl="0" marL="228600" rtl="0" algn="l">
              <a:lnSpc>
                <a:spcPct val="90000"/>
              </a:lnSpc>
              <a:spcBef>
                <a:spcPts val="1000"/>
              </a:spcBef>
              <a:spcAft>
                <a:spcPts val="0"/>
              </a:spcAft>
              <a:buSzPts val="2100"/>
              <a:buChar char="•"/>
            </a:pPr>
            <a:r>
              <a:rPr lang="en-US" sz="2100"/>
              <a:t>Add more information about us and ways to contact</a:t>
            </a:r>
            <a:endParaRPr sz="2100"/>
          </a:p>
          <a:p>
            <a:pPr indent="-228600" lvl="0" marL="228600" rtl="0" algn="l">
              <a:lnSpc>
                <a:spcPct val="90000"/>
              </a:lnSpc>
              <a:spcBef>
                <a:spcPts val="1000"/>
              </a:spcBef>
              <a:spcAft>
                <a:spcPts val="0"/>
              </a:spcAft>
              <a:buSzPts val="2100"/>
              <a:buChar char="•"/>
            </a:pPr>
            <a:r>
              <a:rPr lang="en-US" sz="2100"/>
              <a:t>Make the UI efficient and easy to use</a:t>
            </a:r>
            <a:endParaRPr sz="2100"/>
          </a:p>
          <a:p>
            <a:pPr indent="-228600" lvl="0" marL="228600" rtl="0" algn="l">
              <a:lnSpc>
                <a:spcPct val="90000"/>
              </a:lnSpc>
              <a:spcBef>
                <a:spcPts val="1000"/>
              </a:spcBef>
              <a:spcAft>
                <a:spcPts val="0"/>
              </a:spcAft>
              <a:buSzPts val="2100"/>
              <a:buChar char="•"/>
            </a:pPr>
            <a:r>
              <a:rPr lang="en-US" sz="2100"/>
              <a:t>Work with each team to make sure their front-end looks well and improve upon it.</a:t>
            </a:r>
            <a:endParaRPr sz="2100"/>
          </a:p>
        </p:txBody>
      </p:sp>
      <p:sp>
        <p:nvSpPr>
          <p:cNvPr id="262" name="Google Shape;262;p4"/>
          <p:cNvSpPr txBox="1"/>
          <p:nvPr>
            <p:ph type="title"/>
          </p:nvPr>
        </p:nvSpPr>
        <p:spPr>
          <a:xfrm>
            <a:off x="3916590" y="942867"/>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UI/UX Development (Catherine Angelini)</a:t>
            </a:r>
            <a:endParaRPr/>
          </a:p>
        </p:txBody>
      </p:sp>
      <p:pic>
        <p:nvPicPr>
          <p:cNvPr id="263" name="Google Shape;263;p4"/>
          <p:cNvPicPr preferRelativeResize="0"/>
          <p:nvPr/>
        </p:nvPicPr>
        <p:blipFill>
          <a:blip r:embed="rId3">
            <a:alphaModFix/>
          </a:blip>
          <a:stretch>
            <a:fillRect/>
          </a:stretch>
        </p:blipFill>
        <p:spPr>
          <a:xfrm>
            <a:off x="11007625" y="111205"/>
            <a:ext cx="1008900" cy="577895"/>
          </a:xfrm>
          <a:prstGeom prst="rect">
            <a:avLst/>
          </a:prstGeom>
          <a:noFill/>
          <a:ln>
            <a:noFill/>
          </a:ln>
        </p:spPr>
      </p:pic>
      <p:sp>
        <p:nvSpPr>
          <p:cNvPr id="264" name="Google Shape;264;p4"/>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265" name="Google Shape;265;p4"/>
          <p:cNvPicPr preferRelativeResize="0"/>
          <p:nvPr/>
        </p:nvPicPr>
        <p:blipFill rotWithShape="1">
          <a:blip r:embed="rId4">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cf7f6d230c_0_0"/>
          <p:cNvSpPr txBox="1"/>
          <p:nvPr>
            <p:ph type="title"/>
          </p:nvPr>
        </p:nvSpPr>
        <p:spPr>
          <a:xfrm>
            <a:off x="3916590" y="8835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UI/UX Development</a:t>
            </a:r>
            <a:endParaRPr/>
          </a:p>
        </p:txBody>
      </p:sp>
      <p:sp>
        <p:nvSpPr>
          <p:cNvPr id="271" name="Google Shape;271;gcf7f6d230c_0_0"/>
          <p:cNvSpPr txBox="1"/>
          <p:nvPr/>
        </p:nvSpPr>
        <p:spPr>
          <a:xfrm>
            <a:off x="3188200" y="6149650"/>
            <a:ext cx="50871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100">
                <a:solidFill>
                  <a:srgbClr val="3F3F3F"/>
                </a:solidFill>
              </a:rPr>
              <a:t>Homepage (Before and After):</a:t>
            </a:r>
            <a:endParaRPr/>
          </a:p>
        </p:txBody>
      </p:sp>
      <p:pic>
        <p:nvPicPr>
          <p:cNvPr id="272" name="Google Shape;272;gcf7f6d230c_0_0"/>
          <p:cNvPicPr preferRelativeResize="0"/>
          <p:nvPr/>
        </p:nvPicPr>
        <p:blipFill>
          <a:blip r:embed="rId3">
            <a:alphaModFix/>
          </a:blip>
          <a:stretch>
            <a:fillRect/>
          </a:stretch>
        </p:blipFill>
        <p:spPr>
          <a:xfrm>
            <a:off x="6782800" y="1976125"/>
            <a:ext cx="4731984" cy="1885375"/>
          </a:xfrm>
          <a:prstGeom prst="rect">
            <a:avLst/>
          </a:prstGeom>
          <a:noFill/>
          <a:ln>
            <a:noFill/>
          </a:ln>
        </p:spPr>
      </p:pic>
      <p:pic>
        <p:nvPicPr>
          <p:cNvPr id="273" name="Google Shape;273;gcf7f6d230c_0_0"/>
          <p:cNvPicPr preferRelativeResize="0"/>
          <p:nvPr/>
        </p:nvPicPr>
        <p:blipFill>
          <a:blip r:embed="rId4">
            <a:alphaModFix/>
          </a:blip>
          <a:stretch>
            <a:fillRect/>
          </a:stretch>
        </p:blipFill>
        <p:spPr>
          <a:xfrm>
            <a:off x="5333925" y="3428925"/>
            <a:ext cx="4679402" cy="1580950"/>
          </a:xfrm>
          <a:prstGeom prst="rect">
            <a:avLst/>
          </a:prstGeom>
          <a:noFill/>
          <a:ln>
            <a:noFill/>
          </a:ln>
        </p:spPr>
      </p:pic>
      <p:pic>
        <p:nvPicPr>
          <p:cNvPr id="274" name="Google Shape;274;gcf7f6d230c_0_0"/>
          <p:cNvPicPr preferRelativeResize="0"/>
          <p:nvPr/>
        </p:nvPicPr>
        <p:blipFill>
          <a:blip r:embed="rId5">
            <a:alphaModFix/>
          </a:blip>
          <a:stretch>
            <a:fillRect/>
          </a:stretch>
        </p:blipFill>
        <p:spPr>
          <a:xfrm>
            <a:off x="7178900" y="4206430"/>
            <a:ext cx="4679400" cy="2144721"/>
          </a:xfrm>
          <a:prstGeom prst="rect">
            <a:avLst/>
          </a:prstGeom>
          <a:noFill/>
          <a:ln>
            <a:noFill/>
          </a:ln>
        </p:spPr>
      </p:pic>
      <p:pic>
        <p:nvPicPr>
          <p:cNvPr id="275" name="Google Shape;275;gcf7f6d230c_0_0"/>
          <p:cNvPicPr preferRelativeResize="0"/>
          <p:nvPr/>
        </p:nvPicPr>
        <p:blipFill>
          <a:blip r:embed="rId6">
            <a:alphaModFix/>
          </a:blip>
          <a:stretch>
            <a:fillRect/>
          </a:stretch>
        </p:blipFill>
        <p:spPr>
          <a:xfrm>
            <a:off x="315525" y="1976125"/>
            <a:ext cx="4695389" cy="2144725"/>
          </a:xfrm>
          <a:prstGeom prst="rect">
            <a:avLst/>
          </a:prstGeom>
          <a:noFill/>
          <a:ln>
            <a:noFill/>
          </a:ln>
        </p:spPr>
      </p:pic>
      <p:pic>
        <p:nvPicPr>
          <p:cNvPr id="276" name="Google Shape;276;gcf7f6d230c_0_0"/>
          <p:cNvPicPr preferRelativeResize="0"/>
          <p:nvPr/>
        </p:nvPicPr>
        <p:blipFill>
          <a:blip r:embed="rId7">
            <a:alphaModFix/>
          </a:blip>
          <a:stretch>
            <a:fillRect/>
          </a:stretch>
        </p:blipFill>
        <p:spPr>
          <a:xfrm>
            <a:off x="315526" y="3942743"/>
            <a:ext cx="4695398" cy="2156931"/>
          </a:xfrm>
          <a:prstGeom prst="rect">
            <a:avLst/>
          </a:prstGeom>
          <a:noFill/>
          <a:ln>
            <a:noFill/>
          </a:ln>
        </p:spPr>
      </p:pic>
      <p:cxnSp>
        <p:nvCxnSpPr>
          <p:cNvPr id="277" name="Google Shape;277;gcf7f6d230c_0_0"/>
          <p:cNvCxnSpPr/>
          <p:nvPr/>
        </p:nvCxnSpPr>
        <p:spPr>
          <a:xfrm>
            <a:off x="5387650" y="2715300"/>
            <a:ext cx="794400" cy="300"/>
          </a:xfrm>
          <a:prstGeom prst="straightConnector1">
            <a:avLst/>
          </a:prstGeom>
          <a:noFill/>
          <a:ln cap="flat" cmpd="sng" w="38100">
            <a:solidFill>
              <a:schemeClr val="accent1"/>
            </a:solidFill>
            <a:prstDash val="solid"/>
            <a:round/>
            <a:headEnd len="med" w="med" type="none"/>
            <a:tailEnd len="med" w="med" type="triangle"/>
          </a:ln>
        </p:spPr>
      </p:cxnSp>
      <p:pic>
        <p:nvPicPr>
          <p:cNvPr id="278" name="Google Shape;278;gcf7f6d230c_0_0"/>
          <p:cNvPicPr preferRelativeResize="0"/>
          <p:nvPr/>
        </p:nvPicPr>
        <p:blipFill>
          <a:blip r:embed="rId8">
            <a:alphaModFix/>
          </a:blip>
          <a:stretch>
            <a:fillRect/>
          </a:stretch>
        </p:blipFill>
        <p:spPr>
          <a:xfrm>
            <a:off x="11007625" y="111205"/>
            <a:ext cx="1008900" cy="577895"/>
          </a:xfrm>
          <a:prstGeom prst="rect">
            <a:avLst/>
          </a:prstGeom>
          <a:noFill/>
          <a:ln>
            <a:noFill/>
          </a:ln>
        </p:spPr>
      </p:pic>
      <p:sp>
        <p:nvSpPr>
          <p:cNvPr id="279" name="Google Shape;279;gcf7f6d230c_0_0"/>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280" name="Google Shape;280;gcf7f6d230c_0_0"/>
          <p:cNvPicPr preferRelativeResize="0"/>
          <p:nvPr/>
        </p:nvPicPr>
        <p:blipFill rotWithShape="1">
          <a:blip r:embed="rId9">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cf7f6d230c_3_11"/>
          <p:cNvSpPr txBox="1"/>
          <p:nvPr>
            <p:ph type="title"/>
          </p:nvPr>
        </p:nvSpPr>
        <p:spPr>
          <a:xfrm>
            <a:off x="3916590" y="8835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UI/UX Development</a:t>
            </a:r>
            <a:endParaRPr/>
          </a:p>
        </p:txBody>
      </p:sp>
      <p:sp>
        <p:nvSpPr>
          <p:cNvPr id="286" name="Google Shape;286;gcf7f6d230c_3_11"/>
          <p:cNvSpPr txBox="1"/>
          <p:nvPr/>
        </p:nvSpPr>
        <p:spPr>
          <a:xfrm>
            <a:off x="3354975" y="6256975"/>
            <a:ext cx="50871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100">
                <a:solidFill>
                  <a:srgbClr val="3F3F3F"/>
                </a:solidFill>
              </a:rPr>
              <a:t>Login/Registration</a:t>
            </a:r>
            <a:r>
              <a:rPr b="1" lang="en-US" sz="2100">
                <a:solidFill>
                  <a:srgbClr val="3F3F3F"/>
                </a:solidFill>
              </a:rPr>
              <a:t> (Before and After):</a:t>
            </a:r>
            <a:endParaRPr/>
          </a:p>
        </p:txBody>
      </p:sp>
      <p:pic>
        <p:nvPicPr>
          <p:cNvPr id="287" name="Google Shape;287;gcf7f6d230c_3_11"/>
          <p:cNvPicPr preferRelativeResize="0"/>
          <p:nvPr/>
        </p:nvPicPr>
        <p:blipFill>
          <a:blip r:embed="rId3">
            <a:alphaModFix/>
          </a:blip>
          <a:stretch>
            <a:fillRect/>
          </a:stretch>
        </p:blipFill>
        <p:spPr>
          <a:xfrm>
            <a:off x="6555938" y="1890050"/>
            <a:ext cx="5155949" cy="2360449"/>
          </a:xfrm>
          <a:prstGeom prst="rect">
            <a:avLst/>
          </a:prstGeom>
          <a:noFill/>
          <a:ln>
            <a:noFill/>
          </a:ln>
        </p:spPr>
      </p:pic>
      <p:pic>
        <p:nvPicPr>
          <p:cNvPr id="288" name="Google Shape;288;gcf7f6d230c_3_11"/>
          <p:cNvPicPr preferRelativeResize="0"/>
          <p:nvPr/>
        </p:nvPicPr>
        <p:blipFill>
          <a:blip r:embed="rId4">
            <a:alphaModFix/>
          </a:blip>
          <a:stretch>
            <a:fillRect/>
          </a:stretch>
        </p:blipFill>
        <p:spPr>
          <a:xfrm>
            <a:off x="6532250" y="3736825"/>
            <a:ext cx="5203315" cy="2360449"/>
          </a:xfrm>
          <a:prstGeom prst="rect">
            <a:avLst/>
          </a:prstGeom>
          <a:noFill/>
          <a:ln>
            <a:noFill/>
          </a:ln>
        </p:spPr>
      </p:pic>
      <p:pic>
        <p:nvPicPr>
          <p:cNvPr id="289" name="Google Shape;289;gcf7f6d230c_3_11"/>
          <p:cNvPicPr preferRelativeResize="0"/>
          <p:nvPr/>
        </p:nvPicPr>
        <p:blipFill>
          <a:blip r:embed="rId5">
            <a:alphaModFix/>
          </a:blip>
          <a:stretch>
            <a:fillRect/>
          </a:stretch>
        </p:blipFill>
        <p:spPr>
          <a:xfrm>
            <a:off x="302675" y="1890041"/>
            <a:ext cx="5331874" cy="2360458"/>
          </a:xfrm>
          <a:prstGeom prst="rect">
            <a:avLst/>
          </a:prstGeom>
          <a:noFill/>
          <a:ln>
            <a:noFill/>
          </a:ln>
        </p:spPr>
      </p:pic>
      <p:pic>
        <p:nvPicPr>
          <p:cNvPr id="290" name="Google Shape;290;gcf7f6d230c_3_11"/>
          <p:cNvPicPr preferRelativeResize="0"/>
          <p:nvPr/>
        </p:nvPicPr>
        <p:blipFill>
          <a:blip r:embed="rId6">
            <a:alphaModFix/>
          </a:blip>
          <a:stretch>
            <a:fillRect/>
          </a:stretch>
        </p:blipFill>
        <p:spPr>
          <a:xfrm>
            <a:off x="302675" y="3515723"/>
            <a:ext cx="5331874" cy="2449327"/>
          </a:xfrm>
          <a:prstGeom prst="rect">
            <a:avLst/>
          </a:prstGeom>
          <a:noFill/>
          <a:ln>
            <a:noFill/>
          </a:ln>
        </p:spPr>
      </p:pic>
      <p:cxnSp>
        <p:nvCxnSpPr>
          <p:cNvPr id="291" name="Google Shape;291;gcf7f6d230c_3_11"/>
          <p:cNvCxnSpPr/>
          <p:nvPr/>
        </p:nvCxnSpPr>
        <p:spPr>
          <a:xfrm flipH="1" rot="10800000">
            <a:off x="5720375" y="3515725"/>
            <a:ext cx="654900" cy="4200"/>
          </a:xfrm>
          <a:prstGeom prst="straightConnector1">
            <a:avLst/>
          </a:prstGeom>
          <a:noFill/>
          <a:ln cap="flat" cmpd="sng" w="38100">
            <a:solidFill>
              <a:schemeClr val="accent1"/>
            </a:solidFill>
            <a:prstDash val="solid"/>
            <a:round/>
            <a:headEnd len="med" w="med" type="none"/>
            <a:tailEnd len="med" w="med" type="triangle"/>
          </a:ln>
        </p:spPr>
      </p:cxnSp>
      <p:pic>
        <p:nvPicPr>
          <p:cNvPr id="292" name="Google Shape;292;gcf7f6d230c_3_11"/>
          <p:cNvPicPr preferRelativeResize="0"/>
          <p:nvPr/>
        </p:nvPicPr>
        <p:blipFill>
          <a:blip r:embed="rId7">
            <a:alphaModFix/>
          </a:blip>
          <a:stretch>
            <a:fillRect/>
          </a:stretch>
        </p:blipFill>
        <p:spPr>
          <a:xfrm>
            <a:off x="11007625" y="111205"/>
            <a:ext cx="1008900" cy="577895"/>
          </a:xfrm>
          <a:prstGeom prst="rect">
            <a:avLst/>
          </a:prstGeom>
          <a:noFill/>
          <a:ln>
            <a:noFill/>
          </a:ln>
        </p:spPr>
      </p:pic>
      <p:sp>
        <p:nvSpPr>
          <p:cNvPr id="293" name="Google Shape;293;gcf7f6d230c_3_11"/>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294" name="Google Shape;294;gcf7f6d230c_3_11"/>
          <p:cNvPicPr preferRelativeResize="0"/>
          <p:nvPr/>
        </p:nvPicPr>
        <p:blipFill rotWithShape="1">
          <a:blip r:embed="rId8">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gcf7f6d230c_0_28"/>
          <p:cNvSpPr txBox="1"/>
          <p:nvPr>
            <p:ph type="title"/>
          </p:nvPr>
        </p:nvSpPr>
        <p:spPr>
          <a:xfrm>
            <a:off x="3916590" y="8835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UI/UX Development</a:t>
            </a:r>
            <a:endParaRPr/>
          </a:p>
        </p:txBody>
      </p:sp>
      <p:sp>
        <p:nvSpPr>
          <p:cNvPr id="300" name="Google Shape;300;gcf7f6d230c_0_28"/>
          <p:cNvSpPr txBox="1"/>
          <p:nvPr/>
        </p:nvSpPr>
        <p:spPr>
          <a:xfrm>
            <a:off x="3402175" y="6235500"/>
            <a:ext cx="50871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100">
                <a:solidFill>
                  <a:srgbClr val="3F3F3F"/>
                </a:solidFill>
              </a:rPr>
              <a:t>Upload Files</a:t>
            </a:r>
            <a:r>
              <a:rPr b="1" lang="en-US" sz="2100">
                <a:solidFill>
                  <a:srgbClr val="3F3F3F"/>
                </a:solidFill>
              </a:rPr>
              <a:t> (Before and After):</a:t>
            </a:r>
            <a:endParaRPr/>
          </a:p>
        </p:txBody>
      </p:sp>
      <p:pic>
        <p:nvPicPr>
          <p:cNvPr id="301" name="Google Shape;301;gcf7f6d230c_0_28"/>
          <p:cNvPicPr preferRelativeResize="0"/>
          <p:nvPr/>
        </p:nvPicPr>
        <p:blipFill>
          <a:blip r:embed="rId3">
            <a:alphaModFix/>
          </a:blip>
          <a:stretch>
            <a:fillRect/>
          </a:stretch>
        </p:blipFill>
        <p:spPr>
          <a:xfrm>
            <a:off x="6376775" y="2468613"/>
            <a:ext cx="5493274" cy="2506275"/>
          </a:xfrm>
          <a:prstGeom prst="rect">
            <a:avLst/>
          </a:prstGeom>
          <a:noFill/>
          <a:ln>
            <a:noFill/>
          </a:ln>
        </p:spPr>
      </p:pic>
      <p:pic>
        <p:nvPicPr>
          <p:cNvPr id="302" name="Google Shape;302;gcf7f6d230c_0_28"/>
          <p:cNvPicPr preferRelativeResize="0"/>
          <p:nvPr/>
        </p:nvPicPr>
        <p:blipFill>
          <a:blip r:embed="rId4">
            <a:alphaModFix/>
          </a:blip>
          <a:stretch>
            <a:fillRect/>
          </a:stretch>
        </p:blipFill>
        <p:spPr>
          <a:xfrm>
            <a:off x="281200" y="2017675"/>
            <a:ext cx="5327050" cy="2438775"/>
          </a:xfrm>
          <a:prstGeom prst="rect">
            <a:avLst/>
          </a:prstGeom>
          <a:noFill/>
          <a:ln>
            <a:noFill/>
          </a:ln>
        </p:spPr>
      </p:pic>
      <p:pic>
        <p:nvPicPr>
          <p:cNvPr id="303" name="Google Shape;303;gcf7f6d230c_0_28"/>
          <p:cNvPicPr preferRelativeResize="0"/>
          <p:nvPr/>
        </p:nvPicPr>
        <p:blipFill>
          <a:blip r:embed="rId5">
            <a:alphaModFix/>
          </a:blip>
          <a:stretch>
            <a:fillRect/>
          </a:stretch>
        </p:blipFill>
        <p:spPr>
          <a:xfrm>
            <a:off x="290275" y="3670175"/>
            <a:ext cx="5308891" cy="2438774"/>
          </a:xfrm>
          <a:prstGeom prst="rect">
            <a:avLst/>
          </a:prstGeom>
          <a:noFill/>
          <a:ln>
            <a:noFill/>
          </a:ln>
        </p:spPr>
      </p:pic>
      <p:cxnSp>
        <p:nvCxnSpPr>
          <p:cNvPr id="304" name="Google Shape;304;gcf7f6d230c_0_28"/>
          <p:cNvCxnSpPr/>
          <p:nvPr/>
        </p:nvCxnSpPr>
        <p:spPr>
          <a:xfrm flipH="1" rot="10800000">
            <a:off x="5768500" y="3719650"/>
            <a:ext cx="654900" cy="4200"/>
          </a:xfrm>
          <a:prstGeom prst="straightConnector1">
            <a:avLst/>
          </a:prstGeom>
          <a:noFill/>
          <a:ln cap="flat" cmpd="sng" w="38100">
            <a:solidFill>
              <a:schemeClr val="accent1"/>
            </a:solidFill>
            <a:prstDash val="solid"/>
            <a:round/>
            <a:headEnd len="med" w="med" type="none"/>
            <a:tailEnd len="med" w="med" type="triangle"/>
          </a:ln>
        </p:spPr>
      </p:cxnSp>
      <p:pic>
        <p:nvPicPr>
          <p:cNvPr id="305" name="Google Shape;305;gcf7f6d230c_0_28"/>
          <p:cNvPicPr preferRelativeResize="0"/>
          <p:nvPr/>
        </p:nvPicPr>
        <p:blipFill>
          <a:blip r:embed="rId6">
            <a:alphaModFix/>
          </a:blip>
          <a:stretch>
            <a:fillRect/>
          </a:stretch>
        </p:blipFill>
        <p:spPr>
          <a:xfrm>
            <a:off x="11007625" y="111205"/>
            <a:ext cx="1008900" cy="577895"/>
          </a:xfrm>
          <a:prstGeom prst="rect">
            <a:avLst/>
          </a:prstGeom>
          <a:noFill/>
          <a:ln>
            <a:noFill/>
          </a:ln>
        </p:spPr>
      </p:pic>
      <p:sp>
        <p:nvSpPr>
          <p:cNvPr id="306" name="Google Shape;306;gcf7f6d230c_0_28"/>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307" name="Google Shape;307;gcf7f6d230c_0_28"/>
          <p:cNvPicPr preferRelativeResize="0"/>
          <p:nvPr/>
        </p:nvPicPr>
        <p:blipFill rotWithShape="1">
          <a:blip r:embed="rId7">
            <a:alphaModFix/>
          </a:blip>
          <a:srcRect b="0" l="0" r="0" t="0"/>
          <a:stretch/>
        </p:blipFill>
        <p:spPr>
          <a:xfrm>
            <a:off x="6371063" y="230350"/>
            <a:ext cx="1765826" cy="339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cf7f6d230c_0_41"/>
          <p:cNvSpPr txBox="1"/>
          <p:nvPr>
            <p:ph type="title"/>
          </p:nvPr>
        </p:nvSpPr>
        <p:spPr>
          <a:xfrm>
            <a:off x="3916590" y="883592"/>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b="1" lang="en-US"/>
              <a:t>UI/UX Development</a:t>
            </a:r>
            <a:endParaRPr/>
          </a:p>
        </p:txBody>
      </p:sp>
      <p:sp>
        <p:nvSpPr>
          <p:cNvPr id="313" name="Google Shape;313;gcf7f6d230c_0_41"/>
          <p:cNvSpPr txBox="1"/>
          <p:nvPr/>
        </p:nvSpPr>
        <p:spPr>
          <a:xfrm>
            <a:off x="3552400" y="6096000"/>
            <a:ext cx="50871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US" sz="2100">
                <a:solidFill>
                  <a:srgbClr val="3F3F3F"/>
                </a:solidFill>
              </a:rPr>
              <a:t>Trail Generator</a:t>
            </a:r>
            <a:r>
              <a:rPr b="1" lang="en-US" sz="2100">
                <a:solidFill>
                  <a:srgbClr val="3F3F3F"/>
                </a:solidFill>
              </a:rPr>
              <a:t> (Before and After):</a:t>
            </a:r>
            <a:endParaRPr/>
          </a:p>
        </p:txBody>
      </p:sp>
      <p:pic>
        <p:nvPicPr>
          <p:cNvPr id="314" name="Google Shape;314;gcf7f6d230c_0_41"/>
          <p:cNvPicPr preferRelativeResize="0"/>
          <p:nvPr/>
        </p:nvPicPr>
        <p:blipFill>
          <a:blip r:embed="rId3">
            <a:alphaModFix/>
          </a:blip>
          <a:stretch>
            <a:fillRect/>
          </a:stretch>
        </p:blipFill>
        <p:spPr>
          <a:xfrm>
            <a:off x="6063799" y="2420075"/>
            <a:ext cx="5903424" cy="2678051"/>
          </a:xfrm>
          <a:prstGeom prst="rect">
            <a:avLst/>
          </a:prstGeom>
          <a:noFill/>
          <a:ln>
            <a:noFill/>
          </a:ln>
        </p:spPr>
      </p:pic>
      <p:pic>
        <p:nvPicPr>
          <p:cNvPr id="315" name="Google Shape;315;gcf7f6d230c_0_41"/>
          <p:cNvPicPr preferRelativeResize="0"/>
          <p:nvPr/>
        </p:nvPicPr>
        <p:blipFill>
          <a:blip r:embed="rId4">
            <a:alphaModFix/>
          </a:blip>
          <a:stretch>
            <a:fillRect/>
          </a:stretch>
        </p:blipFill>
        <p:spPr>
          <a:xfrm>
            <a:off x="304800" y="2460617"/>
            <a:ext cx="5640948" cy="2596958"/>
          </a:xfrm>
          <a:prstGeom prst="rect">
            <a:avLst/>
          </a:prstGeom>
          <a:noFill/>
          <a:ln>
            <a:noFill/>
          </a:ln>
        </p:spPr>
      </p:pic>
      <p:cxnSp>
        <p:nvCxnSpPr>
          <p:cNvPr id="316" name="Google Shape;316;gcf7f6d230c_0_41"/>
          <p:cNvCxnSpPr/>
          <p:nvPr/>
        </p:nvCxnSpPr>
        <p:spPr>
          <a:xfrm flipH="1" rot="10800000">
            <a:off x="5720375" y="3515725"/>
            <a:ext cx="654900" cy="4200"/>
          </a:xfrm>
          <a:prstGeom prst="straightConnector1">
            <a:avLst/>
          </a:prstGeom>
          <a:noFill/>
          <a:ln cap="flat" cmpd="sng" w="38100">
            <a:solidFill>
              <a:schemeClr val="accent1"/>
            </a:solidFill>
            <a:prstDash val="solid"/>
            <a:round/>
            <a:headEnd len="med" w="med" type="none"/>
            <a:tailEnd len="med" w="med" type="triangle"/>
          </a:ln>
        </p:spPr>
      </p:cxnSp>
      <p:pic>
        <p:nvPicPr>
          <p:cNvPr id="317" name="Google Shape;317;gcf7f6d230c_0_41"/>
          <p:cNvPicPr preferRelativeResize="0"/>
          <p:nvPr/>
        </p:nvPicPr>
        <p:blipFill>
          <a:blip r:embed="rId5">
            <a:alphaModFix/>
          </a:blip>
          <a:stretch>
            <a:fillRect/>
          </a:stretch>
        </p:blipFill>
        <p:spPr>
          <a:xfrm>
            <a:off x="11007625" y="111205"/>
            <a:ext cx="1008900" cy="577895"/>
          </a:xfrm>
          <a:prstGeom prst="rect">
            <a:avLst/>
          </a:prstGeom>
          <a:noFill/>
          <a:ln>
            <a:noFill/>
          </a:ln>
        </p:spPr>
      </p:pic>
      <p:sp>
        <p:nvSpPr>
          <p:cNvPr id="318" name="Google Shape;318;gcf7f6d230c_0_41"/>
          <p:cNvSpPr txBox="1"/>
          <p:nvPr/>
        </p:nvSpPr>
        <p:spPr>
          <a:xfrm>
            <a:off x="8007625" y="30700"/>
            <a:ext cx="3000000" cy="7389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4000">
                <a:solidFill>
                  <a:srgbClr val="FFFFFF"/>
                </a:solidFill>
              </a:rPr>
              <a:t>BBQUDA</a:t>
            </a:r>
            <a:endParaRPr/>
          </a:p>
        </p:txBody>
      </p:sp>
      <p:pic>
        <p:nvPicPr>
          <p:cNvPr descr="A picture containing drawing&#10;&#10;Description automatically generated" id="319" name="Google Shape;319;gcf7f6d230c_0_41"/>
          <p:cNvPicPr preferRelativeResize="0"/>
          <p:nvPr/>
        </p:nvPicPr>
        <p:blipFill rotWithShape="1">
          <a:blip r:embed="rId6">
            <a:alphaModFix/>
          </a:blip>
          <a:srcRect b="0" l="0" r="0" t="0"/>
          <a:stretch/>
        </p:blipFill>
        <p:spPr>
          <a:xfrm>
            <a:off x="6371063" y="230350"/>
            <a:ext cx="1765826" cy="339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