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2" roundtripDataSignature="AMtx7mh3NY6iZnKQ0Az6Bygnlpo6ScYC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2"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d08a95eeb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d08a95eeb4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cd91ec8d18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cd91ec8d18_2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cd91ec8d18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cd91ec8d18_2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cd91ec8d18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gcd91ec8d18_2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cd91ec8d18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cd91ec8d18_2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6"/>
            <a:chOff x="11140977" y="745237"/>
            <a:chExt cx="522582" cy="530386"/>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6"/>
            <a:chOff x="11140977" y="745237"/>
            <a:chExt cx="522582" cy="530386"/>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6"/>
            <a:chOff x="11140977" y="745237"/>
            <a:chExt cx="522582" cy="530386"/>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6"/>
            <a:chOff x="11140977" y="745237"/>
            <a:chExt cx="522582" cy="530386"/>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6"/>
            <a:chOff x="11140977" y="745237"/>
            <a:chExt cx="522582" cy="530386"/>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6"/>
            <a:chOff x="11140977" y="745237"/>
            <a:chExt cx="522582" cy="530386"/>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4.png"/><Relationship Id="rId2" Type="http://schemas.openxmlformats.org/officeDocument/2006/relationships/image" Target="../media/image1.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6"/>
            <a:chOff x="11140977" y="745237"/>
            <a:chExt cx="522582" cy="530386"/>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6000"/>
              <a:buFont typeface="Arial"/>
              <a:buNone/>
            </a:pPr>
            <a:r>
              <a:rPr lang="en-US"/>
              <a:t>Combocounter Heavy Bag Project</a:t>
            </a:r>
            <a:endParaRPr/>
          </a:p>
        </p:txBody>
      </p:sp>
      <p:sp>
        <p:nvSpPr>
          <p:cNvPr id="182" name="Google Shape;182;p1"/>
          <p:cNvSpPr txBox="1"/>
          <p:nvPr>
            <p:ph idx="1" type="subTitle"/>
          </p:nvPr>
        </p:nvSpPr>
        <p:spPr>
          <a:xfrm>
            <a:off x="1859275" y="3521075"/>
            <a:ext cx="9072900" cy="25659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lt1"/>
              </a:buClr>
              <a:buSzPct val="100000"/>
              <a:buNone/>
            </a:pPr>
            <a:r>
              <a:t/>
            </a:r>
            <a:endParaRPr/>
          </a:p>
          <a:p>
            <a:pPr indent="0" lvl="0" marL="0" rtl="0" algn="l">
              <a:lnSpc>
                <a:spcPct val="90000"/>
              </a:lnSpc>
              <a:spcBef>
                <a:spcPts val="0"/>
              </a:spcBef>
              <a:spcAft>
                <a:spcPts val="0"/>
              </a:spcAft>
              <a:buClr>
                <a:schemeClr val="lt1"/>
              </a:buClr>
              <a:buSzPct val="100000"/>
              <a:buNone/>
            </a:pPr>
            <a:r>
              <a:rPr lang="en-US"/>
              <a:t>Capstone I: Johnny Llerena, Jonathan Attias Khoudari, Rafael Carranca, Jonathan Zamora, Junjie Yang, Yhomira Lopez</a:t>
            </a:r>
            <a:endParaRPr/>
          </a:p>
          <a:p>
            <a:pPr indent="0" lvl="0" marL="0" rtl="0" algn="l">
              <a:lnSpc>
                <a:spcPct val="90000"/>
              </a:lnSpc>
              <a:spcBef>
                <a:spcPts val="0"/>
              </a:spcBef>
              <a:spcAft>
                <a:spcPts val="0"/>
              </a:spcAft>
              <a:buClr>
                <a:schemeClr val="lt1"/>
              </a:buClr>
              <a:buSzPct val="100000"/>
              <a:buNone/>
            </a:pPr>
            <a:r>
              <a:t/>
            </a:r>
            <a:endParaRPr/>
          </a:p>
          <a:p>
            <a:pPr indent="0" lvl="0" marL="0" rtl="0" algn="l">
              <a:lnSpc>
                <a:spcPct val="90000"/>
              </a:lnSpc>
              <a:spcBef>
                <a:spcPts val="0"/>
              </a:spcBef>
              <a:spcAft>
                <a:spcPts val="0"/>
              </a:spcAft>
              <a:buClr>
                <a:schemeClr val="lt1"/>
              </a:buClr>
              <a:buSzPct val="100000"/>
              <a:buNone/>
            </a:pPr>
            <a:r>
              <a:rPr lang="en-US"/>
              <a:t>Capstone II: Giancarlo Perez, Moiz Khatri, Ricardo Estrella, Max Garcia</a:t>
            </a:r>
            <a:endParaRPr/>
          </a:p>
          <a:p>
            <a:pPr indent="0" lvl="0" marL="0" rtl="0" algn="l">
              <a:lnSpc>
                <a:spcPct val="90000"/>
              </a:lnSpc>
              <a:spcBef>
                <a:spcPts val="0"/>
              </a:spcBef>
              <a:spcAft>
                <a:spcPts val="0"/>
              </a:spcAft>
              <a:buClr>
                <a:schemeClr val="lt1"/>
              </a:buClr>
              <a:buSzPct val="100000"/>
              <a:buNone/>
            </a:pPr>
            <a:r>
              <a:t/>
            </a:r>
            <a:endParaRPr/>
          </a:p>
          <a:p>
            <a:pPr indent="0" lvl="0" marL="0" rtl="0" algn="l">
              <a:lnSpc>
                <a:spcPct val="90000"/>
              </a:lnSpc>
              <a:spcBef>
                <a:spcPts val="0"/>
              </a:spcBef>
              <a:spcAft>
                <a:spcPts val="0"/>
              </a:spcAft>
              <a:buClr>
                <a:schemeClr val="lt1"/>
              </a:buClr>
              <a:buSzPct val="100000"/>
              <a:buNone/>
            </a:pPr>
            <a:r>
              <a:rPr lang="en-US"/>
              <a:t>Product owner: Michael H. Bucar</a:t>
            </a:r>
            <a:endParaRPr/>
          </a:p>
          <a:p>
            <a:pPr indent="0" lvl="0" marL="0" rtl="0" algn="l">
              <a:lnSpc>
                <a:spcPct val="90000"/>
              </a:lnSpc>
              <a:spcBef>
                <a:spcPts val="0"/>
              </a:spcBef>
              <a:spcAft>
                <a:spcPts val="0"/>
              </a:spcAft>
              <a:buClr>
                <a:schemeClr val="lt1"/>
              </a:buClr>
              <a:buSzPct val="100000"/>
              <a:buNone/>
            </a:pPr>
            <a:r>
              <a:t/>
            </a:r>
            <a:endParaRPr/>
          </a:p>
          <a:p>
            <a:pPr indent="0" lvl="0" marL="0" rtl="0" algn="l">
              <a:lnSpc>
                <a:spcPct val="90000"/>
              </a:lnSpc>
              <a:spcBef>
                <a:spcPts val="0"/>
              </a:spcBef>
              <a:spcAft>
                <a:spcPts val="0"/>
              </a:spcAft>
              <a:buClr>
                <a:schemeClr val="lt1"/>
              </a:buClr>
              <a:buSzPct val="100000"/>
              <a:buNone/>
            </a:pPr>
            <a:r>
              <a:rPr lang="en-US"/>
              <a:t>Instructor: Masoud Sadjadi</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Introduction</a:t>
            </a:r>
            <a:endParaRPr/>
          </a:p>
        </p:txBody>
      </p:sp>
      <p:sp>
        <p:nvSpPr>
          <p:cNvPr id="188" name="Google Shape;188;p2"/>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Designed as a training aid, the Combocounter Heavy Bag Project is a way to help users more easily identify where they need to improve and includes various game modes to help target those weaknesses.</a:t>
            </a:r>
            <a:endParaRPr/>
          </a:p>
        </p:txBody>
      </p:sp>
      <p:pic>
        <p:nvPicPr>
          <p:cNvPr id="189" name="Google Shape;189;p2"/>
          <p:cNvPicPr preferRelativeResize="0"/>
          <p:nvPr/>
        </p:nvPicPr>
        <p:blipFill>
          <a:blip r:embed="rId3">
            <a:alphaModFix/>
          </a:blip>
          <a:stretch>
            <a:fillRect/>
          </a:stretch>
        </p:blipFill>
        <p:spPr>
          <a:xfrm>
            <a:off x="8278550" y="2828904"/>
            <a:ext cx="2373675" cy="3015675"/>
          </a:xfrm>
          <a:prstGeom prst="rect">
            <a:avLst/>
          </a:prstGeom>
          <a:noFill/>
          <a:ln>
            <a:noFill/>
          </a:ln>
          <a:effectLst>
            <a:outerShdw blurRad="57150" rotWithShape="0" algn="bl" dir="5400000" dist="19050">
              <a:srgbClr val="000000">
                <a:alpha val="50000"/>
              </a:srgbClr>
            </a:outerShdw>
          </a:effectLst>
        </p:spPr>
      </p:pic>
      <p:pic>
        <p:nvPicPr>
          <p:cNvPr id="190" name="Google Shape;190;p2"/>
          <p:cNvPicPr preferRelativeResize="0"/>
          <p:nvPr/>
        </p:nvPicPr>
        <p:blipFill>
          <a:blip r:embed="rId4">
            <a:alphaModFix/>
          </a:blip>
          <a:stretch>
            <a:fillRect/>
          </a:stretch>
        </p:blipFill>
        <p:spPr>
          <a:xfrm>
            <a:off x="8882751" y="6355423"/>
            <a:ext cx="3309249" cy="489650"/>
          </a:xfrm>
          <a:prstGeom prst="rect">
            <a:avLst/>
          </a:prstGeom>
          <a:noFill/>
          <a:ln>
            <a:noFill/>
          </a:ln>
        </p:spPr>
      </p:pic>
      <p:sp>
        <p:nvSpPr>
          <p:cNvPr id="191" name="Google Shape;191;p2"/>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d08a95eeb4_0_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Speed vs Power</a:t>
            </a:r>
            <a:endParaRPr/>
          </a:p>
        </p:txBody>
      </p:sp>
      <p:sp>
        <p:nvSpPr>
          <p:cNvPr id="197" name="Google Shape;197;gd08a95eeb4_0_2"/>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project focuses mainly on helping the user clearly unde</a:t>
            </a:r>
            <a:r>
              <a:rPr lang="en-US"/>
              <a:t>rstand how much force they are putting out and how quickly they are applying said force to bag. This is done through the sensors within the physical bag along with a score system of our design.</a:t>
            </a:r>
            <a:endParaRPr/>
          </a:p>
        </p:txBody>
      </p:sp>
      <p:pic>
        <p:nvPicPr>
          <p:cNvPr id="198" name="Google Shape;198;gd08a95eeb4_0_2"/>
          <p:cNvPicPr preferRelativeResize="0"/>
          <p:nvPr/>
        </p:nvPicPr>
        <p:blipFill>
          <a:blip r:embed="rId3">
            <a:alphaModFix/>
          </a:blip>
          <a:stretch>
            <a:fillRect/>
          </a:stretch>
        </p:blipFill>
        <p:spPr>
          <a:xfrm>
            <a:off x="4345475" y="4165685"/>
            <a:ext cx="1615441" cy="1615441"/>
          </a:xfrm>
          <a:prstGeom prst="rect">
            <a:avLst/>
          </a:prstGeom>
          <a:noFill/>
          <a:ln>
            <a:noFill/>
          </a:ln>
        </p:spPr>
      </p:pic>
      <p:pic>
        <p:nvPicPr>
          <p:cNvPr id="199" name="Google Shape;199;gd08a95eeb4_0_2"/>
          <p:cNvPicPr preferRelativeResize="0"/>
          <p:nvPr/>
        </p:nvPicPr>
        <p:blipFill>
          <a:blip r:embed="rId4">
            <a:alphaModFix/>
          </a:blip>
          <a:stretch>
            <a:fillRect/>
          </a:stretch>
        </p:blipFill>
        <p:spPr>
          <a:xfrm>
            <a:off x="7572775" y="4165685"/>
            <a:ext cx="1615441" cy="1615441"/>
          </a:xfrm>
          <a:prstGeom prst="rect">
            <a:avLst/>
          </a:prstGeom>
          <a:noFill/>
          <a:ln>
            <a:noFill/>
          </a:ln>
        </p:spPr>
      </p:pic>
      <p:pic>
        <p:nvPicPr>
          <p:cNvPr id="200" name="Google Shape;200;gd08a95eeb4_0_2"/>
          <p:cNvPicPr preferRelativeResize="0"/>
          <p:nvPr/>
        </p:nvPicPr>
        <p:blipFill>
          <a:blip r:embed="rId5">
            <a:alphaModFix/>
          </a:blip>
          <a:stretch>
            <a:fillRect/>
          </a:stretch>
        </p:blipFill>
        <p:spPr>
          <a:xfrm>
            <a:off x="8882751" y="6355423"/>
            <a:ext cx="3309249" cy="489650"/>
          </a:xfrm>
          <a:prstGeom prst="rect">
            <a:avLst/>
          </a:prstGeom>
          <a:noFill/>
          <a:ln>
            <a:noFill/>
          </a:ln>
        </p:spPr>
      </p:pic>
      <p:sp>
        <p:nvSpPr>
          <p:cNvPr id="201" name="Google Shape;201;gd08a95eeb4_0_2"/>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cd91ec8d18_2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Modes</a:t>
            </a:r>
            <a:endParaRPr/>
          </a:p>
        </p:txBody>
      </p:sp>
      <p:sp>
        <p:nvSpPr>
          <p:cNvPr id="207" name="Google Shape;207;gcd91ec8d18_2_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Part of how the application helps the user is by providing various means to challenge them. We refer to these different </a:t>
            </a:r>
            <a:r>
              <a:rPr lang="en-US"/>
              <a:t>challenges as </a:t>
            </a:r>
            <a:r>
              <a:rPr lang="en-US"/>
              <a:t>“Modes” and there are currently 5 of them.</a:t>
            </a:r>
            <a:endParaRPr/>
          </a:p>
          <a:p>
            <a:pPr indent="-101600" lvl="0" marL="228600" rtl="0" algn="l">
              <a:lnSpc>
                <a:spcPct val="90000"/>
              </a:lnSpc>
              <a:spcBef>
                <a:spcPts val="0"/>
              </a:spcBef>
              <a:spcAft>
                <a:spcPts val="0"/>
              </a:spcAft>
              <a:buClr>
                <a:schemeClr val="lt1"/>
              </a:buClr>
              <a:buSzPts val="2000"/>
              <a:buNone/>
            </a:pPr>
            <a:r>
              <a:t/>
            </a:r>
            <a:endParaRPr/>
          </a:p>
          <a:p>
            <a:pPr indent="-355600" lvl="0" marL="457200" rtl="0" algn="l">
              <a:lnSpc>
                <a:spcPct val="90000"/>
              </a:lnSpc>
              <a:spcBef>
                <a:spcPts val="0"/>
              </a:spcBef>
              <a:spcAft>
                <a:spcPts val="0"/>
              </a:spcAft>
              <a:buSzPts val="2000"/>
              <a:buAutoNum type="arabicPeriod"/>
            </a:pPr>
            <a:r>
              <a:rPr lang="en-US"/>
              <a:t>Combo Counter</a:t>
            </a:r>
            <a:endParaRPr/>
          </a:p>
          <a:p>
            <a:pPr indent="-355600" lvl="0" marL="457200" rtl="0" algn="l">
              <a:lnSpc>
                <a:spcPct val="90000"/>
              </a:lnSpc>
              <a:spcBef>
                <a:spcPts val="0"/>
              </a:spcBef>
              <a:spcAft>
                <a:spcPts val="0"/>
              </a:spcAft>
              <a:buSzPts val="2000"/>
              <a:buAutoNum type="arabicPeriod"/>
            </a:pPr>
            <a:r>
              <a:rPr lang="en-US"/>
              <a:t>Total Force</a:t>
            </a:r>
            <a:endParaRPr/>
          </a:p>
          <a:p>
            <a:pPr indent="-355600" lvl="0" marL="457200" rtl="0" algn="l">
              <a:lnSpc>
                <a:spcPct val="90000"/>
              </a:lnSpc>
              <a:spcBef>
                <a:spcPts val="0"/>
              </a:spcBef>
              <a:spcAft>
                <a:spcPts val="0"/>
              </a:spcAft>
              <a:buSzPts val="2000"/>
              <a:buAutoNum type="arabicPeriod"/>
            </a:pPr>
            <a:r>
              <a:rPr lang="en-US"/>
              <a:t>Total Time</a:t>
            </a:r>
            <a:endParaRPr/>
          </a:p>
          <a:p>
            <a:pPr indent="-355600" lvl="0" marL="457200" rtl="0" algn="l">
              <a:lnSpc>
                <a:spcPct val="90000"/>
              </a:lnSpc>
              <a:spcBef>
                <a:spcPts val="0"/>
              </a:spcBef>
              <a:spcAft>
                <a:spcPts val="0"/>
              </a:spcAft>
              <a:buSzPts val="2000"/>
              <a:buAutoNum type="arabicPeriod"/>
            </a:pPr>
            <a:r>
              <a:rPr lang="en-US"/>
              <a:t>Punch Count</a:t>
            </a:r>
            <a:endParaRPr/>
          </a:p>
          <a:p>
            <a:pPr indent="-355600" lvl="0" marL="457200" rtl="0" algn="l">
              <a:lnSpc>
                <a:spcPct val="90000"/>
              </a:lnSpc>
              <a:spcBef>
                <a:spcPts val="0"/>
              </a:spcBef>
              <a:spcAft>
                <a:spcPts val="0"/>
              </a:spcAft>
              <a:buSzPts val="2000"/>
              <a:buAutoNum type="arabicPeriod"/>
            </a:pPr>
            <a:r>
              <a:rPr lang="en-US"/>
              <a:t>Punch Challenge</a:t>
            </a:r>
            <a:endParaRPr/>
          </a:p>
        </p:txBody>
      </p:sp>
      <p:pic>
        <p:nvPicPr>
          <p:cNvPr id="208" name="Google Shape;208;gcd91ec8d18_2_0"/>
          <p:cNvPicPr preferRelativeResize="0"/>
          <p:nvPr/>
        </p:nvPicPr>
        <p:blipFill>
          <a:blip r:embed="rId3">
            <a:alphaModFix/>
          </a:blip>
          <a:stretch>
            <a:fillRect/>
          </a:stretch>
        </p:blipFill>
        <p:spPr>
          <a:xfrm>
            <a:off x="8829075" y="2971150"/>
            <a:ext cx="2809975" cy="2809975"/>
          </a:xfrm>
          <a:prstGeom prst="rect">
            <a:avLst/>
          </a:prstGeom>
          <a:noFill/>
          <a:ln>
            <a:noFill/>
          </a:ln>
        </p:spPr>
      </p:pic>
      <p:pic>
        <p:nvPicPr>
          <p:cNvPr id="209" name="Google Shape;209;gcd91ec8d18_2_0"/>
          <p:cNvPicPr preferRelativeResize="0"/>
          <p:nvPr/>
        </p:nvPicPr>
        <p:blipFill>
          <a:blip r:embed="rId4">
            <a:alphaModFix/>
          </a:blip>
          <a:stretch>
            <a:fillRect/>
          </a:stretch>
        </p:blipFill>
        <p:spPr>
          <a:xfrm>
            <a:off x="8882751" y="6355423"/>
            <a:ext cx="3309249" cy="489650"/>
          </a:xfrm>
          <a:prstGeom prst="rect">
            <a:avLst/>
          </a:prstGeom>
          <a:noFill/>
          <a:ln>
            <a:noFill/>
          </a:ln>
        </p:spPr>
      </p:pic>
      <p:sp>
        <p:nvSpPr>
          <p:cNvPr id="210" name="Google Shape;210;gcd91ec8d18_2_0"/>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cd91ec8d18_2_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Modes (cont)</a:t>
            </a:r>
            <a:endParaRPr/>
          </a:p>
        </p:txBody>
      </p:sp>
      <p:sp>
        <p:nvSpPr>
          <p:cNvPr id="216" name="Google Shape;216;gcd91ec8d18_2_5"/>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first three modes deal most directly with the Speed vs Power theme. Total force has the user designate a target force goal and times how long it takes the user to reach the goal. Total Time has the user designate a target time and scores the user based on the amount of force outputted during that time. Combo Counter simply show the amount of force and time between hits so that the user can get a better feel about how they are doing overall.</a:t>
            </a:r>
            <a:endParaRPr/>
          </a:p>
        </p:txBody>
      </p:sp>
      <p:pic>
        <p:nvPicPr>
          <p:cNvPr id="217" name="Google Shape;217;gcd91ec8d18_2_5"/>
          <p:cNvPicPr preferRelativeResize="0"/>
          <p:nvPr/>
        </p:nvPicPr>
        <p:blipFill>
          <a:blip r:embed="rId3">
            <a:alphaModFix/>
          </a:blip>
          <a:stretch>
            <a:fillRect/>
          </a:stretch>
        </p:blipFill>
        <p:spPr>
          <a:xfrm>
            <a:off x="8439623" y="2581700"/>
            <a:ext cx="3199425" cy="3199425"/>
          </a:xfrm>
          <a:prstGeom prst="rect">
            <a:avLst/>
          </a:prstGeom>
          <a:noFill/>
          <a:ln>
            <a:noFill/>
          </a:ln>
        </p:spPr>
      </p:pic>
      <p:pic>
        <p:nvPicPr>
          <p:cNvPr id="218" name="Google Shape;218;gcd91ec8d18_2_5"/>
          <p:cNvPicPr preferRelativeResize="0"/>
          <p:nvPr/>
        </p:nvPicPr>
        <p:blipFill>
          <a:blip r:embed="rId4">
            <a:alphaModFix/>
          </a:blip>
          <a:stretch>
            <a:fillRect/>
          </a:stretch>
        </p:blipFill>
        <p:spPr>
          <a:xfrm>
            <a:off x="8882751" y="6355423"/>
            <a:ext cx="3309249" cy="489650"/>
          </a:xfrm>
          <a:prstGeom prst="rect">
            <a:avLst/>
          </a:prstGeom>
          <a:noFill/>
          <a:ln>
            <a:noFill/>
          </a:ln>
        </p:spPr>
      </p:pic>
      <p:sp>
        <p:nvSpPr>
          <p:cNvPr id="219" name="Google Shape;219;gcd91ec8d18_2_5"/>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cd91ec8d18_2_1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Scoring System</a:t>
            </a:r>
            <a:endParaRPr/>
          </a:p>
        </p:txBody>
      </p:sp>
      <p:sp>
        <p:nvSpPr>
          <p:cNvPr id="225" name="Google Shape;225;gcd91ec8d18_2_1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After the user selects a game mode and whether to give priority to speed or power in the app settings, our formula will use the speed/power of the user’s punches and the user’s weight to give score to the user. This would mainly apply to the first three game modes, which are:</a:t>
            </a:r>
            <a:endParaRPr/>
          </a:p>
          <a:p>
            <a:pPr indent="-101600" lvl="0" marL="228600" rtl="0" algn="l">
              <a:lnSpc>
                <a:spcPct val="90000"/>
              </a:lnSpc>
              <a:spcBef>
                <a:spcPts val="0"/>
              </a:spcBef>
              <a:spcAft>
                <a:spcPts val="0"/>
              </a:spcAft>
              <a:buClr>
                <a:schemeClr val="lt1"/>
              </a:buClr>
              <a:buSzPts val="2000"/>
              <a:buNone/>
            </a:pPr>
            <a:r>
              <a:t/>
            </a:r>
            <a:endParaRPr/>
          </a:p>
          <a:p>
            <a:pPr indent="-355600" lvl="0" marL="457200" rtl="0" algn="l">
              <a:lnSpc>
                <a:spcPct val="90000"/>
              </a:lnSpc>
              <a:spcBef>
                <a:spcPts val="0"/>
              </a:spcBef>
              <a:spcAft>
                <a:spcPts val="0"/>
              </a:spcAft>
              <a:buSzPts val="2000"/>
              <a:buAutoNum type="arabicPeriod"/>
            </a:pPr>
            <a:r>
              <a:rPr lang="en-US"/>
              <a:t>Combo Counter</a:t>
            </a:r>
            <a:endParaRPr/>
          </a:p>
          <a:p>
            <a:pPr indent="-355600" lvl="0" marL="457200" rtl="0" algn="l">
              <a:lnSpc>
                <a:spcPct val="90000"/>
              </a:lnSpc>
              <a:spcBef>
                <a:spcPts val="0"/>
              </a:spcBef>
              <a:spcAft>
                <a:spcPts val="0"/>
              </a:spcAft>
              <a:buSzPts val="2000"/>
              <a:buAutoNum type="arabicPeriod"/>
            </a:pPr>
            <a:r>
              <a:rPr lang="en-US"/>
              <a:t>Total Force</a:t>
            </a:r>
            <a:endParaRPr/>
          </a:p>
          <a:p>
            <a:pPr indent="-355600" lvl="0" marL="457200" rtl="0" algn="l">
              <a:lnSpc>
                <a:spcPct val="90000"/>
              </a:lnSpc>
              <a:spcBef>
                <a:spcPts val="0"/>
              </a:spcBef>
              <a:spcAft>
                <a:spcPts val="0"/>
              </a:spcAft>
              <a:buSzPts val="2000"/>
              <a:buAutoNum type="arabicPeriod"/>
            </a:pPr>
            <a:r>
              <a:rPr lang="en-US"/>
              <a:t>Total Time</a:t>
            </a:r>
            <a:endParaRPr/>
          </a:p>
        </p:txBody>
      </p:sp>
      <p:pic>
        <p:nvPicPr>
          <p:cNvPr id="226" name="Google Shape;226;gcd91ec8d18_2_10"/>
          <p:cNvPicPr preferRelativeResize="0"/>
          <p:nvPr/>
        </p:nvPicPr>
        <p:blipFill>
          <a:blip r:embed="rId3">
            <a:alphaModFix/>
          </a:blip>
          <a:stretch>
            <a:fillRect/>
          </a:stretch>
        </p:blipFill>
        <p:spPr>
          <a:xfrm>
            <a:off x="9410200" y="3723725"/>
            <a:ext cx="2228850" cy="2057400"/>
          </a:xfrm>
          <a:prstGeom prst="rect">
            <a:avLst/>
          </a:prstGeom>
          <a:noFill/>
          <a:ln>
            <a:noFill/>
          </a:ln>
        </p:spPr>
      </p:pic>
      <p:pic>
        <p:nvPicPr>
          <p:cNvPr id="227" name="Google Shape;227;gcd91ec8d18_2_10"/>
          <p:cNvPicPr preferRelativeResize="0"/>
          <p:nvPr/>
        </p:nvPicPr>
        <p:blipFill>
          <a:blip r:embed="rId4">
            <a:alphaModFix/>
          </a:blip>
          <a:stretch>
            <a:fillRect/>
          </a:stretch>
        </p:blipFill>
        <p:spPr>
          <a:xfrm>
            <a:off x="8882751" y="6355423"/>
            <a:ext cx="3309249" cy="489650"/>
          </a:xfrm>
          <a:prstGeom prst="rect">
            <a:avLst/>
          </a:prstGeom>
          <a:noFill/>
          <a:ln>
            <a:noFill/>
          </a:ln>
        </p:spPr>
      </p:pic>
      <p:sp>
        <p:nvSpPr>
          <p:cNvPr id="228" name="Google Shape;228;gcd91ec8d18_2_10"/>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cd91ec8d18_2_15"/>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Multiplayer </a:t>
            </a:r>
            <a:endParaRPr/>
          </a:p>
        </p:txBody>
      </p:sp>
      <p:sp>
        <p:nvSpPr>
          <p:cNvPr id="234" name="Google Shape;234;gcd91ec8d18_2_15"/>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The multiplayer game mode allows up to 6 players to log in to the app and </a:t>
            </a:r>
            <a:r>
              <a:rPr lang="en-US"/>
              <a:t>join a game and directly compare their scores. The scoring will be the same for all users unless one of the users decides to give priority to the speed or power factor of their punches. If no priority is given, the scores will be balanced between speed and power.</a:t>
            </a:r>
            <a:endParaRPr/>
          </a:p>
        </p:txBody>
      </p:sp>
      <p:pic>
        <p:nvPicPr>
          <p:cNvPr id="235" name="Google Shape;235;gcd91ec8d18_2_15"/>
          <p:cNvPicPr preferRelativeResize="0"/>
          <p:nvPr/>
        </p:nvPicPr>
        <p:blipFill>
          <a:blip r:embed="rId3">
            <a:alphaModFix/>
          </a:blip>
          <a:stretch>
            <a:fillRect/>
          </a:stretch>
        </p:blipFill>
        <p:spPr>
          <a:xfrm>
            <a:off x="9396554" y="3538625"/>
            <a:ext cx="2242500" cy="2242500"/>
          </a:xfrm>
          <a:prstGeom prst="rect">
            <a:avLst/>
          </a:prstGeom>
          <a:noFill/>
          <a:ln>
            <a:noFill/>
          </a:ln>
        </p:spPr>
      </p:pic>
      <p:pic>
        <p:nvPicPr>
          <p:cNvPr id="236" name="Google Shape;236;gcd91ec8d18_2_15"/>
          <p:cNvPicPr preferRelativeResize="0"/>
          <p:nvPr/>
        </p:nvPicPr>
        <p:blipFill>
          <a:blip r:embed="rId4">
            <a:alphaModFix/>
          </a:blip>
          <a:stretch>
            <a:fillRect/>
          </a:stretch>
        </p:blipFill>
        <p:spPr>
          <a:xfrm>
            <a:off x="8882751" y="6355423"/>
            <a:ext cx="3309249" cy="489650"/>
          </a:xfrm>
          <a:prstGeom prst="rect">
            <a:avLst/>
          </a:prstGeom>
          <a:noFill/>
          <a:ln>
            <a:noFill/>
          </a:ln>
        </p:spPr>
      </p:pic>
      <p:sp>
        <p:nvSpPr>
          <p:cNvPr id="237" name="Google Shape;237;gcd91ec8d18_2_15"/>
          <p:cNvSpPr txBox="1"/>
          <p:nvPr/>
        </p:nvSpPr>
        <p:spPr>
          <a:xfrm>
            <a:off x="4092400" y="132225"/>
            <a:ext cx="5374500" cy="507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100">
                <a:solidFill>
                  <a:srgbClr val="FFFFFF"/>
                </a:solidFill>
              </a:rPr>
              <a:t>Combocounter Heavy Bag Project</a:t>
            </a:r>
            <a:endParaRPr sz="21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