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embeddedFontLst>
    <p:embeddedFont>
      <p:font typeface="Helvetica Neue"/>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jGF+NeUf6r8t9TbaXraH76PCKf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HelveticaNeue-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font" Target="fonts/HelveticaNeue-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HelveticaNeue-regular.fntdata"/><Relationship Id="rId8" Type="http://schemas.openxmlformats.org/officeDocument/2006/relationships/font" Target="fonts/HelveticaNeue-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2.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2.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9.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9.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8" name="Google Shape;8;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11"/>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35" name="Google Shape;35;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36" name="Google Shape;36;p11"/>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sp>
        <p:nvSpPr>
          <p:cNvPr id="37" name="Google Shape;37;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id="38" name="Google Shape;38;p11"/>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grpSp>
        <p:nvGrpSpPr>
          <p:cNvPr id="39" name="Google Shape;39;p11"/>
          <p:cNvGrpSpPr/>
          <p:nvPr/>
        </p:nvGrpSpPr>
        <p:grpSpPr>
          <a:xfrm flipH="1" rot="10800000">
            <a:off x="41300400" y="28575000"/>
            <a:ext cx="1881360" cy="2546527"/>
            <a:chOff x="11140959" y="745237"/>
            <a:chExt cx="522600" cy="530526"/>
          </a:xfrm>
        </p:grpSpPr>
        <p:sp>
          <p:nvSpPr>
            <p:cNvPr id="40" name="Google Shape;40;p1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 name="Google Shape;41;p1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12"/>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44" name="Google Shape;44;p12"/>
          <p:cNvSpPr txBox="1"/>
          <p:nvPr/>
        </p:nvSpPr>
        <p:spPr>
          <a:xfrm>
            <a:off x="6912862" y="2555688"/>
            <a:ext cx="30806100"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5" name="Google Shape;45;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6" name="Google Shape;46;p12"/>
          <p:cNvGrpSpPr/>
          <p:nvPr/>
        </p:nvGrpSpPr>
        <p:grpSpPr>
          <a:xfrm rot="10800000">
            <a:off x="41300400" y="28575000"/>
            <a:ext cx="1881313" cy="2545878"/>
            <a:chOff x="2645664" y="2011680"/>
            <a:chExt cx="735606" cy="746592"/>
          </a:xfrm>
        </p:grpSpPr>
        <p:sp>
          <p:nvSpPr>
            <p:cNvPr id="47" name="Google Shape;47;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 name="Google Shape;48;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9" name="Google Shape;49;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50" name="Google Shape;50;p12"/>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pic>
        <p:nvPicPr>
          <p:cNvPr id="51" name="Google Shape;51;p12"/>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52" name="Shape 52"/>
        <p:cNvGrpSpPr/>
        <p:nvPr/>
      </p:nvGrpSpPr>
      <p:grpSpPr>
        <a:xfrm>
          <a:off x="0" y="0"/>
          <a:ext cx="0" cy="0"/>
          <a:chOff x="0" y="0"/>
          <a:chExt cx="0" cy="0"/>
        </a:xfrm>
      </p:grpSpPr>
      <p:pic>
        <p:nvPicPr>
          <p:cNvPr descr="A picture containing bird&#10;&#10;Description automatically generated" id="53" name="Google Shape;53;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54" name="Google Shape;54;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grpSp>
        <p:nvGrpSpPr>
          <p:cNvPr id="56" name="Google Shape;56;p13"/>
          <p:cNvGrpSpPr/>
          <p:nvPr/>
        </p:nvGrpSpPr>
        <p:grpSpPr>
          <a:xfrm flipH="1" rot="10800000">
            <a:off x="41300400" y="28575000"/>
            <a:ext cx="1881360" cy="2546527"/>
            <a:chOff x="11140959" y="745237"/>
            <a:chExt cx="522600" cy="530526"/>
          </a:xfrm>
        </p:grpSpPr>
        <p:sp>
          <p:nvSpPr>
            <p:cNvPr id="57" name="Google Shape;57;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 name="Google Shape;58;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id="59" name="Google Shape;59;p13"/>
          <p:cNvPicPr preferRelativeResize="0"/>
          <p:nvPr/>
        </p:nvPicPr>
        <p:blipFill rotWithShape="1">
          <a:blip r:embed="rId3">
            <a:alphaModFix/>
          </a:blip>
          <a:srcRect b="0" l="39" r="29" t="0"/>
          <a:stretch/>
        </p:blipFill>
        <p:spPr>
          <a:xfrm>
            <a:off x="1066800" y="454506"/>
            <a:ext cx="3641445" cy="3126894"/>
          </a:xfrm>
          <a:prstGeom prst="rect">
            <a:avLst/>
          </a:prstGeom>
          <a:noFill/>
          <a:ln>
            <a:noFill/>
          </a:ln>
        </p:spPr>
      </p:pic>
      <p:pic>
        <p:nvPicPr>
          <p:cNvPr id="60" name="Google Shape;60;p13"/>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1" name="Shape 61"/>
        <p:cNvGrpSpPr/>
        <p:nvPr/>
      </p:nvGrpSpPr>
      <p:grpSpPr>
        <a:xfrm>
          <a:off x="0" y="0"/>
          <a:ext cx="0" cy="0"/>
          <a:chOff x="0" y="0"/>
          <a:chExt cx="0" cy="0"/>
        </a:xfrm>
      </p:grpSpPr>
      <p:pic>
        <p:nvPicPr>
          <p:cNvPr descr="A picture containing bird&#10;&#10;Description automatically generated" id="62" name="Google Shape;62;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63" name="Google Shape;63;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4" name="Google Shape;64;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grpSp>
        <p:nvGrpSpPr>
          <p:cNvPr id="65" name="Google Shape;65;p14"/>
          <p:cNvGrpSpPr/>
          <p:nvPr/>
        </p:nvGrpSpPr>
        <p:grpSpPr>
          <a:xfrm rot="10800000">
            <a:off x="41300415" y="28575072"/>
            <a:ext cx="1881297" cy="2545807"/>
            <a:chOff x="2645664" y="2011680"/>
            <a:chExt cx="735600" cy="746571"/>
          </a:xfrm>
        </p:grpSpPr>
        <p:sp>
          <p:nvSpPr>
            <p:cNvPr id="66" name="Google Shape;66;p1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 name="Google Shape;67;p1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id="68" name="Google Shape;68;p14"/>
          <p:cNvPicPr preferRelativeResize="0"/>
          <p:nvPr/>
        </p:nvPicPr>
        <p:blipFill rotWithShape="1">
          <a:blip r:embed="rId3">
            <a:alphaModFix/>
          </a:blip>
          <a:srcRect b="0" l="39" r="29" t="0"/>
          <a:stretch/>
        </p:blipFill>
        <p:spPr>
          <a:xfrm>
            <a:off x="1066800" y="454506"/>
            <a:ext cx="3641445" cy="3126894"/>
          </a:xfrm>
          <a:prstGeom prst="rect">
            <a:avLst/>
          </a:prstGeom>
          <a:noFill/>
          <a:ln>
            <a:noFill/>
          </a:ln>
        </p:spPr>
      </p:pic>
      <p:pic>
        <p:nvPicPr>
          <p:cNvPr id="69" name="Google Shape;69;p14"/>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1.png"/><Relationship Id="rId3" Type="http://schemas.openxmlformats.org/officeDocument/2006/relationships/image" Target="../media/image4.png"/><Relationship Id="rId4" Type="http://schemas.openxmlformats.org/officeDocument/2006/relationships/slideLayout" Target="../slideLayouts/slideLayout5.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10"/>
          <p:cNvSpPr txBox="1"/>
          <p:nvPr/>
        </p:nvSpPr>
        <p:spPr>
          <a:xfrm>
            <a:off x="6912862" y="2555688"/>
            <a:ext cx="30425100" cy="5683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10"/>
          <p:cNvGrpSpPr/>
          <p:nvPr/>
        </p:nvGrpSpPr>
        <p:grpSpPr>
          <a:xfrm flipH="1" rot="10800000">
            <a:off x="41324104" y="27889200"/>
            <a:ext cx="1881296" cy="2545855"/>
            <a:chOff x="11140977" y="745237"/>
            <a:chExt cx="522582" cy="530386"/>
          </a:xfrm>
        </p:grpSpPr>
        <p:sp>
          <p:nvSpPr>
            <p:cNvPr id="28" name="Google Shape;28;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10"/>
          <p:cNvPicPr preferRelativeResize="0"/>
          <p:nvPr/>
        </p:nvPicPr>
        <p:blipFill rotWithShape="1">
          <a:blip r:embed="rId2">
            <a:alphaModFix/>
          </a:blip>
          <a:srcRect b="0" l="0" r="0" t="0"/>
          <a:stretch/>
        </p:blipFill>
        <p:spPr>
          <a:xfrm>
            <a:off x="990600" y="609600"/>
            <a:ext cx="3641449" cy="3126894"/>
          </a:xfrm>
          <a:prstGeom prst="rect">
            <a:avLst/>
          </a:prstGeom>
          <a:noFill/>
          <a:ln>
            <a:noFill/>
          </a:ln>
        </p:spPr>
      </p:pic>
      <p:pic>
        <p:nvPicPr>
          <p:cNvPr id="32" name="Google Shape;32;p10"/>
          <p:cNvPicPr preferRelativeResize="0"/>
          <p:nvPr/>
        </p:nvPicPr>
        <p:blipFill rotWithShape="1">
          <a:blip r:embed="rId3">
            <a:alphaModFix/>
          </a:blip>
          <a:srcRect b="0" l="0" r="0" t="0"/>
          <a:stretch/>
        </p:blipFill>
        <p:spPr>
          <a:xfrm>
            <a:off x="37795200" y="685800"/>
            <a:ext cx="5335401" cy="30560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4" r:id="rId4"/>
    <p:sldLayoutId id="2147483655" r:id="rId5"/>
    <p:sldLayoutId id="2147483656" r:id="rId6"/>
    <p:sldLayoutId id="2147483657"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9.jpg"/><Relationship Id="rId13" Type="http://schemas.openxmlformats.org/officeDocument/2006/relationships/image" Target="../media/image16.png"/><Relationship Id="rId12"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hyperlink" Target="http://www.github.com/" TargetMode="External"/><Relationship Id="rId4" Type="http://schemas.openxmlformats.org/officeDocument/2006/relationships/image" Target="../media/image15.png"/><Relationship Id="rId9" Type="http://schemas.openxmlformats.org/officeDocument/2006/relationships/image" Target="../media/image12.png"/><Relationship Id="rId14"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11.png"/><Relationship Id="rId7" Type="http://schemas.openxmlformats.org/officeDocument/2006/relationships/image" Target="../media/image8.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4"/>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rgbClr val="3F3F3F"/>
                </a:solidFill>
                <a:latin typeface="Helvetica Neue"/>
                <a:ea typeface="Helvetica Neue"/>
                <a:cs typeface="Helvetica Neue"/>
                <a:sym typeface="Helvetica Neue"/>
              </a:rPr>
              <a:t>School of Computing &amp; Information Science</a:t>
            </a:r>
            <a:endParaRPr>
              <a:latin typeface="Helvetica Neue"/>
              <a:ea typeface="Helvetica Neue"/>
              <a:cs typeface="Helvetica Neue"/>
              <a:sym typeface="Helvetica Neue"/>
            </a:endParaRPr>
          </a:p>
          <a:p>
            <a:pPr indent="0" lvl="0" marL="0" marR="0" rtl="0" algn="l">
              <a:spcBef>
                <a:spcPts val="0"/>
              </a:spcBef>
              <a:spcAft>
                <a:spcPts val="0"/>
              </a:spcAft>
              <a:buNone/>
            </a:pPr>
            <a:r>
              <a:rPr i="1" lang="en-US" sz="5400">
                <a:solidFill>
                  <a:srgbClr val="3F3F3F"/>
                </a:solidFill>
                <a:latin typeface="Helvetica Neue"/>
                <a:ea typeface="Helvetica Neue"/>
                <a:cs typeface="Helvetica Neue"/>
                <a:sym typeface="Helvetica Neue"/>
              </a:rPr>
              <a:t>Spring-2021</a:t>
            </a:r>
            <a:r>
              <a:rPr i="1" lang="en-US" sz="5400">
                <a:solidFill>
                  <a:srgbClr val="3F3F3F"/>
                </a:solidFill>
                <a:latin typeface="Helvetica Neue"/>
                <a:ea typeface="Helvetica Neue"/>
                <a:cs typeface="Helvetica Neue"/>
                <a:sym typeface="Helvetica Neue"/>
              </a:rPr>
              <a:t> </a:t>
            </a:r>
            <a:r>
              <a:rPr i="1" lang="en-US" sz="5400">
                <a:solidFill>
                  <a:srgbClr val="3F3F3F"/>
                </a:solidFill>
                <a:latin typeface="Helvetica Neue"/>
                <a:ea typeface="Helvetica Neue"/>
                <a:cs typeface="Helvetica Neue"/>
                <a:sym typeface="Helvetica Neue"/>
              </a:rPr>
              <a:t>Capstone II</a:t>
            </a:r>
            <a:r>
              <a:rPr i="1" lang="en-US" sz="5400">
                <a:solidFill>
                  <a:srgbClr val="3F3F3F"/>
                </a:solidFill>
                <a:latin typeface="Helvetica Neue"/>
                <a:ea typeface="Helvetica Neue"/>
                <a:cs typeface="Helvetica Neue"/>
                <a:sym typeface="Helvetica Neue"/>
              </a:rPr>
              <a:t> Design Project</a:t>
            </a:r>
            <a:endParaRPr>
              <a:latin typeface="Helvetica Neue"/>
              <a:ea typeface="Helvetica Neue"/>
              <a:cs typeface="Helvetica Neue"/>
              <a:sym typeface="Helvetica Neue"/>
            </a:endParaRPr>
          </a:p>
        </p:txBody>
      </p:sp>
      <p:sp>
        <p:nvSpPr>
          <p:cNvPr id="75" name="Google Shape;75;p4"/>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rgbClr val="3F3F3F"/>
                </a:solidFill>
                <a:latin typeface="Helvetica Neue"/>
                <a:ea typeface="Helvetica Neue"/>
                <a:cs typeface="Helvetica Neue"/>
                <a:sym typeface="Helvetica Neue"/>
              </a:rPr>
              <a:t>The material presented in this poster is based upon the work supported by </a:t>
            </a:r>
            <a:r>
              <a:rPr lang="en-US" sz="2400">
                <a:solidFill>
                  <a:srgbClr val="3F3F3F"/>
                </a:solidFill>
                <a:latin typeface="Helvetica Neue"/>
                <a:ea typeface="Helvetica Neue"/>
                <a:cs typeface="Helvetica Neue"/>
                <a:sym typeface="Helvetica Neue"/>
              </a:rPr>
              <a:t>Ananda Mondal,</a:t>
            </a:r>
            <a:r>
              <a:rPr lang="en-US" sz="2400">
                <a:solidFill>
                  <a:srgbClr val="3F3F3F"/>
                </a:solidFill>
                <a:latin typeface="Helvetica Neue"/>
                <a:ea typeface="Helvetica Neue"/>
                <a:cs typeface="Helvetica Neue"/>
                <a:sym typeface="Helvetica Neue"/>
              </a:rPr>
              <a:t> We thanks </a:t>
            </a:r>
            <a:r>
              <a:rPr lang="en-US" sz="2400">
                <a:solidFill>
                  <a:srgbClr val="3F3F3F"/>
                </a:solidFill>
                <a:latin typeface="Helvetica Neue"/>
                <a:ea typeface="Helvetica Neue"/>
                <a:cs typeface="Helvetica Neue"/>
                <a:sym typeface="Helvetica Neue"/>
              </a:rPr>
              <a:t>Ananda Mondal and Raihanul Tanvir,</a:t>
            </a:r>
            <a:r>
              <a:rPr lang="en-US" sz="2400">
                <a:solidFill>
                  <a:srgbClr val="3F3F3F"/>
                </a:solidFill>
                <a:latin typeface="Helvetica Neue"/>
                <a:ea typeface="Helvetica Neue"/>
                <a:cs typeface="Helvetica Neue"/>
                <a:sym typeface="Helvetica Neue"/>
              </a:rPr>
              <a:t> for their assistance and mentorship that we received throughout the senior design project.</a:t>
            </a:r>
            <a:endParaRPr>
              <a:latin typeface="Helvetica Neue"/>
              <a:ea typeface="Helvetica Neue"/>
              <a:cs typeface="Helvetica Neue"/>
              <a:sym typeface="Helvetica Neue"/>
            </a:endParaRPr>
          </a:p>
        </p:txBody>
      </p:sp>
      <p:sp>
        <p:nvSpPr>
          <p:cNvPr id="76" name="Google Shape;76;p4"/>
          <p:cNvSpPr txBox="1"/>
          <p:nvPr/>
        </p:nvSpPr>
        <p:spPr>
          <a:xfrm>
            <a:off x="9615650" y="7283452"/>
            <a:ext cx="4114800" cy="549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PROBLEM</a:t>
            </a:r>
            <a:endParaRPr>
              <a:latin typeface="Helvetica Neue"/>
              <a:ea typeface="Helvetica Neue"/>
              <a:cs typeface="Helvetica Neue"/>
              <a:sym typeface="Helvetica Neue"/>
            </a:endParaRPr>
          </a:p>
        </p:txBody>
      </p:sp>
      <p:sp>
        <p:nvSpPr>
          <p:cNvPr id="77" name="Google Shape;77;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81E3F"/>
                </a:solidFill>
                <a:latin typeface="Helvetica Neue"/>
                <a:ea typeface="Helvetica Neue"/>
                <a:cs typeface="Helvetica Neue"/>
                <a:sym typeface="Helvetica Neue"/>
              </a:rPr>
              <a:t>ACKNOWLEDGEMENT</a:t>
            </a:r>
            <a:endParaRPr>
              <a:latin typeface="Helvetica Neue"/>
              <a:ea typeface="Helvetica Neue"/>
              <a:cs typeface="Helvetica Neue"/>
              <a:sym typeface="Helvetica Neue"/>
            </a:endParaRPr>
          </a:p>
        </p:txBody>
      </p:sp>
      <p:sp>
        <p:nvSpPr>
          <p:cNvPr id="78" name="Google Shape;78;p4"/>
          <p:cNvSpPr txBox="1"/>
          <p:nvPr/>
        </p:nvSpPr>
        <p:spPr>
          <a:xfrm>
            <a:off x="22361219" y="7340252"/>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CURRENT SYSTEM</a:t>
            </a:r>
            <a:endParaRPr>
              <a:latin typeface="Helvetica Neue"/>
              <a:ea typeface="Helvetica Neue"/>
              <a:cs typeface="Helvetica Neue"/>
              <a:sym typeface="Helvetica Neue"/>
            </a:endParaRPr>
          </a:p>
        </p:txBody>
      </p:sp>
      <p:sp>
        <p:nvSpPr>
          <p:cNvPr id="79" name="Google Shape;79;p4"/>
          <p:cNvSpPr txBox="1"/>
          <p:nvPr/>
        </p:nvSpPr>
        <p:spPr>
          <a:xfrm>
            <a:off x="35780550" y="7283463"/>
            <a:ext cx="4114800" cy="549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REQUIREMENTS</a:t>
            </a:r>
            <a:endParaRPr>
              <a:latin typeface="Helvetica Neue"/>
              <a:ea typeface="Helvetica Neue"/>
              <a:cs typeface="Helvetica Neue"/>
              <a:sym typeface="Helvetica Neue"/>
            </a:endParaRPr>
          </a:p>
        </p:txBody>
      </p:sp>
      <p:sp>
        <p:nvSpPr>
          <p:cNvPr id="80" name="Google Shape;80;p4"/>
          <p:cNvSpPr txBox="1"/>
          <p:nvPr/>
        </p:nvSpPr>
        <p:spPr>
          <a:xfrm>
            <a:off x="7886700" y="15086628"/>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SYSTEM DESIGN</a:t>
            </a:r>
            <a:endParaRPr>
              <a:latin typeface="Helvetica Neue"/>
              <a:ea typeface="Helvetica Neue"/>
              <a:cs typeface="Helvetica Neue"/>
              <a:sym typeface="Helvetica Neue"/>
            </a:endParaRPr>
          </a:p>
        </p:txBody>
      </p:sp>
      <p:sp>
        <p:nvSpPr>
          <p:cNvPr id="81" name="Google Shape;81;p4"/>
          <p:cNvSpPr txBox="1"/>
          <p:nvPr/>
        </p:nvSpPr>
        <p:spPr>
          <a:xfrm>
            <a:off x="21790819" y="15176806"/>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OBJECT DESIGN</a:t>
            </a:r>
            <a:endParaRPr>
              <a:latin typeface="Helvetica Neue"/>
              <a:ea typeface="Helvetica Neue"/>
              <a:cs typeface="Helvetica Neue"/>
              <a:sym typeface="Helvetica Neue"/>
            </a:endParaRPr>
          </a:p>
        </p:txBody>
      </p:sp>
      <p:sp>
        <p:nvSpPr>
          <p:cNvPr id="82" name="Google Shape;82;p4"/>
          <p:cNvSpPr txBox="1"/>
          <p:nvPr/>
        </p:nvSpPr>
        <p:spPr>
          <a:xfrm>
            <a:off x="36007950" y="15176800"/>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IMPLEMENTATION</a:t>
            </a:r>
            <a:endParaRPr>
              <a:latin typeface="Helvetica Neue"/>
              <a:ea typeface="Helvetica Neue"/>
              <a:cs typeface="Helvetica Neue"/>
              <a:sym typeface="Helvetica Neue"/>
            </a:endParaRPr>
          </a:p>
        </p:txBody>
      </p:sp>
      <p:sp>
        <p:nvSpPr>
          <p:cNvPr id="83" name="Google Shape;83;p4"/>
          <p:cNvSpPr txBox="1"/>
          <p:nvPr/>
        </p:nvSpPr>
        <p:spPr>
          <a:xfrm>
            <a:off x="7853350" y="23891078"/>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VERIFICATION</a:t>
            </a:r>
            <a:endParaRPr>
              <a:latin typeface="Helvetica Neue"/>
              <a:ea typeface="Helvetica Neue"/>
              <a:cs typeface="Helvetica Neue"/>
              <a:sym typeface="Helvetica Neue"/>
            </a:endParaRPr>
          </a:p>
        </p:txBody>
      </p:sp>
      <p:sp>
        <p:nvSpPr>
          <p:cNvPr id="84" name="Google Shape;84;p4"/>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SUMMARY</a:t>
            </a:r>
            <a:endParaRPr>
              <a:latin typeface="Helvetica Neue"/>
              <a:ea typeface="Helvetica Neue"/>
              <a:cs typeface="Helvetica Neue"/>
              <a:sym typeface="Helvetica Neue"/>
            </a:endParaRPr>
          </a:p>
        </p:txBody>
      </p:sp>
      <p:sp>
        <p:nvSpPr>
          <p:cNvPr id="85" name="Google Shape;85;p4"/>
          <p:cNvSpPr txBox="1"/>
          <p:nvPr/>
        </p:nvSpPr>
        <p:spPr>
          <a:xfrm>
            <a:off x="35661600" y="23849863"/>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Helvetica Neue"/>
                <a:ea typeface="Helvetica Neue"/>
                <a:cs typeface="Helvetica Neue"/>
                <a:sym typeface="Helvetica Neue"/>
              </a:rPr>
              <a:t>REFERENCES</a:t>
            </a:r>
            <a:endParaRPr>
              <a:latin typeface="Helvetica Neue"/>
              <a:ea typeface="Helvetica Neue"/>
              <a:cs typeface="Helvetica Neue"/>
              <a:sym typeface="Helvetica Neue"/>
            </a:endParaRPr>
          </a:p>
        </p:txBody>
      </p:sp>
      <p:sp>
        <p:nvSpPr>
          <p:cNvPr id="86" name="Google Shape;86;p4"/>
          <p:cNvSpPr txBox="1"/>
          <p:nvPr/>
        </p:nvSpPr>
        <p:spPr>
          <a:xfrm>
            <a:off x="6977011" y="3308387"/>
            <a:ext cx="35204400" cy="32289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lang="en-US" sz="10000">
                <a:solidFill>
                  <a:srgbClr val="081E3F"/>
                </a:solidFill>
                <a:latin typeface="Helvetica Neue"/>
                <a:ea typeface="Helvetica Neue"/>
                <a:cs typeface="Helvetica Neue"/>
                <a:sym typeface="Helvetica Neue"/>
              </a:rPr>
              <a:t>Cyfinder Cytoscape Application</a:t>
            </a:r>
            <a:endParaRPr>
              <a:latin typeface="Helvetica Neue"/>
              <a:ea typeface="Helvetica Neue"/>
              <a:cs typeface="Helvetica Neue"/>
              <a:sym typeface="Helvetica Neue"/>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Student: </a:t>
            </a:r>
            <a:r>
              <a:rPr b="1" lang="en-US" sz="3500">
                <a:solidFill>
                  <a:srgbClr val="3F3F3F"/>
                </a:solidFill>
                <a:latin typeface="Helvetica Neue"/>
                <a:ea typeface="Helvetica Neue"/>
                <a:cs typeface="Helvetica Neue"/>
                <a:sym typeface="Helvetica Neue"/>
              </a:rPr>
              <a:t>Tyrone Gayardo</a:t>
            </a:r>
            <a:endParaRPr>
              <a:latin typeface="Helvetica Neue"/>
              <a:ea typeface="Helvetica Neue"/>
              <a:cs typeface="Helvetica Neue"/>
              <a:sym typeface="Helvetica Neue"/>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Mentor:</a:t>
            </a:r>
            <a:r>
              <a:rPr b="1" i="1" lang="en-US" sz="3500">
                <a:solidFill>
                  <a:srgbClr val="3F3F3F"/>
                </a:solidFill>
                <a:latin typeface="Helvetica Neue"/>
                <a:ea typeface="Helvetica Neue"/>
                <a:cs typeface="Helvetica Neue"/>
                <a:sym typeface="Helvetica Neue"/>
              </a:rPr>
              <a:t> </a:t>
            </a:r>
            <a:r>
              <a:rPr lang="en-US" sz="3500">
                <a:solidFill>
                  <a:srgbClr val="3F3F3F"/>
                </a:solidFill>
                <a:latin typeface="Helvetica Neue"/>
                <a:ea typeface="Helvetica Neue"/>
                <a:cs typeface="Helvetica Neue"/>
                <a:sym typeface="Helvetica Neue"/>
              </a:rPr>
              <a:t>Ananda Mondal, Raihanul Tanvir</a:t>
            </a:r>
            <a:endParaRPr sz="3500">
              <a:solidFill>
                <a:srgbClr val="3F3F3F"/>
              </a:solidFill>
              <a:latin typeface="Helvetica Neue"/>
              <a:ea typeface="Helvetica Neue"/>
              <a:cs typeface="Helvetica Neue"/>
              <a:sym typeface="Helvetica Neue"/>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Instructor/Faculty:</a:t>
            </a:r>
            <a:r>
              <a:rPr b="1" i="1" lang="en-US" sz="3500">
                <a:solidFill>
                  <a:srgbClr val="3F3F3F"/>
                </a:solidFill>
                <a:latin typeface="Helvetica Neue"/>
                <a:ea typeface="Helvetica Neue"/>
                <a:cs typeface="Helvetica Neue"/>
                <a:sym typeface="Helvetica Neue"/>
              </a:rPr>
              <a:t> </a:t>
            </a:r>
            <a:r>
              <a:rPr lang="en-US" sz="3500">
                <a:solidFill>
                  <a:srgbClr val="3F3F3F"/>
                </a:solidFill>
                <a:latin typeface="Helvetica Neue"/>
                <a:ea typeface="Helvetica Neue"/>
                <a:cs typeface="Helvetica Neue"/>
                <a:sym typeface="Helvetica Neue"/>
              </a:rPr>
              <a:t>Masoud Sadjadi</a:t>
            </a:r>
            <a:r>
              <a:rPr lang="en-US" sz="3500">
                <a:solidFill>
                  <a:srgbClr val="3F3F3F"/>
                </a:solidFill>
                <a:latin typeface="Helvetica Neue"/>
                <a:ea typeface="Helvetica Neue"/>
                <a:cs typeface="Helvetica Neue"/>
                <a:sym typeface="Helvetica Neue"/>
              </a:rPr>
              <a:t>,</a:t>
            </a:r>
            <a:r>
              <a:rPr i="1" lang="en-US" sz="3500">
                <a:solidFill>
                  <a:srgbClr val="3F3F3F"/>
                </a:solidFill>
                <a:latin typeface="Helvetica Neue"/>
                <a:ea typeface="Helvetica Neue"/>
                <a:cs typeface="Helvetica Neue"/>
                <a:sym typeface="Helvetica Neue"/>
              </a:rPr>
              <a:t> </a:t>
            </a:r>
            <a:r>
              <a:rPr lang="en-US" sz="3500">
                <a:solidFill>
                  <a:srgbClr val="3F3F3F"/>
                </a:solidFill>
                <a:latin typeface="Helvetica Neue"/>
                <a:ea typeface="Helvetica Neue"/>
                <a:cs typeface="Helvetica Neue"/>
                <a:sym typeface="Helvetica Neue"/>
              </a:rPr>
              <a:t>Florida International University</a:t>
            </a:r>
            <a:endParaRPr>
              <a:latin typeface="Helvetica Neue"/>
              <a:ea typeface="Helvetica Neue"/>
              <a:cs typeface="Helvetica Neue"/>
              <a:sym typeface="Helvetica Neue"/>
            </a:endParaRPr>
          </a:p>
        </p:txBody>
      </p:sp>
      <p:sp>
        <p:nvSpPr>
          <p:cNvPr id="87" name="Google Shape;87;p4"/>
          <p:cNvSpPr txBox="1"/>
          <p:nvPr/>
        </p:nvSpPr>
        <p:spPr>
          <a:xfrm>
            <a:off x="6655825" y="8075800"/>
            <a:ext cx="11370900" cy="7101000"/>
          </a:xfrm>
          <a:prstGeom prst="rect">
            <a:avLst/>
          </a:prstGeom>
          <a:noFill/>
          <a:ln>
            <a:noFill/>
          </a:ln>
        </p:spPr>
        <p:txBody>
          <a:bodyPr anchorCtr="0" anchor="t" bIns="91425" lIns="91425" spcFirstLastPara="1" rIns="91425" wrap="square" tIns="91425">
            <a:noAutofit/>
          </a:bodyPr>
          <a:lstStyle/>
          <a:p>
            <a:pPr indent="0" lvl="0" marL="0" rtl="0" algn="l">
              <a:lnSpc>
                <a:spcPct val="107000"/>
              </a:lnSpc>
              <a:spcBef>
                <a:spcPts val="0"/>
              </a:spcBef>
              <a:spcAft>
                <a:spcPts val="0"/>
              </a:spcAft>
              <a:buClr>
                <a:schemeClr val="dk1"/>
              </a:buClr>
              <a:buSzPts val="3600"/>
              <a:buFont typeface="Times New Roman"/>
              <a:buNone/>
            </a:pPr>
            <a:r>
              <a:rPr lang="en-US" sz="3600">
                <a:solidFill>
                  <a:schemeClr val="dk1"/>
                </a:solidFill>
                <a:latin typeface="Helvetica Neue"/>
                <a:ea typeface="Helvetica Neue"/>
                <a:cs typeface="Helvetica Neue"/>
                <a:sym typeface="Helvetica Neue"/>
              </a:rPr>
              <a:t>Cytoscope is a software that deals with biological networks and has many plugins that add all kinds of functionality to the software. Our current project CyFinder allows users to perform different actions on undirected and directed graphs, however the given implementation still has several features that are not completely integrated, which can cause incorrect outputs or, worst case, freeze up your entire device.</a:t>
            </a:r>
            <a:endParaRPr>
              <a:solidFill>
                <a:schemeClr val="dk1"/>
              </a:solidFill>
              <a:latin typeface="Helvetica Neue"/>
              <a:ea typeface="Helvetica Neue"/>
              <a:cs typeface="Helvetica Neue"/>
              <a:sym typeface="Helvetica Neue"/>
            </a:endParaRPr>
          </a:p>
          <a:p>
            <a:pPr indent="0" lvl="0" marL="0" rtl="0" algn="l">
              <a:lnSpc>
                <a:spcPct val="107000"/>
              </a:lnSpc>
              <a:spcBef>
                <a:spcPts val="800"/>
              </a:spcBef>
              <a:spcAft>
                <a:spcPts val="0"/>
              </a:spcAft>
              <a:buNone/>
            </a:pPr>
            <a:r>
              <a:rPr lang="en-US" sz="3600">
                <a:solidFill>
                  <a:schemeClr val="dk1"/>
                </a:solidFill>
                <a:latin typeface="Helvetica Neue"/>
                <a:ea typeface="Helvetica Neue"/>
                <a:cs typeface="Helvetica Neue"/>
                <a:sym typeface="Helvetica Neue"/>
              </a:rPr>
              <a:t>The goal of this project is to both to fix the currently not working functions as well as add new ones, at the same time upgrading the UI to help improve flow.</a:t>
            </a:r>
            <a:endParaRPr>
              <a:latin typeface="Helvetica Neue"/>
              <a:ea typeface="Helvetica Neue"/>
              <a:cs typeface="Helvetica Neue"/>
              <a:sym typeface="Helvetica Neue"/>
            </a:endParaRPr>
          </a:p>
        </p:txBody>
      </p:sp>
      <p:sp>
        <p:nvSpPr>
          <p:cNvPr id="88" name="Google Shape;88;p4"/>
          <p:cNvSpPr txBox="1"/>
          <p:nvPr/>
        </p:nvSpPr>
        <p:spPr>
          <a:xfrm>
            <a:off x="18593200" y="8054301"/>
            <a:ext cx="13929300" cy="676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600"/>
              <a:buFont typeface="Times New Roman"/>
              <a:buNone/>
            </a:pPr>
            <a:r>
              <a:rPr lang="en-US" sz="3600">
                <a:solidFill>
                  <a:schemeClr val="dk1"/>
                </a:solidFill>
                <a:latin typeface="Helvetica Neue"/>
                <a:ea typeface="Helvetica Neue"/>
                <a:cs typeface="Helvetica Neue"/>
                <a:sym typeface="Helvetica Neue"/>
              </a:rPr>
              <a:t>The current system allows the user to convert directed graphs to undirected graphs using two approaches: additive, which involves the adding another edge between any two connected nodes, or transformative, which changes the given edge object into an object cyfinder can work with. It also allows user to specify the search conditions (bi-partite, clique or directed clique), select the search algorithm they want to use (</a:t>
            </a:r>
            <a:r>
              <a:rPr lang="en-US" sz="3600">
                <a:solidFill>
                  <a:schemeClr val="dk1"/>
                </a:solidFill>
                <a:latin typeface="Helvetica Neue"/>
                <a:ea typeface="Helvetica Neue"/>
                <a:cs typeface="Helvetica Neue"/>
                <a:sym typeface="Helvetica Neue"/>
              </a:rPr>
              <a:t>Breadth</a:t>
            </a:r>
            <a:r>
              <a:rPr lang="en-US" sz="3600">
                <a:solidFill>
                  <a:schemeClr val="dk1"/>
                </a:solidFill>
                <a:latin typeface="Helvetica Neue"/>
                <a:ea typeface="Helvetica Neue"/>
                <a:cs typeface="Helvetica Neue"/>
                <a:sym typeface="Helvetica Neue"/>
              </a:rPr>
              <a:t> or Depth First Search), if they want the graphs to be ordered (based on edge weight and SUID) and how they want to save the generated subgraphs (add truth table, generate separate subgraphs). Also it allows the user to sort the graphs based on node count, visualizing a specific k-partite graph based on the users input and updating the GUI.</a:t>
            </a:r>
            <a:endParaRPr sz="3600">
              <a:solidFill>
                <a:schemeClr val="dk1"/>
              </a:solidFill>
              <a:latin typeface="Helvetica Neue"/>
              <a:ea typeface="Helvetica Neue"/>
              <a:cs typeface="Helvetica Neue"/>
              <a:sym typeface="Helvetica Neue"/>
            </a:endParaRPr>
          </a:p>
        </p:txBody>
      </p:sp>
      <p:sp>
        <p:nvSpPr>
          <p:cNvPr id="89" name="Google Shape;89;p4"/>
          <p:cNvSpPr txBox="1"/>
          <p:nvPr/>
        </p:nvSpPr>
        <p:spPr>
          <a:xfrm>
            <a:off x="33088975" y="8151325"/>
            <a:ext cx="9952800" cy="666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600"/>
              <a:buFont typeface="Times New Roman"/>
              <a:buNone/>
            </a:pPr>
            <a:r>
              <a:rPr b="1" lang="en-US" sz="3600">
                <a:solidFill>
                  <a:schemeClr val="dk1"/>
                </a:solidFill>
                <a:latin typeface="Helvetica Neue"/>
                <a:ea typeface="Helvetica Neue"/>
                <a:cs typeface="Helvetica Neue"/>
                <a:sym typeface="Helvetica Neue"/>
              </a:rPr>
              <a:t>Hardware: </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No specific hardware was used during the development of the application.</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3600"/>
              <a:buFont typeface="Times New Roman"/>
              <a:buNone/>
            </a:pPr>
            <a:r>
              <a:rPr b="1" lang="en-US" sz="3600">
                <a:solidFill>
                  <a:schemeClr val="dk1"/>
                </a:solidFill>
                <a:latin typeface="Helvetica Neue"/>
                <a:ea typeface="Helvetica Neue"/>
                <a:cs typeface="Helvetica Neue"/>
                <a:sym typeface="Helvetica Neue"/>
              </a:rPr>
              <a:t>Software:</a:t>
            </a:r>
            <a:endParaRPr sz="3600">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Java 11.0 Maven </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Apache Ant </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Cytoscape API </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Eclipse (Latest Version)</a:t>
            </a:r>
            <a:endParaRPr b="1" sz="3600">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Cytoscape 3.8 </a:t>
            </a:r>
            <a:endParaRPr b="1" sz="3600">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3600"/>
              <a:buFont typeface="Times New Roman"/>
              <a:buNone/>
            </a:pPr>
            <a:r>
              <a:rPr b="1" lang="en-US" sz="3600">
                <a:solidFill>
                  <a:schemeClr val="dk1"/>
                </a:solidFill>
                <a:latin typeface="Helvetica Neue"/>
                <a:ea typeface="Helvetica Neue"/>
                <a:cs typeface="Helvetica Neue"/>
                <a:sym typeface="Helvetica Neue"/>
              </a:rPr>
              <a:t>Version Control:</a:t>
            </a:r>
            <a:endParaRPr sz="3600">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GitHub</a:t>
            </a:r>
            <a:r>
              <a:rPr lang="en-US" sz="3600">
                <a:solidFill>
                  <a:schemeClr val="dk1"/>
                </a:solidFill>
                <a:latin typeface="Helvetica Neue"/>
                <a:ea typeface="Helvetica Neue"/>
                <a:cs typeface="Helvetica Neue"/>
                <a:sym typeface="Helvetica Neue"/>
              </a:rPr>
              <a:t> (</a:t>
            </a:r>
            <a:r>
              <a:rPr lang="en-US" sz="3600" u="sng">
                <a:solidFill>
                  <a:schemeClr val="dk1"/>
                </a:solidFill>
                <a:latin typeface="Helvetica Neue"/>
                <a:ea typeface="Helvetica Neue"/>
                <a:cs typeface="Helvetica Neue"/>
                <a:sym typeface="Helvetica Neue"/>
                <a:hlinkClick r:id="rId3">
                  <a:extLst>
                    <a:ext uri="{A12FA001-AC4F-418D-AE19-62706E023703}">
                      <ahyp:hlinkClr val="tx"/>
                    </a:ext>
                  </a:extLst>
                </a:hlinkClick>
              </a:rPr>
              <a:t>http://www.github.com</a:t>
            </a:r>
            <a:r>
              <a:rPr lang="en-US" sz="3600">
                <a:solidFill>
                  <a:schemeClr val="dk1"/>
                </a:solidFill>
                <a:latin typeface="Helvetica Neue"/>
                <a:ea typeface="Helvetica Neue"/>
                <a:cs typeface="Helvetica Neue"/>
                <a:sym typeface="Helvetica Neue"/>
              </a:rPr>
              <a:t>).</a:t>
            </a:r>
            <a:endParaRPr>
              <a:solidFill>
                <a:schemeClr val="dk1"/>
              </a:solidFill>
              <a:latin typeface="Helvetica Neue"/>
              <a:ea typeface="Helvetica Neue"/>
              <a:cs typeface="Helvetica Neue"/>
              <a:sym typeface="Helvetica Neue"/>
            </a:endParaRPr>
          </a:p>
        </p:txBody>
      </p:sp>
      <p:pic>
        <p:nvPicPr>
          <p:cNvPr id="90" name="Google Shape;90;p4"/>
          <p:cNvPicPr preferRelativeResize="0"/>
          <p:nvPr/>
        </p:nvPicPr>
        <p:blipFill rotWithShape="1">
          <a:blip r:embed="rId4">
            <a:alphaModFix/>
          </a:blip>
          <a:srcRect b="3822" l="0" r="0" t="5160"/>
          <a:stretch/>
        </p:blipFill>
        <p:spPr>
          <a:xfrm>
            <a:off x="6816425" y="15954100"/>
            <a:ext cx="11370900" cy="7460350"/>
          </a:xfrm>
          <a:prstGeom prst="rect">
            <a:avLst/>
          </a:prstGeom>
          <a:noFill/>
          <a:ln>
            <a:noFill/>
          </a:ln>
        </p:spPr>
      </p:pic>
      <p:sp>
        <p:nvSpPr>
          <p:cNvPr id="91" name="Google Shape;91;p4"/>
          <p:cNvSpPr txBox="1"/>
          <p:nvPr/>
        </p:nvSpPr>
        <p:spPr>
          <a:xfrm>
            <a:off x="32861550" y="16430775"/>
            <a:ext cx="9952800" cy="5344200"/>
          </a:xfrm>
          <a:prstGeom prst="rect">
            <a:avLst/>
          </a:prstGeom>
          <a:noFill/>
          <a:ln>
            <a:noFill/>
          </a:ln>
        </p:spPr>
        <p:txBody>
          <a:bodyPr anchorCtr="0" anchor="t" bIns="91425" lIns="91425" spcFirstLastPara="1" rIns="91425" wrap="square" tIns="91425">
            <a:noAutofit/>
          </a:bodyPr>
          <a:lstStyle/>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Java 11.0 - </a:t>
            </a:r>
            <a:r>
              <a:rPr lang="en-US" sz="3600">
                <a:solidFill>
                  <a:schemeClr val="dk1"/>
                </a:solidFill>
                <a:latin typeface="Helvetica Neue"/>
                <a:ea typeface="Helvetica Neue"/>
                <a:cs typeface="Helvetica Neue"/>
                <a:sym typeface="Helvetica Neue"/>
              </a:rPr>
              <a:t>Main language used to create CyFinder.</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Maven - </a:t>
            </a:r>
            <a:r>
              <a:rPr lang="en-US" sz="3600">
                <a:solidFill>
                  <a:schemeClr val="dk1"/>
                </a:solidFill>
                <a:latin typeface="Helvetica Neue"/>
                <a:ea typeface="Helvetica Neue"/>
                <a:cs typeface="Helvetica Neue"/>
                <a:sym typeface="Helvetica Neue"/>
              </a:rPr>
              <a:t>Combined the logic with the GUI to generate JAR.</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Apache Ant - </a:t>
            </a:r>
            <a:r>
              <a:rPr lang="en-US" sz="3600">
                <a:solidFill>
                  <a:schemeClr val="dk1"/>
                </a:solidFill>
                <a:latin typeface="Helvetica Neue"/>
                <a:ea typeface="Helvetica Neue"/>
                <a:cs typeface="Helvetica Neue"/>
                <a:sym typeface="Helvetica Neue"/>
              </a:rPr>
              <a:t>Responsible for building the project that contains the logic of CyFinder.</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Cytoscape API - </a:t>
            </a:r>
            <a:r>
              <a:rPr lang="en-US" sz="3600">
                <a:solidFill>
                  <a:schemeClr val="dk1"/>
                </a:solidFill>
                <a:latin typeface="Helvetica Neue"/>
                <a:ea typeface="Helvetica Neue"/>
                <a:cs typeface="Helvetica Neue"/>
                <a:sym typeface="Helvetica Neue"/>
              </a:rPr>
              <a:t>Necessary tools needed to implement Cytoscape features for CyFinder.</a:t>
            </a:r>
            <a:endParaRPr>
              <a:solidFill>
                <a:schemeClr val="dk1"/>
              </a:solidFill>
              <a:latin typeface="Helvetica Neue"/>
              <a:ea typeface="Helvetica Neue"/>
              <a:cs typeface="Helvetica Neue"/>
              <a:sym typeface="Helvetica Neue"/>
            </a:endParaRPr>
          </a:p>
          <a:p>
            <a:pPr indent="-457200" lvl="0" marL="457200" rtl="0" algn="l">
              <a:spcBef>
                <a:spcPts val="0"/>
              </a:spcBef>
              <a:spcAft>
                <a:spcPts val="0"/>
              </a:spcAft>
              <a:buClr>
                <a:schemeClr val="dk1"/>
              </a:buClr>
              <a:buSzPts val="3600"/>
              <a:buFont typeface="Helvetica Neue"/>
              <a:buChar char="●"/>
            </a:pPr>
            <a:r>
              <a:rPr b="1" lang="en-US" sz="3600">
                <a:solidFill>
                  <a:schemeClr val="dk1"/>
                </a:solidFill>
                <a:latin typeface="Helvetica Neue"/>
                <a:ea typeface="Helvetica Neue"/>
                <a:cs typeface="Helvetica Neue"/>
                <a:sym typeface="Helvetica Neue"/>
              </a:rPr>
              <a:t>Cytoscape 3.8  – </a:t>
            </a:r>
            <a:r>
              <a:rPr lang="en-US" sz="3600">
                <a:solidFill>
                  <a:schemeClr val="dk1"/>
                </a:solidFill>
                <a:latin typeface="Helvetica Neue"/>
                <a:ea typeface="Helvetica Neue"/>
                <a:cs typeface="Helvetica Neue"/>
                <a:sym typeface="Helvetica Neue"/>
              </a:rPr>
              <a:t>core software</a:t>
            </a:r>
            <a:endParaRPr>
              <a:latin typeface="Helvetica Neue"/>
              <a:ea typeface="Helvetica Neue"/>
              <a:cs typeface="Helvetica Neue"/>
              <a:sym typeface="Helvetica Neue"/>
            </a:endParaRPr>
          </a:p>
        </p:txBody>
      </p:sp>
      <p:pic>
        <p:nvPicPr>
          <p:cNvPr id="92" name="Google Shape;92;p4"/>
          <p:cNvPicPr preferRelativeResize="0"/>
          <p:nvPr/>
        </p:nvPicPr>
        <p:blipFill rotWithShape="1">
          <a:blip r:embed="rId5">
            <a:alphaModFix/>
          </a:blip>
          <a:srcRect b="0" l="0" r="0" t="0"/>
          <a:stretch/>
        </p:blipFill>
        <p:spPr>
          <a:xfrm>
            <a:off x="41159400" y="21339588"/>
            <a:ext cx="1135062" cy="2074863"/>
          </a:xfrm>
          <a:prstGeom prst="rect">
            <a:avLst/>
          </a:prstGeom>
          <a:noFill/>
          <a:ln>
            <a:noFill/>
          </a:ln>
        </p:spPr>
      </p:pic>
      <p:pic>
        <p:nvPicPr>
          <p:cNvPr id="93" name="Google Shape;93;p4"/>
          <p:cNvPicPr preferRelativeResize="0"/>
          <p:nvPr/>
        </p:nvPicPr>
        <p:blipFill rotWithShape="1">
          <a:blip r:embed="rId6">
            <a:alphaModFix/>
          </a:blip>
          <a:srcRect b="0" l="0" r="0" t="0"/>
          <a:stretch/>
        </p:blipFill>
        <p:spPr>
          <a:xfrm>
            <a:off x="36819175" y="22215513"/>
            <a:ext cx="3303587" cy="1193800"/>
          </a:xfrm>
          <a:prstGeom prst="rect">
            <a:avLst/>
          </a:prstGeom>
          <a:noFill/>
          <a:ln>
            <a:noFill/>
          </a:ln>
        </p:spPr>
      </p:pic>
      <p:pic>
        <p:nvPicPr>
          <p:cNvPr id="94" name="Google Shape;94;p4"/>
          <p:cNvPicPr preferRelativeResize="0"/>
          <p:nvPr/>
        </p:nvPicPr>
        <p:blipFill rotWithShape="1">
          <a:blip r:embed="rId7">
            <a:alphaModFix/>
          </a:blip>
          <a:srcRect b="0" l="0" r="0" t="0"/>
          <a:stretch/>
        </p:blipFill>
        <p:spPr>
          <a:xfrm>
            <a:off x="32861550" y="22492113"/>
            <a:ext cx="3644899" cy="922337"/>
          </a:xfrm>
          <a:prstGeom prst="rect">
            <a:avLst/>
          </a:prstGeom>
          <a:noFill/>
          <a:ln>
            <a:noFill/>
          </a:ln>
        </p:spPr>
      </p:pic>
      <p:pic>
        <p:nvPicPr>
          <p:cNvPr id="95" name="Google Shape;95;p4"/>
          <p:cNvPicPr preferRelativeResize="0"/>
          <p:nvPr/>
        </p:nvPicPr>
        <p:blipFill rotWithShape="1">
          <a:blip r:embed="rId8">
            <a:alphaModFix/>
          </a:blip>
          <a:srcRect b="248" l="0" r="0" t="248"/>
          <a:stretch/>
        </p:blipFill>
        <p:spPr>
          <a:xfrm>
            <a:off x="19123675" y="15954100"/>
            <a:ext cx="13091799" cy="7707464"/>
          </a:xfrm>
          <a:prstGeom prst="rect">
            <a:avLst/>
          </a:prstGeom>
          <a:noFill/>
          <a:ln>
            <a:noFill/>
          </a:ln>
        </p:spPr>
      </p:pic>
      <p:sp>
        <p:nvSpPr>
          <p:cNvPr id="96" name="Google Shape;96;p4"/>
          <p:cNvSpPr txBox="1"/>
          <p:nvPr/>
        </p:nvSpPr>
        <p:spPr>
          <a:xfrm>
            <a:off x="6977000" y="24631350"/>
            <a:ext cx="9392100" cy="18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latin typeface="Helvetica Neue"/>
                <a:ea typeface="Helvetica Neue"/>
                <a:cs typeface="Helvetica Neue"/>
                <a:sym typeface="Helvetica Neue"/>
              </a:rPr>
              <a:t>Several manual testing and graphs were used to test each new feature added. </a:t>
            </a:r>
            <a:endParaRPr sz="3600">
              <a:latin typeface="Helvetica Neue"/>
              <a:ea typeface="Helvetica Neue"/>
              <a:cs typeface="Helvetica Neue"/>
              <a:sym typeface="Helvetica Neue"/>
            </a:endParaRPr>
          </a:p>
          <a:p>
            <a:pPr indent="0" lvl="0" marL="0" rtl="0" algn="l">
              <a:spcBef>
                <a:spcPts val="0"/>
              </a:spcBef>
              <a:spcAft>
                <a:spcPts val="0"/>
              </a:spcAft>
              <a:buNone/>
            </a:pPr>
            <a:r>
              <a:rPr i="1" lang="en-US" sz="3000">
                <a:latin typeface="Helvetica Neue"/>
                <a:ea typeface="Helvetica Neue"/>
                <a:cs typeface="Helvetica Neue"/>
                <a:sym typeface="Helvetica Neue"/>
              </a:rPr>
              <a:t>Example of Maximum Clique  test:</a:t>
            </a:r>
            <a:endParaRPr i="1" sz="3000">
              <a:latin typeface="Helvetica Neue"/>
              <a:ea typeface="Helvetica Neue"/>
              <a:cs typeface="Helvetica Neue"/>
              <a:sym typeface="Helvetica Neue"/>
            </a:endParaRPr>
          </a:p>
        </p:txBody>
      </p:sp>
      <p:sp>
        <p:nvSpPr>
          <p:cNvPr id="97" name="Google Shape;97;p4"/>
          <p:cNvSpPr txBox="1"/>
          <p:nvPr/>
        </p:nvSpPr>
        <p:spPr>
          <a:xfrm>
            <a:off x="18989200" y="24646150"/>
            <a:ext cx="13644900" cy="6618000"/>
          </a:xfrm>
          <a:prstGeom prst="rect">
            <a:avLst/>
          </a:prstGeom>
          <a:noFill/>
          <a:ln>
            <a:noFill/>
          </a:ln>
        </p:spPr>
        <p:txBody>
          <a:bodyPr anchorCtr="0" anchor="t" bIns="91425" lIns="91425" spcFirstLastPara="1" rIns="91425" wrap="square" tIns="91425">
            <a:noAutofit/>
          </a:bodyPr>
          <a:lstStyle/>
          <a:p>
            <a:pPr indent="-292735" lvl="0" marL="22860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Added new features such as:</a:t>
            </a:r>
            <a:endParaRPr sz="3600">
              <a:solidFill>
                <a:schemeClr val="dk1"/>
              </a:solidFill>
              <a:latin typeface="Helvetica Neue"/>
              <a:ea typeface="Helvetica Neue"/>
              <a:cs typeface="Helvetica Neue"/>
              <a:sym typeface="Helvetica Neue"/>
            </a:endParaRPr>
          </a:p>
          <a:p>
            <a:pPr indent="-342900" lvl="1" marL="68580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Finding the </a:t>
            </a:r>
            <a:r>
              <a:rPr lang="en-US" sz="3600">
                <a:solidFill>
                  <a:schemeClr val="dk1"/>
                </a:solidFill>
                <a:latin typeface="Helvetica Neue"/>
                <a:ea typeface="Helvetica Neue"/>
                <a:cs typeface="Helvetica Neue"/>
                <a:sym typeface="Helvetica Neue"/>
              </a:rPr>
              <a:t>maximum</a:t>
            </a:r>
            <a:r>
              <a:rPr lang="en-US" sz="3600">
                <a:solidFill>
                  <a:schemeClr val="dk1"/>
                </a:solidFill>
                <a:latin typeface="Helvetica Neue"/>
                <a:ea typeface="Helvetica Neue"/>
                <a:cs typeface="Helvetica Neue"/>
                <a:sym typeface="Helvetica Neue"/>
              </a:rPr>
              <a:t> clique between the network. </a:t>
            </a:r>
            <a:endParaRPr sz="3600">
              <a:solidFill>
                <a:schemeClr val="dk1"/>
              </a:solidFill>
              <a:latin typeface="Helvetica Neue"/>
              <a:ea typeface="Helvetica Neue"/>
              <a:cs typeface="Helvetica Neue"/>
              <a:sym typeface="Helvetica Neue"/>
            </a:endParaRPr>
          </a:p>
          <a:p>
            <a:pPr indent="-342900" lvl="1" marL="68580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Save subgraphs to File, as new Cytoscape Networks, or as an annotation in the source Graph.</a:t>
            </a:r>
            <a:endParaRPr sz="3600">
              <a:solidFill>
                <a:schemeClr val="dk1"/>
              </a:solidFill>
              <a:latin typeface="Helvetica Neue"/>
              <a:ea typeface="Helvetica Neue"/>
              <a:cs typeface="Helvetica Neue"/>
              <a:sym typeface="Helvetica Neue"/>
            </a:endParaRPr>
          </a:p>
          <a:p>
            <a:pPr indent="-292735" lvl="0" marL="22860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Removed code duplication and increase reusability.</a:t>
            </a:r>
            <a:endParaRPr sz="3600">
              <a:solidFill>
                <a:schemeClr val="dk1"/>
              </a:solidFill>
              <a:latin typeface="Helvetica Neue"/>
              <a:ea typeface="Helvetica Neue"/>
              <a:cs typeface="Helvetica Neue"/>
              <a:sym typeface="Helvetica Neue"/>
            </a:endParaRPr>
          </a:p>
          <a:p>
            <a:pPr indent="-292735" lvl="0" marL="22860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Support other team members with other User Stories.</a:t>
            </a:r>
            <a:endParaRPr sz="3600">
              <a:solidFill>
                <a:schemeClr val="dk1"/>
              </a:solidFill>
              <a:latin typeface="Helvetica Neue"/>
              <a:ea typeface="Helvetica Neue"/>
              <a:cs typeface="Helvetica Neue"/>
              <a:sym typeface="Helvetica Neue"/>
            </a:endParaRPr>
          </a:p>
          <a:p>
            <a:pPr indent="-292735" lvl="0" marL="22860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Review and comment GitHub pull request from Capstone 1 students. </a:t>
            </a:r>
            <a:endParaRPr sz="36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latin typeface="Helvetica Neue"/>
              <a:ea typeface="Helvetica Neue"/>
              <a:cs typeface="Helvetica Neue"/>
              <a:sym typeface="Helvetica Neue"/>
            </a:endParaRPr>
          </a:p>
          <a:p>
            <a:pPr indent="0" lvl="0" marL="0" rtl="0" algn="l">
              <a:spcBef>
                <a:spcPts val="0"/>
              </a:spcBef>
              <a:spcAft>
                <a:spcPts val="0"/>
              </a:spcAft>
              <a:buNone/>
            </a:pPr>
            <a:r>
              <a:t/>
            </a:r>
            <a:endParaRPr>
              <a:latin typeface="Helvetica Neue"/>
              <a:ea typeface="Helvetica Neue"/>
              <a:cs typeface="Helvetica Neue"/>
              <a:sym typeface="Helvetica Neue"/>
            </a:endParaRPr>
          </a:p>
        </p:txBody>
      </p:sp>
      <p:sp>
        <p:nvSpPr>
          <p:cNvPr id="98" name="Google Shape;98;p4"/>
          <p:cNvSpPr txBox="1"/>
          <p:nvPr/>
        </p:nvSpPr>
        <p:spPr>
          <a:xfrm>
            <a:off x="32820600" y="24881500"/>
            <a:ext cx="9952800" cy="6382800"/>
          </a:xfrm>
          <a:prstGeom prst="rect">
            <a:avLst/>
          </a:prstGeom>
          <a:noFill/>
          <a:ln>
            <a:noFill/>
          </a:ln>
        </p:spPr>
        <p:txBody>
          <a:bodyPr anchorCtr="0" anchor="t" bIns="91425" lIns="91425" spcFirstLastPara="1" rIns="91425" wrap="square" tIns="91425">
            <a:noAutofit/>
          </a:bodyPr>
          <a:lstStyle/>
          <a:p>
            <a:pPr indent="0" lvl="0" marL="355600" rtl="0" algn="l">
              <a:lnSpc>
                <a:spcPct val="115000"/>
              </a:lnSpc>
              <a:spcBef>
                <a:spcPts val="1200"/>
              </a:spcBef>
              <a:spcAft>
                <a:spcPts val="0"/>
              </a:spcAft>
              <a:buClr>
                <a:schemeClr val="dk1"/>
              </a:buClr>
              <a:buSzPts val="3600"/>
              <a:buFont typeface="Arial"/>
              <a:buNone/>
            </a:pPr>
            <a:r>
              <a:rPr lang="en-US" sz="3600">
                <a:solidFill>
                  <a:schemeClr val="dk1"/>
                </a:solidFill>
                <a:latin typeface="Helvetica Neue"/>
                <a:ea typeface="Helvetica Neue"/>
                <a:cs typeface="Helvetica Neue"/>
                <a:sym typeface="Helvetica Neue"/>
              </a:rPr>
              <a:t>K. Ono, “What is Cytoscape?,” 2018. [Online]. Available:https://cytoscape.org/what_is_cytoscape.html. [Accessed: 30-Nov-2020]. </a:t>
            </a:r>
            <a:endParaRPr sz="3600">
              <a:solidFill>
                <a:schemeClr val="dk1"/>
              </a:solidFill>
              <a:latin typeface="Helvetica Neue"/>
              <a:ea typeface="Helvetica Neue"/>
              <a:cs typeface="Helvetica Neue"/>
              <a:sym typeface="Helvetica Neue"/>
            </a:endParaRPr>
          </a:p>
          <a:p>
            <a:pPr indent="0" lvl="0" marL="355600" rtl="0" algn="l">
              <a:lnSpc>
                <a:spcPct val="115000"/>
              </a:lnSpc>
              <a:spcBef>
                <a:spcPts val="1200"/>
              </a:spcBef>
              <a:spcAft>
                <a:spcPts val="0"/>
              </a:spcAft>
              <a:buClr>
                <a:schemeClr val="dk1"/>
              </a:buClr>
              <a:buSzPts val="1100"/>
              <a:buFont typeface="Arial"/>
              <a:buNone/>
            </a:pPr>
            <a:r>
              <a:rPr lang="en-US" sz="3600">
                <a:solidFill>
                  <a:schemeClr val="dk1"/>
                </a:solidFill>
                <a:latin typeface="Helvetica Neue"/>
                <a:ea typeface="Helvetica Neue"/>
                <a:cs typeface="Helvetica Neue"/>
                <a:sym typeface="Helvetica Neue"/>
              </a:rPr>
              <a:t>Wikipedia contributors. Bron–Kerbosch algorithm. In Wikipedia, Retrieved 19:45, October 26, 2020, from https://en.wikipedia.org/w/index.php?title=Bron%E2%80%93Kerbosch_algorithm&amp;oldid=966624522</a:t>
            </a:r>
            <a:endParaRPr sz="3600">
              <a:latin typeface="Helvetica Neue"/>
              <a:ea typeface="Helvetica Neue"/>
              <a:cs typeface="Helvetica Neue"/>
              <a:sym typeface="Helvetica Neue"/>
            </a:endParaRPr>
          </a:p>
        </p:txBody>
      </p:sp>
      <p:pic>
        <p:nvPicPr>
          <p:cNvPr descr="GitHub logo PNG" id="99" name="Google Shape;99;p4"/>
          <p:cNvPicPr preferRelativeResize="0"/>
          <p:nvPr/>
        </p:nvPicPr>
        <p:blipFill rotWithShape="1">
          <a:blip r:embed="rId9">
            <a:alphaModFix/>
          </a:blip>
          <a:srcRect b="0" l="0" r="0" t="0"/>
          <a:stretch/>
        </p:blipFill>
        <p:spPr>
          <a:xfrm>
            <a:off x="40545825" y="11192238"/>
            <a:ext cx="2362198" cy="2132011"/>
          </a:xfrm>
          <a:prstGeom prst="rect">
            <a:avLst/>
          </a:prstGeom>
          <a:noFill/>
          <a:ln>
            <a:noFill/>
          </a:ln>
        </p:spPr>
      </p:pic>
      <p:pic>
        <p:nvPicPr>
          <p:cNvPr descr="Update on new logo designs | Eclipse Foundation" id="100" name="Google Shape;100;p4"/>
          <p:cNvPicPr preferRelativeResize="0"/>
          <p:nvPr/>
        </p:nvPicPr>
        <p:blipFill rotWithShape="1">
          <a:blip r:embed="rId10">
            <a:alphaModFix/>
          </a:blip>
          <a:srcRect b="0" l="0" r="0" t="0"/>
          <a:stretch/>
        </p:blipFill>
        <p:spPr>
          <a:xfrm>
            <a:off x="37303938" y="9947750"/>
            <a:ext cx="3124200" cy="2271711"/>
          </a:xfrm>
          <a:prstGeom prst="rect">
            <a:avLst/>
          </a:prstGeom>
          <a:noFill/>
          <a:ln>
            <a:noFill/>
          </a:ln>
        </p:spPr>
      </p:pic>
      <p:pic>
        <p:nvPicPr>
          <p:cNvPr descr="A close up of a sign&#10;&#10;Description automatically generated" id="101" name="Google Shape;101;p4"/>
          <p:cNvPicPr preferRelativeResize="0"/>
          <p:nvPr/>
        </p:nvPicPr>
        <p:blipFill rotWithShape="1">
          <a:blip r:embed="rId11">
            <a:alphaModFix/>
          </a:blip>
          <a:srcRect b="0" l="0" r="0" t="0"/>
          <a:stretch/>
        </p:blipFill>
        <p:spPr>
          <a:xfrm>
            <a:off x="40641075" y="9596375"/>
            <a:ext cx="2171699" cy="1344611"/>
          </a:xfrm>
          <a:prstGeom prst="rect">
            <a:avLst/>
          </a:prstGeom>
          <a:noFill/>
          <a:ln>
            <a:noFill/>
          </a:ln>
        </p:spPr>
      </p:pic>
      <p:pic>
        <p:nvPicPr>
          <p:cNvPr id="102" name="Google Shape;102;p4"/>
          <p:cNvPicPr preferRelativeResize="0"/>
          <p:nvPr/>
        </p:nvPicPr>
        <p:blipFill>
          <a:blip r:embed="rId12">
            <a:alphaModFix/>
          </a:blip>
          <a:stretch>
            <a:fillRect/>
          </a:stretch>
        </p:blipFill>
        <p:spPr>
          <a:xfrm>
            <a:off x="838200" y="28346400"/>
            <a:ext cx="3962400" cy="3962400"/>
          </a:xfrm>
          <a:prstGeom prst="rect">
            <a:avLst/>
          </a:prstGeom>
          <a:noFill/>
          <a:ln>
            <a:noFill/>
          </a:ln>
        </p:spPr>
      </p:pic>
      <p:pic>
        <p:nvPicPr>
          <p:cNvPr descr="Diagram&#10;&#10;Description automatically generated" id="103" name="Google Shape;103;p4"/>
          <p:cNvPicPr preferRelativeResize="0"/>
          <p:nvPr/>
        </p:nvPicPr>
        <p:blipFill rotWithShape="1">
          <a:blip r:embed="rId13">
            <a:alphaModFix/>
          </a:blip>
          <a:srcRect b="41660" l="0" r="0" t="0"/>
          <a:stretch/>
        </p:blipFill>
        <p:spPr>
          <a:xfrm>
            <a:off x="7313250" y="26642850"/>
            <a:ext cx="4578250" cy="4167775"/>
          </a:xfrm>
          <a:prstGeom prst="rect">
            <a:avLst/>
          </a:prstGeom>
          <a:noFill/>
          <a:ln>
            <a:noFill/>
          </a:ln>
        </p:spPr>
      </p:pic>
      <p:pic>
        <p:nvPicPr>
          <p:cNvPr descr="Chart, bubble chart&#10;&#10;Description automatically generated" id="104" name="Google Shape;104;p4"/>
          <p:cNvPicPr preferRelativeResize="0"/>
          <p:nvPr/>
        </p:nvPicPr>
        <p:blipFill rotWithShape="1">
          <a:blip r:embed="rId14">
            <a:alphaModFix/>
          </a:blip>
          <a:srcRect b="0" l="0" r="0" t="0"/>
          <a:stretch/>
        </p:blipFill>
        <p:spPr>
          <a:xfrm>
            <a:off x="12001500" y="26642850"/>
            <a:ext cx="4578251" cy="43248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