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y="6858000" cx="12192000"/>
  <p:notesSz cx="6858000" cy="9144000"/>
  <p:embeddedFontLst>
    <p:embeddedFont>
      <p:font typeface="Helvetica Neue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7" roundtripDataSignature="AMtx7mjxG5Jus5FQhOCMUw1fLVAUB4Zx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HelveticaNeue-regular.fntdata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font" Target="fonts/HelveticaNeue-italic.fntdata"/><Relationship Id="rId12" Type="http://schemas.openxmlformats.org/officeDocument/2006/relationships/slide" Target="slides/slide8.xml"/><Relationship Id="rId34" Type="http://schemas.openxmlformats.org/officeDocument/2006/relationships/font" Target="fonts/HelveticaNeue-bold.fntdata"/><Relationship Id="rId15" Type="http://schemas.openxmlformats.org/officeDocument/2006/relationships/slide" Target="slides/slide11.xml"/><Relationship Id="rId37" Type="http://customschemas.google.com/relationships/presentationmetadata" Target="metadata"/><Relationship Id="rId14" Type="http://schemas.openxmlformats.org/officeDocument/2006/relationships/slide" Target="slides/slide10.xml"/><Relationship Id="rId36" Type="http://schemas.openxmlformats.org/officeDocument/2006/relationships/font" Target="fonts/HelveticaNeue-bold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Bron%E2%80%93Kerbosch_algorithm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Hello everyone.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We are the Cyfinder team. My name is Tyrone Gallardo. And here with us today we have: adolfo, cesar, and juan</a:t>
            </a:r>
            <a:endParaRPr/>
          </a:p>
        </p:txBody>
      </p:sp>
      <p:sp>
        <p:nvSpPr>
          <p:cNvPr id="203" name="Google Shape;20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ce68171e5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Maximum Biclique feature finds the maximum complete bipartite subgraphs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within the selected Network.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First it checks if the provided network is bipartite,bipartite means that there are 2 columns of Nodes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Then it will find all complete bipartite graphs. A complete bipartite graph is a bipartite graph in which each Node is connected to all the Nodes in the other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group.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This method is almost identical to Maximum Clique.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1- Simply it will add artificial edges between all nodes in the same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partite sets.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2- Then it will run Bron-Kersboch to find all cliques in the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graph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3- After that it will remove all the artificial edges from the results.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4- And finally it will select the maximum biclique(s) by node count. If there is a tie, all tied bicliques are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returned.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Example of a Maximum Biclique Subgraph extracted from the Breast Cancer Subnetwork Biomarker.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Note: Bipartite means that there are 2 columns of Nodes in which no Node is connected to another Node in the same column.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67" name="Google Shape;267;gce68171e58_0_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7a1c02787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Finds maximum complete bipartite subgraphs within the selected Network.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First it checks if the provided network is bipartite. A bipartite graph is a graph in which nodes are separated into two groups and nodes in the same group are not connected.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Then it will find all complete bipartite graphs in which each Node is connected to all the Nodes in the other group.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solidFill>
                  <a:schemeClr val="dk1"/>
                </a:solidFill>
              </a:rPr>
              <a:t>This method is almost identical to Maximum Clique.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1- Simply it will add artificial edges between all nodes in the same partite sets.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2- Then it will run Bron-Kersboch to find all cliques in the graph.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3- After that it will remove all the artificial edges from the results.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4- And finally it will select the maximum biclique(s) by node count. If there is a tie, all tied bicliques are returned.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74" name="Google Shape;274;g7a1c02787d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ce9829bc7f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As you can appreciate on the demo the biclique was difficult to visualize.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That’s why we created Bipartite Layout,that is  a Layout option for Cytoscape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to group the Nodes of a Bipartite Network into 2 columns for better visualization.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But we also, as I mentioned, we added the option so the user can apply it to any bipartite network.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80" name="Google Shape;280;gce9829bc7f_2_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7a1c02787d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8" name="Google Shape;288;g7a1c02787d_1_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End:</a:t>
            </a:r>
            <a:r>
              <a:rPr lang="en-US"/>
              <a:t> </a:t>
            </a:r>
            <a:r>
              <a:rPr lang="en-US" sz="2700">
                <a:latin typeface="Helvetica Neue"/>
                <a:ea typeface="Helvetica Neue"/>
                <a:cs typeface="Helvetica Neue"/>
                <a:sym typeface="Helvetica Neue"/>
              </a:rPr>
              <a:t>The subgraphs are also sparsely connected among themselves.</a:t>
            </a:r>
            <a:endParaRPr/>
          </a:p>
        </p:txBody>
      </p:sp>
      <p:sp>
        <p:nvSpPr>
          <p:cNvPr id="294" name="Google Shape;294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cf30d0efc0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3000"/>
              <a:t>End: ...well connected.</a:t>
            </a:r>
            <a:endParaRPr sz="3000"/>
          </a:p>
        </p:txBody>
      </p:sp>
      <p:sp>
        <p:nvSpPr>
          <p:cNvPr id="300" name="Google Shape;300;gcf30d0efc0_2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3000"/>
              <a:t>End: at </a:t>
            </a:r>
            <a:r>
              <a:rPr lang="en-US" sz="3000"/>
              <a:t>the top every node is in 1 community.</a:t>
            </a:r>
            <a:endParaRPr sz="3000"/>
          </a:p>
        </p:txBody>
      </p:sp>
      <p:sp>
        <p:nvSpPr>
          <p:cNvPr id="307" name="Google Shape;307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/>
              <a:t>End: 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Higher modularity means better clustering</a:t>
            </a:r>
            <a:r>
              <a:rPr lang="en-US" sz="3000"/>
              <a:t>.</a:t>
            </a:r>
            <a:endParaRPr sz="3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300"/>
          </a:p>
        </p:txBody>
      </p:sp>
      <p:sp>
        <p:nvSpPr>
          <p:cNvPr id="315" name="Google Shape;315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</a:pPr>
            <a:r>
              <a:rPr lang="en-US" sz="3000">
                <a:solidFill>
                  <a:schemeClr val="dk1"/>
                </a:solidFill>
              </a:rPr>
              <a:t>End: ...output the clustering at the highest modularity.</a:t>
            </a:r>
            <a:endParaRPr sz="2300"/>
          </a:p>
        </p:txBody>
      </p:sp>
      <p:sp>
        <p:nvSpPr>
          <p:cNvPr id="321" name="Google Shape;321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End: ...relatively fast for a Data Mining task.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7" name="Google Shape;327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Cytoscape is an open-source software platform in which Cyfinder is based. It aids in the visualization and analysis of molecular Networks and biological Pathways, as well as gene expression. 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Cyfinder is a plugin for Cytoscape. It is a software tool used for identifying and visualizing subgraphs of various kinds within a larger graph. This is the core where all the logic runs. It </a:t>
            </a: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allows users to search through complex network data, such as protein interaction networks, for subgraphs of specific type and form within a familiar research environment.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1200">
                <a:highlight>
                  <a:srgbClr val="FFFF00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Now, Juan will show an overview of Cytoscape</a:t>
            </a:r>
            <a:endParaRPr b="1" sz="1200">
              <a:highlight>
                <a:srgbClr val="FFFF00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Cyfinder initially offered a tool to find clique and bipartite subgraphs. We extended Cyfinder to perform tasks like 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Helvetica Neue"/>
              <a:buChar char="-"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Directly finding maximum clique and maximum biclique subgraphs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-"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Helping visualize bipartite graphs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-"/>
            </a:pPr>
            <a:r>
              <a:rPr lang="en-US" sz="1200">
                <a:highlight>
                  <a:srgbClr val="FFFF00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Performs clustering using multiple clustering algorithms</a:t>
            </a:r>
            <a:endParaRPr sz="1200">
              <a:highlight>
                <a:srgbClr val="FFFF00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Juan C Notes: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2286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This </a:t>
            </a: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graph</a:t>
            </a: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 represents a biological network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2286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The nodes are proteins and edges represent the interaction between them.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2286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Subgraph finder was the only functionality we had when we started to work on this project it finds cliques and bipartite </a:t>
            </a: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graphs</a:t>
            </a: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 but</a:t>
            </a: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 no all of them.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0" name="Google Shape;210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End: ...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the most expensive community detection algorithm</a:t>
            </a:r>
            <a:r>
              <a:rPr lang="en-US" sz="3000"/>
              <a:t>.</a:t>
            </a:r>
            <a:endParaRPr/>
          </a:p>
        </p:txBody>
      </p:sp>
      <p:sp>
        <p:nvSpPr>
          <p:cNvPr id="338" name="Google Shape;338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3000">
                <a:solidFill>
                  <a:schemeClr val="dk1"/>
                </a:solidFill>
              </a:rPr>
              <a:t>End: ...</a:t>
            </a:r>
            <a:r>
              <a:rPr lang="en-US" sz="3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reveals the communities.</a:t>
            </a:r>
            <a:endParaRPr/>
          </a:p>
        </p:txBody>
      </p:sp>
      <p:sp>
        <p:nvSpPr>
          <p:cNvPr id="344" name="Google Shape;344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End: ...</a:t>
            </a:r>
            <a:r>
              <a:rPr lang="en-US" sz="3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most expensive</a:t>
            </a:r>
            <a:r>
              <a:rPr lang="en-US" sz="3000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2" name="Google Shape;352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ce6e45871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End: ...</a:t>
            </a:r>
            <a:r>
              <a:rPr lang="en-US" sz="3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use walk length of 4</a:t>
            </a:r>
            <a:r>
              <a:rPr lang="en-US" sz="3000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1" name="Google Shape;361;gce6e45871a_0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cd36825c3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3000">
                <a:solidFill>
                  <a:schemeClr val="dk1"/>
                </a:solidFill>
              </a:rPr>
              <a:t>End: ...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our algorithm calculations</a:t>
            </a:r>
            <a:r>
              <a:rPr lang="en-US" sz="3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</p:txBody>
      </p:sp>
      <p:sp>
        <p:nvSpPr>
          <p:cNvPr id="367" name="Google Shape;367;gcd36825c3b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ce6e45871a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End: ...</a:t>
            </a:r>
            <a:r>
              <a:rPr lang="en-US" sz="3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relatively fast</a:t>
            </a:r>
            <a:r>
              <a:rPr lang="en-US" sz="3000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5" name="Google Shape;375;gce6e45871a_0_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7a1c02787d_1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7" name="Google Shape;387;g7a1c02787d_1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cca0e019df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cca0e019d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End: ...</a:t>
            </a:r>
            <a:r>
              <a:rPr lang="en-US" sz="3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his email information</a:t>
            </a:r>
            <a:r>
              <a:rPr lang="en-US" sz="3000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cca0e019df_1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cca0e019df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/>
              <a:t>Our first implementation was a feature that find the Maximum Clique in a graph.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/>
              <a:t>A clique, also known as a complete graph, is a graph in which each Node is connected to all other Nodes.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/>
              <a:t>You can see an example of a clique with yellow nodes on </a:t>
            </a:r>
            <a:r>
              <a:rPr lang="en-US" sz="1200"/>
              <a:t>the right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200"/>
              <a:t>Our implementation uses the Bron-Kersboch Algorithm.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/>
              <a:t>The Bron–Kerbosch algorithm is an enumeration algorithm for finding all maximal cliques in an undirected graph.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/>
              <a:t>If two or more maximum subcliques have the same amount of nodes, </a:t>
            </a:r>
            <a:r>
              <a:rPr lang="en-US" sz="1200">
                <a:highlight>
                  <a:srgbClr val="FFFF00"/>
                </a:highlight>
              </a:rPr>
              <a:t>all tied cliques are outputted</a:t>
            </a:r>
            <a:r>
              <a:rPr lang="en-US" sz="1200"/>
              <a:t>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/>
              <a:t># Clique Edges = # Clique Nodes * ( # Clique Nodes + 1)/2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400"/>
              <a:t>Bron Kersboch Wikipedia Article: </a:t>
            </a:r>
            <a:r>
              <a:rPr lang="en-US" sz="1400" u="sng">
                <a:solidFill>
                  <a:schemeClr val="hlink"/>
                </a:solidFill>
                <a:hlinkClick r:id="rId2"/>
              </a:rPr>
              <a:t>https://en.wikipedia.org/wiki/Bron%E2%80%93Kerbosch_algorithm</a:t>
            </a:r>
            <a:endParaRPr sz="1400"/>
          </a:p>
        </p:txBody>
      </p:sp>
      <p:sp>
        <p:nvSpPr>
          <p:cNvPr id="217" name="Google Shape;217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500"/>
              <a:t>This is an example of a </a:t>
            </a:r>
            <a:r>
              <a:rPr lang="en-US" sz="1500"/>
              <a:t>Maximum</a:t>
            </a:r>
            <a:r>
              <a:rPr lang="en-US" sz="1500"/>
              <a:t> Clique Subgraph extracted from the Breast Cancer Subnetwork Biomarker.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500"/>
              <a:t>It has a total of 21 nodes and 210 edges, which can be seen on the right in pink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1500"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500">
                <a:highlight>
                  <a:srgbClr val="FFFF00"/>
                </a:highlight>
              </a:rPr>
              <a:t>Next, Juan will show us the running implementation</a:t>
            </a:r>
            <a:endParaRPr b="1" sz="1500"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500"/>
              <a:t>Subnetwork Biomarker = Gene Network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500"/>
              <a:t># Nodes = 21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500"/>
              <a:t># Edges = 21 * (21 - 1) / 2 = 210 </a:t>
            </a:r>
            <a:endParaRPr sz="1500"/>
          </a:p>
        </p:txBody>
      </p:sp>
      <p:sp>
        <p:nvSpPr>
          <p:cNvPr id="224" name="Google Shape;224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a1c02787d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300"/>
              <a:t># Nodes = 18</a:t>
            </a:r>
            <a:endParaRPr sz="23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300"/>
              <a:t># Edges = 18 * (18 - 1) / 2 = 153 </a:t>
            </a:r>
            <a:endParaRPr sz="2300"/>
          </a:p>
        </p:txBody>
      </p:sp>
      <p:sp>
        <p:nvSpPr>
          <p:cNvPr id="231" name="Google Shape;231;g7a1c02787d_1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Maximum Biclique feature finds the maximum complete bipartite subgraphs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within the selected Network.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First it checks if the provided network is bipartite,bipartite means that there are 2 columns of Nodes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Then it will find all complete bipartite graphs. A complete bipartite graph is a bipartite graph in which each Node is connected to all the Nodes in the other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group.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This method is almost identical to Maximum Clique.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1- Simply it will add artificial edges between all nodes in the same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partite sets.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2- Then it will run Bron-Kersboch to find all cliques in the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graph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3- After that it will remove all the artificial edges from the results.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4- And finally it will select the maximum biclique(s) by node count. If there is a tie, all tied bicliques are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returned.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Example of a Maximum Biclique Subgraph extracted from the Breast Cancer Subnetwork Biomarker.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Note: Bipartite means that there are 2 columns of Nodes 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</p:txBody>
      </p:sp>
      <p:sp>
        <p:nvSpPr>
          <p:cNvPr id="237" name="Google Shape;237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ce68171e5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Maximum Biclique feature finds the maximum complete bipartite subgraphs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within the selected Network.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First it checks if the provided network is bipartite,bipartite means that there are 2 columns of Nodes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Then it will find all complete bipartite graphs. A complete bipartite graph is a bipartite graph in which each Node is connected to all the Nodes in the other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group.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This method is almost identical to Maximum Clique.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1- Simply it will add artificial edges between all nodes in the same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partite sets.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2- Then it will run Bron-Kersboch to find all cliques in the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graph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3- After that it will remove all the artificial edges from the results.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4- And finally it will select the maximum biclique(s) by node count. If there is a tie, all tied bicliques are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returned.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Example of a Maximum Biclique Subgraph extracted from the Breast Cancer Subnetwork Biomarker.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Note: Bipartite means that there are 2 columns of Nodes 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44" name="Google Shape;244;gce68171e58_0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ce68171e5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Maximum Biclique feature finds the maximum complete bipartite subgraphs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within the selected Network.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First it checks if the provided network is bipartite,bipartite means that there are 2 columns of Nodes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Then it will find all complete bipartite graphs. A complete bipartite graph is a bipartite graph in which each Node is connected to all the Nodes in the other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group.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This method is almost identical to Maximum Clique.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1- Simply it will add artificial edges between all nodes in the same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partite sets.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2- Then it will run Bron-Kersboch to find all cliques in the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graph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3- After that it will remove all the artificial edges from the results.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4- And finally it will select the maximum biclique(s) by node count. If there is a tie, all tied bicliques are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returned.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Example of a Maximum Biclique Subgraph extracted from the Breast Cancer Subnetwork Biomarker.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Note: Bipartite means that there are 2 columns of Nodes 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2" name="Google Shape;252;gce68171e58_0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ce68171e58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Maximum Biclique feature finds the maximum complete bipartite subgraphs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within the selected Network.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First it checks if the provided network is bipartite,bipartite means that there are 2 columns of Nodes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Then it will find all complete bipartite graphs. A complete bipartite graph is a bipartite graph in which each Node is connected to all the Nodes in the other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group.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This method is almost identical to Maximum Clique.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1- Simply it will add artificial edges between all nodes in the same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partite sets.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2- Then it will run Bron-Kersboch to find all cliques in the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graph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3- After that it will remove all the artificial edges from the results.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4- And finally it will select the maximum biclique(s) by node count. If there is a tie, all tied bicliques are </a:t>
            </a:r>
            <a:r>
              <a:rPr lang="en-US">
                <a:solidFill>
                  <a:schemeClr val="dk1"/>
                </a:solidFill>
                <a:highlight>
                  <a:srgbClr val="FFFF00"/>
                </a:highlight>
              </a:rPr>
              <a:t>returned.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Example of a Maximum Biclique Subgraph extracted from the Breast Cancer Subnetwork Biomarker.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Note: Bipartite means that there are 2 columns of Nodes in which no Node is connected to another Node in the same column.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9" name="Google Shape;259;gce68171e58_0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cca0e019df_1_30"/>
          <p:cNvSpPr txBox="1"/>
          <p:nvPr>
            <p:ph type="ctrTitle"/>
          </p:nvPr>
        </p:nvSpPr>
        <p:spPr>
          <a:xfrm>
            <a:off x="1859280" y="1041400"/>
            <a:ext cx="90729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gcca0e019df_1_30"/>
          <p:cNvSpPr txBox="1"/>
          <p:nvPr>
            <p:ph idx="1" type="subTitle"/>
          </p:nvPr>
        </p:nvSpPr>
        <p:spPr>
          <a:xfrm>
            <a:off x="1859280" y="3521075"/>
            <a:ext cx="90729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cca0e019df_1_132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gcca0e019df_1_1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gcca0e019df_1_132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cca0e019df_1_132"/>
          <p:cNvSpPr txBox="1"/>
          <p:nvPr>
            <p:ph idx="1" type="body"/>
          </p:nvPr>
        </p:nvSpPr>
        <p:spPr>
          <a:xfrm>
            <a:off x="6880537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3" name="Google Shape;143;gcca0e019df_1_132"/>
          <p:cNvSpPr txBox="1"/>
          <p:nvPr>
            <p:ph idx="2" type="body"/>
          </p:nvPr>
        </p:nvSpPr>
        <p:spPr>
          <a:xfrm>
            <a:off x="191799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gcca0e019df_1_132"/>
          <p:cNvSpPr txBox="1"/>
          <p:nvPr>
            <p:ph idx="3" type="body"/>
          </p:nvPr>
        </p:nvSpPr>
        <p:spPr>
          <a:xfrm>
            <a:off x="688053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gcca0e019df_1_132"/>
          <p:cNvSpPr txBox="1"/>
          <p:nvPr>
            <p:ph idx="4" type="body"/>
          </p:nvPr>
        </p:nvSpPr>
        <p:spPr>
          <a:xfrm>
            <a:off x="1917998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6" name="Google Shape;146;gcca0e019df_1_132"/>
          <p:cNvSpPr/>
          <p:nvPr/>
        </p:nvSpPr>
        <p:spPr>
          <a:xfrm rot="-5400000">
            <a:off x="-1822804" y="3374102"/>
            <a:ext cx="6858000" cy="1098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gcca0e019df_1_132"/>
          <p:cNvGrpSpPr/>
          <p:nvPr/>
        </p:nvGrpSpPr>
        <p:grpSpPr>
          <a:xfrm flipH="1">
            <a:off x="11449583" y="206685"/>
            <a:ext cx="522570" cy="530364"/>
            <a:chOff x="2645664" y="2011680"/>
            <a:chExt cx="735600" cy="746571"/>
          </a:xfrm>
        </p:grpSpPr>
        <p:sp>
          <p:nvSpPr>
            <p:cNvPr id="148" name="Google Shape;148;gcca0e019df_1_132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gcca0e019df_1_132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gcca0e019df_1_132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gcca0e019df_1_132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52" name="Google Shape;152;gcca0e019df_1_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gcca0e019df_1_1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gcca0e019df_1_132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cca0e019df_1_147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gcca0e019df_1_147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8" name="Google Shape;158;gcca0e019df_1_14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cca0e019df_1_147"/>
          <p:cNvSpPr/>
          <p:nvPr/>
        </p:nvSpPr>
        <p:spPr>
          <a:xfrm flipH="1" rot="5400000">
            <a:off x="-1819806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oogle Shape;160;gcca0e019df_1_147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161" name="Google Shape;161;gcca0e019df_1_147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gcca0e019df_1_147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Google Shape;163;gcca0e019df_1_147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64" name="Google Shape;164;gcca0e019df_1_147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gcca0e019df_1_147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6" name="Google Shape;166;gcca0e019df_1_1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gcca0e019df_1_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gcca0e019df_1_147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cca0e019df_1_159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71" name="Google Shape;171;gcca0e019df_1_15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cca0e019df_1_159"/>
          <p:cNvSpPr/>
          <p:nvPr/>
        </p:nvSpPr>
        <p:spPr>
          <a:xfrm flipH="1" rot="5400000">
            <a:off x="-1819806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3" name="Google Shape;173;gcca0e019df_1_159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174" name="Google Shape;174;gcca0e019df_1_159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gcca0e019df_1_159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6" name="Google Shape;176;gcca0e019df_1_159"/>
          <p:cNvSpPr txBox="1"/>
          <p:nvPr>
            <p:ph idx="1" type="body"/>
          </p:nvPr>
        </p:nvSpPr>
        <p:spPr>
          <a:xfrm>
            <a:off x="1918000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gcca0e019df_1_159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gcca0e019df_1_159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cca0e019df_1_159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gcca0e019df_1_159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81" name="Google Shape;181;gcca0e019df_1_1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gcca0e019df_1_1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gcca0e019df_1_159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cca0e019df_1_172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86" name="Google Shape;186;gcca0e019df_1_17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gcca0e019df_1_172"/>
          <p:cNvSpPr/>
          <p:nvPr/>
        </p:nvSpPr>
        <p:spPr>
          <a:xfrm flipH="1" rot="5400000">
            <a:off x="-1819806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8" name="Google Shape;188;gcca0e019df_1_172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189" name="Google Shape;189;gcca0e019df_1_172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gcca0e019df_1_172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1" name="Google Shape;191;gcca0e019df_1_172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gcca0e019df_1_172"/>
          <p:cNvSpPr txBox="1"/>
          <p:nvPr>
            <p:ph idx="1" type="body"/>
          </p:nvPr>
        </p:nvSpPr>
        <p:spPr>
          <a:xfrm>
            <a:off x="6880537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3" name="Google Shape;193;gcca0e019df_1_172"/>
          <p:cNvSpPr txBox="1"/>
          <p:nvPr>
            <p:ph idx="2" type="body"/>
          </p:nvPr>
        </p:nvSpPr>
        <p:spPr>
          <a:xfrm>
            <a:off x="191799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gcca0e019df_1_172"/>
          <p:cNvSpPr txBox="1"/>
          <p:nvPr>
            <p:ph idx="3" type="body"/>
          </p:nvPr>
        </p:nvSpPr>
        <p:spPr>
          <a:xfrm>
            <a:off x="688053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gcca0e019df_1_172"/>
          <p:cNvSpPr txBox="1"/>
          <p:nvPr>
            <p:ph idx="4" type="body"/>
          </p:nvPr>
        </p:nvSpPr>
        <p:spPr>
          <a:xfrm>
            <a:off x="1917998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6" name="Google Shape;196;gcca0e019df_1_172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gcca0e019df_1_172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98" name="Google Shape;198;gcca0e019df_1_1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gcca0e019df_1_17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gcca0e019df_1_172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gcca0e019df_1_3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gcca0e019df_1_33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gcca0e019df_1_33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gcca0e019df_1_33"/>
          <p:cNvSpPr/>
          <p:nvPr/>
        </p:nvSpPr>
        <p:spPr>
          <a:xfrm flipH="1" rot="5400000">
            <a:off x="-1807449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gcca0e019df_1_33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29" name="Google Shape;29;gcca0e019df_1_3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gcca0e019df_1_3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gcca0e019df_1_33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gcca0e019df_1_33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gcca0e019df_1_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20" cy="108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gcca0e019df_1_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gcca0e019df_1_33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7" name="Google Shape;37;gcca0e019df_1_4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gcca0e019df_1_44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" name="Google Shape;39;gcca0e019df_1_44"/>
          <p:cNvSpPr/>
          <p:nvPr/>
        </p:nvSpPr>
        <p:spPr>
          <a:xfrm flipH="1" rot="5400000">
            <a:off x="-1807449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" name="Google Shape;40;gcca0e019df_1_44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41" name="Google Shape;41;gcca0e019df_1_44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gcca0e019df_1_44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Google Shape;43;gcca0e019df_1_4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gcca0e019df_1_44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gcca0e019df_1_44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gcca0e019df_1_44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7" name="Google Shape;47;gcca0e019df_1_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20" cy="108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gcca0e019df_1_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gcca0e019df_1_44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1" name="Google Shape;51;gcca0e019df_1_5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gcca0e019df_1_56"/>
          <p:cNvSpPr txBox="1"/>
          <p:nvPr>
            <p:ph idx="1" type="body"/>
          </p:nvPr>
        </p:nvSpPr>
        <p:spPr>
          <a:xfrm>
            <a:off x="6880537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gcca0e019df_1_56"/>
          <p:cNvSpPr/>
          <p:nvPr/>
        </p:nvSpPr>
        <p:spPr>
          <a:xfrm flipH="1" rot="5400000">
            <a:off x="-1807449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gcca0e019df_1_5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gcca0e019df_1_56"/>
          <p:cNvSpPr txBox="1"/>
          <p:nvPr>
            <p:ph idx="2" type="body"/>
          </p:nvPr>
        </p:nvSpPr>
        <p:spPr>
          <a:xfrm>
            <a:off x="191799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gcca0e019df_1_56"/>
          <p:cNvSpPr txBox="1"/>
          <p:nvPr>
            <p:ph idx="3" type="body"/>
          </p:nvPr>
        </p:nvSpPr>
        <p:spPr>
          <a:xfrm>
            <a:off x="688053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gcca0e019df_1_56"/>
          <p:cNvSpPr txBox="1"/>
          <p:nvPr>
            <p:ph idx="4" type="body"/>
          </p:nvPr>
        </p:nvSpPr>
        <p:spPr>
          <a:xfrm>
            <a:off x="1917998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8" name="Google Shape;58;gcca0e019df_1_56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59" name="Google Shape;59;gcca0e019df_1_56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gcca0e019df_1_56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" name="Google Shape;61;gcca0e019df_1_56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2" name="Google Shape;62;gcca0e019df_1_56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63" name="Google Shape;63;gcca0e019df_1_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20" cy="108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gcca0e019df_1_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gcca0e019df_1_56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7" name="Google Shape;67;gcca0e019df_1_7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gcca0e019df_1_7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gcca0e019df_1_70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gcca0e019df_1_70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" name="Google Shape;71;gcca0e019df_1_70"/>
          <p:cNvSpPr/>
          <p:nvPr/>
        </p:nvSpPr>
        <p:spPr>
          <a:xfrm rot="-5400000">
            <a:off x="-1798090" y="3374102"/>
            <a:ext cx="6858000" cy="1098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" name="Google Shape;72;gcca0e019df_1_70"/>
          <p:cNvGrpSpPr/>
          <p:nvPr/>
        </p:nvGrpSpPr>
        <p:grpSpPr>
          <a:xfrm flipH="1">
            <a:off x="11449583" y="206685"/>
            <a:ext cx="522570" cy="530364"/>
            <a:chOff x="2645664" y="2011680"/>
            <a:chExt cx="735600" cy="746571"/>
          </a:xfrm>
        </p:grpSpPr>
        <p:sp>
          <p:nvSpPr>
            <p:cNvPr id="73" name="Google Shape;73;gcca0e019df_1_70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gcca0e019df_1_70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" name="Google Shape;75;gcca0e019df_1_70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6" name="Google Shape;76;gcca0e019df_1_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20" cy="108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gcca0e019df_1_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gcca0e019df_1_70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0" name="Google Shape;80;gcca0e019df_1_8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gcca0e019df_1_81"/>
          <p:cNvSpPr txBox="1"/>
          <p:nvPr>
            <p:ph idx="1" type="body"/>
          </p:nvPr>
        </p:nvSpPr>
        <p:spPr>
          <a:xfrm>
            <a:off x="6880537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2" name="Google Shape;82;gcca0e019df_1_81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gcca0e019df_1_8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gcca0e019df_1_81"/>
          <p:cNvSpPr txBox="1"/>
          <p:nvPr>
            <p:ph idx="2" type="body"/>
          </p:nvPr>
        </p:nvSpPr>
        <p:spPr>
          <a:xfrm>
            <a:off x="191799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gcca0e019df_1_81"/>
          <p:cNvSpPr txBox="1"/>
          <p:nvPr>
            <p:ph idx="3" type="body"/>
          </p:nvPr>
        </p:nvSpPr>
        <p:spPr>
          <a:xfrm>
            <a:off x="688053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gcca0e019df_1_81"/>
          <p:cNvSpPr txBox="1"/>
          <p:nvPr>
            <p:ph idx="4" type="body"/>
          </p:nvPr>
        </p:nvSpPr>
        <p:spPr>
          <a:xfrm>
            <a:off x="1917998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7" name="Google Shape;87;gcca0e019df_1_81"/>
          <p:cNvSpPr/>
          <p:nvPr/>
        </p:nvSpPr>
        <p:spPr>
          <a:xfrm rot="-5400000">
            <a:off x="-1798090" y="3374102"/>
            <a:ext cx="6858000" cy="1098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" name="Google Shape;88;gcca0e019df_1_81"/>
          <p:cNvGrpSpPr/>
          <p:nvPr/>
        </p:nvGrpSpPr>
        <p:grpSpPr>
          <a:xfrm flipH="1">
            <a:off x="11449583" y="206685"/>
            <a:ext cx="522570" cy="530364"/>
            <a:chOff x="2645664" y="2011680"/>
            <a:chExt cx="735600" cy="746571"/>
          </a:xfrm>
        </p:grpSpPr>
        <p:sp>
          <p:nvSpPr>
            <p:cNvPr id="89" name="Google Shape;89;gcca0e019df_1_81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gcca0e019df_1_81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" name="Google Shape;91;gcca0e019df_1_81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2" name="Google Shape;92;gcca0e019df_1_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20" cy="108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gcca0e019df_1_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gcca0e019df_1_81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96" name="Google Shape;96;gcca0e019df_1_9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gcca0e019df_1_95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gcca0e019df_1_9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gcca0e019df_1_95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gcca0e019df_1_95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gcca0e019df_1_95"/>
          <p:cNvSpPr/>
          <p:nvPr/>
        </p:nvSpPr>
        <p:spPr>
          <a:xfrm rot="-5400000">
            <a:off x="-1798090" y="3374102"/>
            <a:ext cx="6858000" cy="1098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" name="Google Shape;102;gcca0e019df_1_95"/>
          <p:cNvGrpSpPr/>
          <p:nvPr/>
        </p:nvGrpSpPr>
        <p:grpSpPr>
          <a:xfrm flipH="1">
            <a:off x="11449583" y="206685"/>
            <a:ext cx="522570" cy="530364"/>
            <a:chOff x="2645664" y="2011680"/>
            <a:chExt cx="735600" cy="746571"/>
          </a:xfrm>
        </p:grpSpPr>
        <p:sp>
          <p:nvSpPr>
            <p:cNvPr id="103" name="Google Shape;103;gcca0e019df_1_9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gcca0e019df_1_9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5" name="Google Shape;105;gcca0e019df_1_95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106" name="Google Shape;106;gcca0e019df_1_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20" cy="108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gcca0e019df_1_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gcca0e019df_1_95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ca0e019df_1_107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1" name="Google Shape;111;gcca0e019df_1_107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2" name="Google Shape;112;gcca0e019df_1_10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gcca0e019df_1_107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cca0e019df_1_107"/>
          <p:cNvSpPr/>
          <p:nvPr/>
        </p:nvSpPr>
        <p:spPr>
          <a:xfrm rot="-5400000">
            <a:off x="-1822804" y="3374102"/>
            <a:ext cx="6858000" cy="1098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" name="Google Shape;115;gcca0e019df_1_107"/>
          <p:cNvGrpSpPr/>
          <p:nvPr/>
        </p:nvGrpSpPr>
        <p:grpSpPr>
          <a:xfrm flipH="1">
            <a:off x="11449583" y="206685"/>
            <a:ext cx="522570" cy="530364"/>
            <a:chOff x="2645664" y="2011680"/>
            <a:chExt cx="735600" cy="746571"/>
          </a:xfrm>
        </p:grpSpPr>
        <p:sp>
          <p:nvSpPr>
            <p:cNvPr id="116" name="Google Shape;116;gcca0e019df_1_107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gcca0e019df_1_107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" name="Google Shape;118;gcca0e019df_1_107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gcca0e019df_1_107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0" name="Google Shape;120;gcca0e019df_1_1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gcca0e019df_1_1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cca0e019df_1_107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cca0e019df_1_119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5" name="Google Shape;125;gcca0e019df_1_11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cca0e019df_1_119"/>
          <p:cNvSpPr txBox="1"/>
          <p:nvPr>
            <p:ph idx="1" type="body"/>
          </p:nvPr>
        </p:nvSpPr>
        <p:spPr>
          <a:xfrm>
            <a:off x="1918000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gcca0e019df_1_119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gcca0e019df_1_119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29" name="Google Shape;129;gcca0e019df_1_119"/>
          <p:cNvSpPr/>
          <p:nvPr/>
        </p:nvSpPr>
        <p:spPr>
          <a:xfrm rot="-5400000">
            <a:off x="-1822804" y="3374102"/>
            <a:ext cx="6858000" cy="1098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0" name="Google Shape;130;gcca0e019df_1_119"/>
          <p:cNvGrpSpPr/>
          <p:nvPr/>
        </p:nvGrpSpPr>
        <p:grpSpPr>
          <a:xfrm flipH="1">
            <a:off x="11449583" y="206685"/>
            <a:ext cx="522570" cy="530364"/>
            <a:chOff x="2645664" y="2011680"/>
            <a:chExt cx="735600" cy="746571"/>
          </a:xfrm>
        </p:grpSpPr>
        <p:sp>
          <p:nvSpPr>
            <p:cNvPr id="131" name="Google Shape;131;gcca0e019df_1_119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gcca0e019df_1_119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gcca0e019df_1_119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gcca0e019df_1_119"/>
          <p:cNvSpPr txBox="1"/>
          <p:nvPr/>
        </p:nvSpPr>
        <p:spPr>
          <a:xfrm>
            <a:off x="4641089" y="642349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5" name="Google Shape;135;gcca0e019df_1_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gcca0e019df_1_1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463" y="101600"/>
            <a:ext cx="1370274" cy="78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gcca0e019df_1_119"/>
          <p:cNvSpPr txBox="1"/>
          <p:nvPr/>
        </p:nvSpPr>
        <p:spPr>
          <a:xfrm>
            <a:off x="5279575" y="172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CYTOSCAPE APPLICATION</a:t>
            </a:r>
            <a:endParaRPr sz="900">
              <a:solidFill>
                <a:srgbClr val="AEABA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4.png"/><Relationship Id="rId2" Type="http://schemas.openxmlformats.org/officeDocument/2006/relationships/image" Target="../media/image1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gcca0e019df_1_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gcca0e019df_1_15"/>
          <p:cNvSpPr txBox="1"/>
          <p:nvPr>
            <p:ph type="title"/>
          </p:nvPr>
        </p:nvSpPr>
        <p:spPr>
          <a:xfrm>
            <a:off x="1788160" y="365125"/>
            <a:ext cx="9565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gcca0e019df_1_15"/>
          <p:cNvSpPr txBox="1"/>
          <p:nvPr>
            <p:ph idx="1" type="body"/>
          </p:nvPr>
        </p:nvSpPr>
        <p:spPr>
          <a:xfrm>
            <a:off x="1788160" y="1825625"/>
            <a:ext cx="95655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gcca0e019df_1_15"/>
          <p:cNvSpPr txBox="1"/>
          <p:nvPr>
            <p:ph idx="10" type="dt"/>
          </p:nvPr>
        </p:nvSpPr>
        <p:spPr>
          <a:xfrm>
            <a:off x="178816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gcca0e019df_1_15"/>
          <p:cNvSpPr txBox="1"/>
          <p:nvPr>
            <p:ph idx="11" type="ftr"/>
          </p:nvPr>
        </p:nvSpPr>
        <p:spPr>
          <a:xfrm>
            <a:off x="485394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gcca0e019df_1_15"/>
          <p:cNvSpPr txBox="1"/>
          <p:nvPr>
            <p:ph idx="12" type="sldNum"/>
          </p:nvPr>
        </p:nvSpPr>
        <p:spPr>
          <a:xfrm>
            <a:off x="929132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gcca0e019df_1_1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gcca0e019df_1_15"/>
          <p:cNvSpPr txBox="1"/>
          <p:nvPr/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gcca0e019df_1_15"/>
          <p:cNvSpPr txBox="1"/>
          <p:nvPr/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gcca0e019df_1_15"/>
          <p:cNvSpPr/>
          <p:nvPr/>
        </p:nvSpPr>
        <p:spPr>
          <a:xfrm flipH="1" rot="5400000">
            <a:off x="-1807449" y="3374100"/>
            <a:ext cx="6858000" cy="1098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gcca0e019df_1_15"/>
          <p:cNvGrpSpPr/>
          <p:nvPr/>
        </p:nvGrpSpPr>
        <p:grpSpPr>
          <a:xfrm>
            <a:off x="11449145" y="211743"/>
            <a:ext cx="522600" cy="530526"/>
            <a:chOff x="11140959" y="745237"/>
            <a:chExt cx="522600" cy="530526"/>
          </a:xfrm>
        </p:grpSpPr>
        <p:sp>
          <p:nvSpPr>
            <p:cNvPr id="17" name="Google Shape;17;gcca0e019df_1_15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gcca0e019df_1_15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gcca0e019df_1_15"/>
          <p:cNvSpPr txBox="1"/>
          <p:nvPr/>
        </p:nvSpPr>
        <p:spPr>
          <a:xfrm>
            <a:off x="5349923" y="6421815"/>
            <a:ext cx="65655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</a:rPr>
              <a:t>KNIGHT FOUNDATION SCHOOL</a:t>
            </a: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en-US" sz="900">
                <a:solidFill>
                  <a:srgbClr val="F2F2F2"/>
                </a:solidFill>
              </a:rPr>
              <a:t>COMPUTING</a:t>
            </a: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900">
                <a:solidFill>
                  <a:srgbClr val="F2F2F2"/>
                </a:solidFill>
              </a:rPr>
              <a:t>INFORMATION SCIENCES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en.wikipedia.org/wiki/Modularity_(networks)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ece-research.unm.edu/ifis/papers/community-moore.pdf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en.wikipedia.org/wiki/Girvan%E2%80%93Newman_algorithm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psl.pons.free.fr/publi/communities.pdf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Relationship Id="rId4" Type="http://schemas.openxmlformats.org/officeDocument/2006/relationships/image" Target="../media/image32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Relationship Id="rId4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"/>
          <p:cNvSpPr txBox="1"/>
          <p:nvPr/>
        </p:nvSpPr>
        <p:spPr>
          <a:xfrm>
            <a:off x="2562450" y="1260025"/>
            <a:ext cx="7855200" cy="1823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i="0" lang="en-US" sz="5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CyFinder </a:t>
            </a:r>
            <a:endParaRPr i="0" sz="5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i="0" lang="en-US" sz="5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Cytoscape Application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6" name="Google Shape;206;p1"/>
          <p:cNvSpPr txBox="1"/>
          <p:nvPr/>
        </p:nvSpPr>
        <p:spPr>
          <a:xfrm>
            <a:off x="2562451" y="3533186"/>
            <a:ext cx="9235972" cy="26119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1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Finding, Visualizing, and Interpreting protein Networks.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Spring 2021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Students: </a:t>
            </a:r>
            <a:endParaRPr i="0" sz="2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07975" lvl="0" marL="914400" marR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-"/>
            </a:pP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Capstone II: </a:t>
            </a: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Adolfo Perera, </a:t>
            </a:r>
            <a:r>
              <a:rPr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Cesar Martin, Juan Ibarra Cuza, </a:t>
            </a: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Maikel Ventura</a:t>
            </a:r>
            <a:r>
              <a:rPr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Tyrone Gallardo</a:t>
            </a: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07975" lvl="0" marL="9144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-"/>
            </a:pP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Capstone I: </a:t>
            </a: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Alvaro Orozco, Carlos Andres Neira, </a:t>
            </a:r>
            <a:r>
              <a:rPr lang="en-US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Carlos Sautie, Paulina Acosta Cevallos, Yasmani Rene Valdes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i="0" lang="en-US" sz="2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Mentors: Ananda Mondal, </a:t>
            </a: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Raihanul Tanvir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Instructor: Masoud Sadjadi</a:t>
            </a:r>
            <a:endParaRPr i="0" sz="21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7" name="Google Shape;207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1925" y="725000"/>
            <a:ext cx="1544275" cy="154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ce68171e58_0_2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Biclique: Example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0" name="Google Shape;270;gce68171e58_0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65250" y="1469410"/>
            <a:ext cx="4927352" cy="483666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gce68171e58_0_26"/>
          <p:cNvSpPr txBox="1"/>
          <p:nvPr/>
        </p:nvSpPr>
        <p:spPr>
          <a:xfrm>
            <a:off x="1920250" y="2811150"/>
            <a:ext cx="4845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Maximum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Biclique Subgrap extracted from the Breast Cancer Subnetwork Biomarker.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consists of 18 nodes and 153 edges.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7a1c02787d_1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Biclique: Demo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7" name="Google Shape;277;g7a1c02787d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4650" y="1901650"/>
            <a:ext cx="9352601" cy="407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ce9829bc7f_2_8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Bipartite Layout: Example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83" name="Google Shape;283;gce9829bc7f_2_8"/>
          <p:cNvCxnSpPr/>
          <p:nvPr/>
        </p:nvCxnSpPr>
        <p:spPr>
          <a:xfrm>
            <a:off x="6823413" y="3896750"/>
            <a:ext cx="786300" cy="7200"/>
          </a:xfrm>
          <a:prstGeom prst="straightConnector1">
            <a:avLst/>
          </a:prstGeom>
          <a:noFill/>
          <a:ln cap="flat" cmpd="sng" w="5715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284" name="Google Shape;284;gce9829bc7f_2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2218425"/>
            <a:ext cx="4847292" cy="315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gce9829bc7f_2_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65575" y="2218423"/>
            <a:ext cx="4172725" cy="315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a1c02787d_1_13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Bipartite Layout: Demo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1" name="Google Shape;291;g7a1c02787d_1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4650" y="1901650"/>
            <a:ext cx="9352601" cy="407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7" name="Google Shape;297;p21"/>
          <p:cNvSpPr txBox="1"/>
          <p:nvPr/>
        </p:nvSpPr>
        <p:spPr>
          <a:xfrm>
            <a:off x="2101214" y="1825625"/>
            <a:ext cx="9262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40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Helvetica Neue"/>
              <a:buChar char="•"/>
            </a:pPr>
            <a:r>
              <a:rPr i="0" lang="en-US" sz="2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Another term for Clustering.</a:t>
            </a:r>
            <a:endParaRPr i="0" sz="27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Helvetica Neue"/>
              <a:buChar char="•"/>
            </a:pPr>
            <a:r>
              <a:rPr i="0" lang="en-US" sz="2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Clustering = Communities: Collection of clusters/communities</a:t>
            </a:r>
            <a:r>
              <a:rPr lang="en-US" sz="27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objects.</a:t>
            </a:r>
            <a:endParaRPr sz="27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Helvetica Neue"/>
              <a:buChar char="•"/>
            </a:pPr>
            <a:r>
              <a:rPr lang="en-US" sz="27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goal is to find subgraphs that are well connected but are not quite cliques.</a:t>
            </a:r>
            <a:endParaRPr sz="27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Helvetica Neue"/>
              <a:buChar char="•"/>
            </a:pPr>
            <a:r>
              <a:rPr lang="en-US" sz="27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subgraphs are also sparsely connected among themselves.</a:t>
            </a:r>
            <a:endParaRPr i="0" sz="2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cf30d0efc0_2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Detection: Example.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3" name="Google Shape;303;gcf30d0efc0_2_0"/>
          <p:cNvSpPr txBox="1"/>
          <p:nvPr/>
        </p:nvSpPr>
        <p:spPr>
          <a:xfrm>
            <a:off x="1996439" y="1693132"/>
            <a:ext cx="9922500" cy="4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62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gcf30d0efc0_2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098" y="1820500"/>
            <a:ext cx="6612903" cy="32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1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0" name="Google Shape;310;p22"/>
          <p:cNvSpPr txBox="1"/>
          <p:nvPr/>
        </p:nvSpPr>
        <p:spPr>
          <a:xfrm>
            <a:off x="1996439" y="1693133"/>
            <a:ext cx="992257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Helvetica Neue"/>
              <a:buChar char="•"/>
            </a:pPr>
            <a:r>
              <a:rPr i="0" lang="en-US" sz="23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community detection algorithms are iterative, producing new clusterings at some interval (in some cases in all iterations).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Helvetica Neue"/>
              <a:buChar char="•"/>
            </a:pPr>
            <a:r>
              <a:rPr i="0" lang="en-US" sz="23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output is a </a:t>
            </a:r>
            <a:r>
              <a:rPr i="0" lang="en-US" sz="2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Dendrogram</a:t>
            </a:r>
            <a:r>
              <a:rPr i="0" lang="en-US" sz="23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a diagram showing </a:t>
            </a:r>
            <a:r>
              <a:rPr lang="en-US" sz="23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clustering at every level.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Arial"/>
              <a:buNone/>
            </a:pPr>
            <a:r>
              <a:t/>
            </a:r>
            <a:endParaRPr i="0" sz="23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8255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Arial"/>
              <a:buNone/>
            </a:pPr>
            <a:r>
              <a:t/>
            </a:r>
            <a:endParaRPr i="0" sz="23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8255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Arial"/>
              <a:buNone/>
            </a:pPr>
            <a:r>
              <a:t/>
            </a:r>
            <a:endParaRPr i="0" sz="23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Arial"/>
              <a:buNone/>
            </a:pPr>
            <a:r>
              <a:t/>
            </a:r>
            <a:endParaRPr i="0" sz="23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1" name="Google Shape;311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3487" y="3325500"/>
            <a:ext cx="6227624" cy="2497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22"/>
          <p:cNvSpPr txBox="1"/>
          <p:nvPr/>
        </p:nvSpPr>
        <p:spPr>
          <a:xfrm>
            <a:off x="8752950" y="3325532"/>
            <a:ext cx="3165900" cy="23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level </a:t>
            </a:r>
            <a:r>
              <a:rPr lang="en-US" sz="21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</a:t>
            </a: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</a:t>
            </a:r>
            <a:r>
              <a:rPr lang="en-US" sz="21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clustering.</a:t>
            </a:r>
            <a:endParaRPr sz="21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bottom, all elements are each a cluster. </a:t>
            </a:r>
            <a:endParaRPr i="0" sz="21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top, </a:t>
            </a:r>
            <a:r>
              <a:rPr lang="en-US" sz="21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is one cluster with all </a:t>
            </a:r>
            <a:r>
              <a:rPr lang="en-US" sz="21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</a:t>
            </a:r>
            <a:r>
              <a:rPr i="0" lang="en-US" sz="2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lements.</a:t>
            </a:r>
            <a:endParaRPr i="0" sz="2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2: Modularity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8" name="Google Shape;318;p23"/>
          <p:cNvSpPr txBox="1"/>
          <p:nvPr/>
        </p:nvSpPr>
        <p:spPr>
          <a:xfrm>
            <a:off x="1996439" y="1693132"/>
            <a:ext cx="9922500" cy="4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to cut the Dendrogram?</a:t>
            </a:r>
            <a:endParaRPr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i="0" lang="en-US" sz="3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 a clustering quality measure like </a:t>
            </a:r>
            <a:r>
              <a:rPr i="0" lang="en-US" sz="3000" u="sng" cap="none" strike="noStrike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Modularity</a:t>
            </a:r>
            <a:r>
              <a:rPr i="0" lang="en-US" sz="3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(Q) to select the best clustering for the actual output.</a:t>
            </a:r>
            <a:endParaRPr sz="3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Higher modularity means better clustering.</a:t>
            </a:r>
            <a:endParaRPr sz="3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Arial"/>
              <a:buNone/>
            </a:pPr>
            <a:r>
              <a:t/>
            </a:r>
            <a:endParaRPr i="0" sz="3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3: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Fast Greedy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Algorithm.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4" name="Google Shape;324;p25"/>
          <p:cNvSpPr txBox="1"/>
          <p:nvPr/>
        </p:nvSpPr>
        <p:spPr>
          <a:xfrm>
            <a:off x="1996439" y="1693132"/>
            <a:ext cx="9922573" cy="4536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i="0" lang="en-US" sz="3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Greedy Algorithm with optimization at every iteration.</a:t>
            </a:r>
            <a:endParaRPr i="0" sz="3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Recall that we choose Modularity as our clustering quality measure.</a:t>
            </a:r>
            <a:endParaRPr sz="3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Start the clustering with 1-Node communities and merge the communities that give the highest modularity increase.</a:t>
            </a:r>
            <a:endParaRPr sz="3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Output the clustering that has no further modularity improvements by doing these merges.</a:t>
            </a:r>
            <a:endParaRPr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3.1 : Fast Greedy Algorithm Example.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 picture containing gear&#10;&#10;Description automatically generated" id="330" name="Google Shape;33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903" y="1809595"/>
            <a:ext cx="4138019" cy="35969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art&#10;&#10;Description automatically generated" id="331" name="Google Shape;33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98151" y="3208930"/>
            <a:ext cx="2507087" cy="22156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art&#10;&#10;Description automatically generated" id="332" name="Google Shape;332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12784" y="4066930"/>
            <a:ext cx="2324027" cy="21489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333" name="Google Shape;333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12784" y="1809595"/>
            <a:ext cx="2305005" cy="200993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4" name="Google Shape;334;p26"/>
          <p:cNvCxnSpPr/>
          <p:nvPr/>
        </p:nvCxnSpPr>
        <p:spPr>
          <a:xfrm>
            <a:off x="5972044" y="3904047"/>
            <a:ext cx="940740" cy="0"/>
          </a:xfrm>
          <a:prstGeom prst="straightConnector1">
            <a:avLst/>
          </a:prstGeom>
          <a:noFill/>
          <a:ln cap="flat" cmpd="sng" w="5715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35" name="Google Shape;335;p26"/>
          <p:cNvSpPr txBox="1"/>
          <p:nvPr/>
        </p:nvSpPr>
        <p:spPr>
          <a:xfrm>
            <a:off x="2157274" y="5610687"/>
            <a:ext cx="413801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84 Nodes &amp; 1900 Edges, Fast Greedy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Done in roughly 1 minute.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Introduction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3" name="Google Shape;213;p2"/>
          <p:cNvSpPr txBox="1"/>
          <p:nvPr>
            <p:ph idx="1" type="body"/>
          </p:nvPr>
        </p:nvSpPr>
        <p:spPr>
          <a:xfrm>
            <a:off x="1920250" y="2026600"/>
            <a:ext cx="9870900" cy="40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95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AutoNum type="arabicPeriod"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What is Cytoscape?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Helvetica Neue"/>
              <a:buAutoNum type="alphaLcPeriod"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https://cytoscape.org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Helvetica Neue"/>
              <a:buAutoNum type="arabicPeriod"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What is Cyfinder?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95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AutoNum type="arabicPeriod"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We extended Cyfinder to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2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413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AutoNum type="alphaLcPeriod"/>
            </a:pP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Directly find the maximum clique and maximum biclique. </a:t>
            </a:r>
            <a:endParaRPr sz="2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413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AutoNum type="alphaLcPeriod"/>
            </a:pP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Helps visualize bipartite graphs.</a:t>
            </a:r>
            <a:endParaRPr sz="2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413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Helvetica Neue"/>
              <a:buAutoNum type="alphaLcPeriod"/>
            </a:pP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Perform clustering.</a:t>
            </a:r>
            <a:endParaRPr sz="2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4" name="Google Shape;21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900" y="852725"/>
            <a:ext cx="5724000" cy="177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4: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Edge Betweenness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Algorithm.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1" name="Google Shape;341;p27"/>
          <p:cNvSpPr txBox="1"/>
          <p:nvPr/>
        </p:nvSpPr>
        <p:spPr>
          <a:xfrm>
            <a:off x="1996439" y="1693132"/>
            <a:ext cx="9922573" cy="4536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i="0" lang="en-US" sz="3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Finds shortest paths between all pairs of Nodes.</a:t>
            </a:r>
            <a:endParaRPr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Remove the edges in which many shortest paths run in, revealing the communities.</a:t>
            </a:r>
            <a:endParaRPr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7305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Helvetica Neue"/>
              <a:buChar char="•"/>
            </a:pPr>
            <a:r>
              <a:rPr i="0" lang="en-US" sz="3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Edge Betweenness Algorithm is the most expensive </a:t>
            </a: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community detection </a:t>
            </a:r>
            <a:r>
              <a:rPr i="0" lang="en-US" sz="3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algorithm.</a:t>
            </a:r>
            <a:endParaRPr i="0" sz="3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8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4.1: Edge Betweenness Algorithm Elaboration.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7" name="Google Shape;347;p28"/>
          <p:cNvSpPr txBox="1"/>
          <p:nvPr/>
        </p:nvSpPr>
        <p:spPr>
          <a:xfrm>
            <a:off x="1996439" y="1693132"/>
            <a:ext cx="9922500" cy="4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62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28"/>
          <p:cNvSpPr txBox="1"/>
          <p:nvPr/>
        </p:nvSpPr>
        <p:spPr>
          <a:xfrm>
            <a:off x="2250438" y="5182175"/>
            <a:ext cx="9058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sz="18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Since we find shortest paths between all pairs of Nodes, many of them will run along BD, giving it a high edge betweenness. Removing BD reveals the underlying community structure.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49" name="Google Shape;34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098" y="1820500"/>
            <a:ext cx="6612903" cy="32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4.2: Edge Betweenness Algorithm Example.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 picture containing gear&#10;&#10;Description automatically generated" id="355" name="Google Shape;35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36265" y="1944849"/>
            <a:ext cx="4138019" cy="3596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41732" y="1944849"/>
            <a:ext cx="3756986" cy="360457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7" name="Google Shape;357;p29"/>
          <p:cNvCxnSpPr/>
          <p:nvPr/>
        </p:nvCxnSpPr>
        <p:spPr>
          <a:xfrm>
            <a:off x="6372094" y="3904047"/>
            <a:ext cx="940740" cy="0"/>
          </a:xfrm>
          <a:prstGeom prst="straightConnector1">
            <a:avLst/>
          </a:prstGeom>
          <a:noFill/>
          <a:ln cap="flat" cmpd="sng" w="5715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58" name="Google Shape;358;p29"/>
          <p:cNvSpPr txBox="1"/>
          <p:nvPr/>
        </p:nvSpPr>
        <p:spPr>
          <a:xfrm>
            <a:off x="4586150" y="5610675"/>
            <a:ext cx="5097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84 Nodes &amp; 1900 Edges, Edge Betweenness done in roughly 1 ½ minutes.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ce6e45871a_0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5: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Walktrap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Algorithm.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4" name="Google Shape;364;gce6e45871a_0_6"/>
          <p:cNvSpPr txBox="1"/>
          <p:nvPr/>
        </p:nvSpPr>
        <p:spPr>
          <a:xfrm>
            <a:off x="1996439" y="1693132"/>
            <a:ext cx="9922500" cy="4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rgbClr val="FFFFFF"/>
                </a:solidFill>
              </a:rPr>
              <a:t>Uses random walk probabilities.</a:t>
            </a:r>
            <a:endParaRPr sz="3000">
              <a:solidFill>
                <a:srgbClr val="FFFFFF"/>
              </a:solidFill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Char char="•"/>
            </a:pPr>
            <a:r>
              <a:rPr lang="en-US" sz="3000">
                <a:solidFill>
                  <a:srgbClr val="FFFFFF"/>
                </a:solidFill>
              </a:rPr>
              <a:t>Random walks from a Node in a community tend to stay in the same community.</a:t>
            </a:r>
            <a:endParaRPr sz="3000">
              <a:solidFill>
                <a:srgbClr val="FFFFFF"/>
              </a:solidFill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•"/>
            </a:pPr>
            <a:r>
              <a:rPr lang="en-US" sz="3000">
                <a:solidFill>
                  <a:srgbClr val="FFFFFF"/>
                </a:solidFill>
              </a:rPr>
              <a:t>Default walk length is 4.</a:t>
            </a:r>
            <a:endParaRPr sz="3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cd36825c3b_1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5.1: Walktrap Algorithm Elaboration.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0" name="Google Shape;370;gcd36825c3b_1_0"/>
          <p:cNvSpPr txBox="1"/>
          <p:nvPr/>
        </p:nvSpPr>
        <p:spPr>
          <a:xfrm>
            <a:off x="1996439" y="1693132"/>
            <a:ext cx="9922500" cy="4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62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gcd36825c3b_1_0"/>
          <p:cNvSpPr txBox="1"/>
          <p:nvPr/>
        </p:nvSpPr>
        <p:spPr>
          <a:xfrm>
            <a:off x="2250438" y="5182175"/>
            <a:ext cx="9058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Random walks from each Node will tend to stay in the same community. We use these likelihood </a:t>
            </a: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probabilities</a:t>
            </a: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our algorithm </a:t>
            </a: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calculations</a:t>
            </a:r>
            <a:r>
              <a:rPr lang="en-US"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2" name="Google Shape;372;gcd36825c3b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098" y="1820500"/>
            <a:ext cx="6612903" cy="32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ce6e45871a_0_4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 5.1: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Walktrap Algorithm Example.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8" name="Google Shape;378;gce6e45871a_0_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3925" y="1822185"/>
            <a:ext cx="4133850" cy="3600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9" name="Google Shape;379;gce6e45871a_0_44"/>
          <p:cNvCxnSpPr/>
          <p:nvPr/>
        </p:nvCxnSpPr>
        <p:spPr>
          <a:xfrm>
            <a:off x="6372094" y="3904047"/>
            <a:ext cx="940800" cy="0"/>
          </a:xfrm>
          <a:prstGeom prst="straightConnector1">
            <a:avLst/>
          </a:prstGeom>
          <a:noFill/>
          <a:ln cap="flat" cmpd="sng" w="5715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380" name="Google Shape;380;gce6e45871a_0_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00050" y="1822185"/>
            <a:ext cx="2009775" cy="187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gce6e45871a_0_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00050" y="3904060"/>
            <a:ext cx="2009775" cy="186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gce6e45871a_0_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40150" y="1826935"/>
            <a:ext cx="2085975" cy="186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gce6e45871a_0_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611575" y="3904060"/>
            <a:ext cx="2143125" cy="1552575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gce6e45871a_0_44"/>
          <p:cNvSpPr txBox="1"/>
          <p:nvPr/>
        </p:nvSpPr>
        <p:spPr>
          <a:xfrm>
            <a:off x="2238100" y="5528275"/>
            <a:ext cx="4134000" cy="10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</a:rPr>
              <a:t>84 Nodes &amp; 1900 Edges, Walktrap done in roughly ½ minute.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7a1c02787d_1_2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Community Detection Algorithms: Demo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0" name="Google Shape;390;g7a1c02787d_1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4650" y="1901650"/>
            <a:ext cx="9352601" cy="407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cca0e019df_1_0"/>
          <p:cNvSpPr txBox="1"/>
          <p:nvPr>
            <p:ph idx="1" type="body"/>
          </p:nvPr>
        </p:nvSpPr>
        <p:spPr>
          <a:xfrm>
            <a:off x="1920250" y="1825625"/>
            <a:ext cx="9718800" cy="440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Helvetica Neue"/>
              <a:buChar char="•"/>
            </a:pP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Originally, CyFinder is capable of locating clique and bipartite graphs. </a:t>
            </a: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Helvetica Neue"/>
              <a:buChar char="•"/>
            </a:pP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Newly added features include the ability to perform clustering with various methods, locating maximum cliques and bicliques, and </a:t>
            </a: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visualize</a:t>
            </a: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 bipartite Networks as such.</a:t>
            </a: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Helvetica Neue"/>
              <a:buChar char="•"/>
            </a:pP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Capstone I contributions: Finding connected components and minimum spanning tree.</a:t>
            </a: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Helvetica Neue"/>
              <a:buChar char="•"/>
            </a:pP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CyFinder still has some issues, such as the lack of biological interpretation of results.</a:t>
            </a: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Helvetica Neue"/>
              <a:buChar char="•"/>
            </a:pPr>
            <a:r>
              <a:rPr lang="en-US" sz="2500">
                <a:latin typeface="Helvetica Neue"/>
                <a:ea typeface="Helvetica Neue"/>
                <a:cs typeface="Helvetica Neue"/>
                <a:sym typeface="Helvetica Neue"/>
              </a:rPr>
              <a:t>Contact information - PO: amondal@cs.fiu.edu</a:t>
            </a: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6" name="Google Shape;396;gcca0e019df_1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Conclusion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cca0e019df_1_10"/>
          <p:cNvSpPr txBox="1"/>
          <p:nvPr>
            <p:ph type="ctrTitle"/>
          </p:nvPr>
        </p:nvSpPr>
        <p:spPr>
          <a:xfrm>
            <a:off x="1859275" y="1041400"/>
            <a:ext cx="9828900" cy="2387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Thank you for your attention.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2" name="Google Shape;402;gcca0e019df_1_10"/>
          <p:cNvSpPr txBox="1"/>
          <p:nvPr>
            <p:ph idx="1" type="subTitle"/>
          </p:nvPr>
        </p:nvSpPr>
        <p:spPr>
          <a:xfrm>
            <a:off x="1859275" y="3521075"/>
            <a:ext cx="9072900" cy="191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10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Helvetica Neue"/>
              <a:buChar char="●"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Any questions?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10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lvetica Neue"/>
              <a:buChar char="●"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Five minutes to ask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Clique: Description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0" name="Google Shape;220;p15"/>
          <p:cNvSpPr txBox="1"/>
          <p:nvPr/>
        </p:nvSpPr>
        <p:spPr>
          <a:xfrm>
            <a:off x="2363275" y="1880200"/>
            <a:ext cx="4016400" cy="38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60350" lvl="0" marL="228600" marR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Helvetica Neue"/>
              <a:buChar char="•"/>
            </a:pPr>
            <a:r>
              <a:rPr lang="en-US" sz="25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</a:t>
            </a:r>
            <a:r>
              <a:rPr lang="en-US" sz="25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is a clique?</a:t>
            </a:r>
            <a:endParaRPr sz="25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60350" lvl="0" marL="228600" marR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Helvetica Neue"/>
              <a:buChar char="•"/>
            </a:pPr>
            <a:r>
              <a:rPr lang="en-US" sz="25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Bron-Kersboch</a:t>
            </a:r>
            <a:endParaRPr sz="25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60350" lvl="0" marL="228600" marR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Helvetica Neue"/>
              <a:buChar char="•"/>
            </a:pPr>
            <a:r>
              <a:rPr lang="en-US" sz="25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Maximum clique by Node count.</a:t>
            </a:r>
            <a:endParaRPr sz="25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1" name="Google Shape;22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74600" y="1600200"/>
            <a:ext cx="4745600" cy="442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Clique: Example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7" name="Google Shape;22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19300" y="1451966"/>
            <a:ext cx="3972574" cy="483660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6"/>
          <p:cNvSpPr txBox="1"/>
          <p:nvPr/>
        </p:nvSpPr>
        <p:spPr>
          <a:xfrm>
            <a:off x="2182850" y="2811150"/>
            <a:ext cx="48450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Maximum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Clique Subgraph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extracted from the Breast Cancer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Subnetwork Biomarker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consists of 21 nodes and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210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edges.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7a1c02787d_1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Clique: Demo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4" name="Google Shape;234;g7a1c02787d_1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4650" y="1901650"/>
            <a:ext cx="9352601" cy="407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7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Biclique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0" name="Google Shape;240;p17"/>
          <p:cNvSpPr txBox="1"/>
          <p:nvPr/>
        </p:nvSpPr>
        <p:spPr>
          <a:xfrm>
            <a:off x="2090500" y="2528550"/>
            <a:ext cx="48588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Input Graph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Bipartite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Complete Bipartite = Biclique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Maximum C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lique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1" name="Google Shape;24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22100" y="1364425"/>
            <a:ext cx="4388250" cy="442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ce68171e58_0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Biclique: Artificial Edges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7" name="Google Shape;247;gce68171e58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0550" y="1674350"/>
            <a:ext cx="5461476" cy="4466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ce68171e58_0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7624" y="1674349"/>
            <a:ext cx="3402777" cy="44661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9" name="Google Shape;249;gce68171e58_0_6"/>
          <p:cNvCxnSpPr/>
          <p:nvPr/>
        </p:nvCxnSpPr>
        <p:spPr>
          <a:xfrm>
            <a:off x="5517313" y="3903825"/>
            <a:ext cx="786300" cy="7200"/>
          </a:xfrm>
          <a:prstGeom prst="straightConnector1">
            <a:avLst/>
          </a:prstGeom>
          <a:noFill/>
          <a:ln cap="flat" cmpd="sng" w="5715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ce68171e58_0_1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Biclique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5" name="Google Shape;255;gce68171e58_0_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3100" y="1489485"/>
            <a:ext cx="5401082" cy="483666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gce68171e58_0_15"/>
          <p:cNvSpPr txBox="1"/>
          <p:nvPr/>
        </p:nvSpPr>
        <p:spPr>
          <a:xfrm>
            <a:off x="2000000" y="3492163"/>
            <a:ext cx="3675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Finds all cliques in the graph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ce68171e58_0_2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Maximum Biclique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2" name="Google Shape;262;gce68171e58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9863" y="1448860"/>
            <a:ext cx="6434916" cy="483666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gce68171e58_0_20"/>
          <p:cNvSpPr txBox="1"/>
          <p:nvPr/>
        </p:nvSpPr>
        <p:spPr>
          <a:xfrm>
            <a:off x="1920250" y="2270550"/>
            <a:ext cx="32763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Remove the artificial edges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Selects maximum bi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clique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node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count.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Helvetica Neue"/>
              <a:buChar char="●"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# Biclique Edges = 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# Set 1 Nodes * # Set 2 Nodes</a:t>
            </a:r>
            <a:endParaRPr sz="21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4" name="Google Shape;264;gce68171e58_0_20"/>
          <p:cNvSpPr txBox="1"/>
          <p:nvPr/>
        </p:nvSpPr>
        <p:spPr>
          <a:xfrm>
            <a:off x="9618250" y="4012425"/>
            <a:ext cx="2020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# Edges = 3 * 3 = 9</a:t>
            </a:r>
            <a:endParaRPr sz="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