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embeddedFontLst>
    <p:embeddedFont>
      <p:font typeface="Helvetica Neue"/>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izS6pz4bNSdWeI/cyXzPKximXR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HelveticaNeue-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font" Target="fonts/HelveticaNeue-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HelveticaNeue-regular.fntdata"/><Relationship Id="rId8" Type="http://schemas.openxmlformats.org/officeDocument/2006/relationships/font" Target="fonts/HelveticaNeue-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2" name="Google Shape;7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 name="Shape 18"/>
        <p:cNvGrpSpPr/>
        <p:nvPr/>
      </p:nvGrpSpPr>
      <p:grpSpPr>
        <a:xfrm>
          <a:off x="0" y="0"/>
          <a:ext cx="0" cy="0"/>
          <a:chOff x="0" y="0"/>
          <a:chExt cx="0" cy="0"/>
        </a:xfrm>
      </p:grpSpPr>
      <p:pic>
        <p:nvPicPr>
          <p:cNvPr descr="A close up of a logo&#10;&#10;Description automatically generated" id="19" name="Google Shape;19;p12"/>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20" name="Google Shape;20;p12"/>
          <p:cNvSpPr txBox="1"/>
          <p:nvPr/>
        </p:nvSpPr>
        <p:spPr>
          <a:xfrm>
            <a:off x="6912862" y="2555688"/>
            <a:ext cx="30806099"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1" name="Google Shape;21;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2" name="Google Shape;22;p12"/>
          <p:cNvGrpSpPr/>
          <p:nvPr/>
        </p:nvGrpSpPr>
        <p:grpSpPr>
          <a:xfrm rot="10800000">
            <a:off x="41300399" y="28575001"/>
            <a:ext cx="1881313" cy="2545878"/>
            <a:chOff x="2645664" y="2011680"/>
            <a:chExt cx="735606" cy="746592"/>
          </a:xfrm>
        </p:grpSpPr>
        <p:sp>
          <p:nvSpPr>
            <p:cNvPr id="23" name="Google Shape;23;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 name="Google Shape;24;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5" name="Google Shape;25;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6" name="Google Shape;26;p12"/>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8" name="Shape 28"/>
        <p:cNvGrpSpPr/>
        <p:nvPr/>
      </p:nvGrpSpPr>
      <p:grpSpPr>
        <a:xfrm>
          <a:off x="0" y="0"/>
          <a:ext cx="0" cy="0"/>
          <a:chOff x="0" y="0"/>
          <a:chExt cx="0" cy="0"/>
        </a:xfrm>
      </p:grpSpPr>
      <p:pic>
        <p:nvPicPr>
          <p:cNvPr descr="A close up of a logo&#10;&#10;Description automatically generated" id="29" name="Google Shape;29;p11"/>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30" name="Google Shape;30;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31" name="Google Shape;31;p11"/>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sp>
        <p:nvSpPr>
          <p:cNvPr id="32" name="Google Shape;32;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33" name="Google Shape;33;p11"/>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grpSp>
        <p:nvGrpSpPr>
          <p:cNvPr id="34" name="Google Shape;34;p11"/>
          <p:cNvGrpSpPr/>
          <p:nvPr/>
        </p:nvGrpSpPr>
        <p:grpSpPr>
          <a:xfrm flipH="1" rot="10800000">
            <a:off x="41300400" y="28575001"/>
            <a:ext cx="1881360" cy="2546527"/>
            <a:chOff x="11140959" y="745237"/>
            <a:chExt cx="522600" cy="530526"/>
          </a:xfrm>
        </p:grpSpPr>
        <p:sp>
          <p:nvSpPr>
            <p:cNvPr id="35" name="Google Shape;35;p1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 name="Google Shape;36;p1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7" name="Shape 37"/>
        <p:cNvGrpSpPr/>
        <p:nvPr/>
      </p:nvGrpSpPr>
      <p:grpSpPr>
        <a:xfrm>
          <a:off x="0" y="0"/>
          <a:ext cx="0" cy="0"/>
          <a:chOff x="0" y="0"/>
          <a:chExt cx="0" cy="0"/>
        </a:xfrm>
      </p:grpSpPr>
      <p:pic>
        <p:nvPicPr>
          <p:cNvPr descr="A picture containing bird&#10;&#10;Description automatically generated" id="38" name="Google Shape;38;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9" name="Google Shape;39;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41" name="Google Shape;41;p13"/>
          <p:cNvGrpSpPr/>
          <p:nvPr/>
        </p:nvGrpSpPr>
        <p:grpSpPr>
          <a:xfrm flipH="1" rot="10800000">
            <a:off x="41300400" y="28575001"/>
            <a:ext cx="1881360" cy="2546527"/>
            <a:chOff x="11140959" y="745237"/>
            <a:chExt cx="522600" cy="530526"/>
          </a:xfrm>
        </p:grpSpPr>
        <p:sp>
          <p:nvSpPr>
            <p:cNvPr id="42" name="Google Shape;42;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44" name="Google Shape;44;p13"/>
          <p:cNvPicPr preferRelativeResize="0"/>
          <p:nvPr/>
        </p:nvPicPr>
        <p:blipFill rotWithShape="1">
          <a:blip r:embed="rId3">
            <a:alphaModFix/>
          </a:blip>
          <a:srcRect b="0" l="39" r="28" t="0"/>
          <a:stretch/>
        </p:blipFill>
        <p:spPr>
          <a:xfrm>
            <a:off x="1066800" y="454506"/>
            <a:ext cx="3641445" cy="3126894"/>
          </a:xfrm>
          <a:prstGeom prst="rect">
            <a:avLst/>
          </a:prstGeom>
          <a:noFill/>
          <a:ln>
            <a:noFill/>
          </a:ln>
        </p:spPr>
      </p:pic>
      <p:pic>
        <p:nvPicPr>
          <p:cNvPr id="45" name="Google Shape;45;p13"/>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48" name="Google Shape;48;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50" name="Google Shape;50;p14"/>
          <p:cNvGrpSpPr/>
          <p:nvPr/>
        </p:nvGrpSpPr>
        <p:grpSpPr>
          <a:xfrm rot="10800000">
            <a:off x="41300414" y="28575071"/>
            <a:ext cx="1881297" cy="2545807"/>
            <a:chOff x="2645664" y="2011680"/>
            <a:chExt cx="735600" cy="746571"/>
          </a:xfrm>
        </p:grpSpPr>
        <p:sp>
          <p:nvSpPr>
            <p:cNvPr id="51" name="Google Shape;51;p1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53" name="Google Shape;53;p14"/>
          <p:cNvPicPr preferRelativeResize="0"/>
          <p:nvPr/>
        </p:nvPicPr>
        <p:blipFill rotWithShape="1">
          <a:blip r:embed="rId3">
            <a:alphaModFix/>
          </a:blip>
          <a:srcRect b="0" l="39" r="28" t="0"/>
          <a:stretch/>
        </p:blipFill>
        <p:spPr>
          <a:xfrm>
            <a:off x="1066800" y="454506"/>
            <a:ext cx="3641445" cy="3126894"/>
          </a:xfrm>
          <a:prstGeom prst="rect">
            <a:avLst/>
          </a:prstGeom>
          <a:noFill/>
          <a:ln>
            <a:noFill/>
          </a:ln>
        </p:spPr>
      </p:pic>
      <p:pic>
        <p:nvPicPr>
          <p:cNvPr id="54" name="Google Shape;54;p14"/>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6" name="Shape 56"/>
        <p:cNvGrpSpPr/>
        <p:nvPr/>
      </p:nvGrpSpPr>
      <p:grpSpPr>
        <a:xfrm>
          <a:off x="0" y="0"/>
          <a:ext cx="0" cy="0"/>
          <a:chOff x="0" y="0"/>
          <a:chExt cx="0" cy="0"/>
        </a:xfrm>
      </p:grpSpPr>
      <p:pic>
        <p:nvPicPr>
          <p:cNvPr descr="A close up of a sign&#10;&#10;Description automatically generated" id="57" name="Google Shape;57;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58" name="Google Shape;58;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9" name="Google Shape;59;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0" name="Shape 60"/>
        <p:cNvGrpSpPr/>
        <p:nvPr/>
      </p:nvGrpSpPr>
      <p:grpSpPr>
        <a:xfrm>
          <a:off x="0" y="0"/>
          <a:ext cx="0" cy="0"/>
          <a:chOff x="0" y="0"/>
          <a:chExt cx="0" cy="0"/>
        </a:xfrm>
      </p:grpSpPr>
      <p:sp>
        <p:nvSpPr>
          <p:cNvPr id="61" name="Google Shape;61;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62" name="Google Shape;62;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63" name="Google Shape;63;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4" name="Shape 64"/>
        <p:cNvGrpSpPr/>
        <p:nvPr/>
      </p:nvGrpSpPr>
      <p:grpSpPr>
        <a:xfrm>
          <a:off x="0" y="0"/>
          <a:ext cx="0" cy="0"/>
          <a:chOff x="0" y="0"/>
          <a:chExt cx="0" cy="0"/>
        </a:xfrm>
      </p:grpSpPr>
      <p:pic>
        <p:nvPicPr>
          <p:cNvPr descr="A picture containing drawing&#10;&#10;Description automatically generated" id="65" name="Google Shape;6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66" name="Google Shape;6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7" name="Shape 67"/>
        <p:cNvGrpSpPr/>
        <p:nvPr/>
      </p:nvGrpSpPr>
      <p:grpSpPr>
        <a:xfrm>
          <a:off x="0" y="0"/>
          <a:ext cx="0" cy="0"/>
          <a:chOff x="0" y="0"/>
          <a:chExt cx="0" cy="0"/>
        </a:xfrm>
      </p:grpSpPr>
      <p:pic>
        <p:nvPicPr>
          <p:cNvPr descr="A close up of a sign&#10;&#10;Description automatically generated" id="68" name="Google Shape;6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69" name="Google Shape;6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10"/>
          <p:cNvSpPr txBox="1"/>
          <p:nvPr/>
        </p:nvSpPr>
        <p:spPr>
          <a:xfrm>
            <a:off x="6912862" y="2555688"/>
            <a:ext cx="30425099" cy="5683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flipH="1" rot="10800000">
            <a:off x="41324103" y="27889201"/>
            <a:ext cx="1881296" cy="2545857"/>
            <a:chOff x="11140977" y="745237"/>
            <a:chExt cx="522582" cy="530386"/>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990600" y="609600"/>
            <a:ext cx="3641449" cy="3126894"/>
          </a:xfrm>
          <a:prstGeom prst="rect">
            <a:avLst/>
          </a:prstGeom>
          <a:noFill/>
          <a:ln>
            <a:noFill/>
          </a:ln>
        </p:spPr>
      </p:pic>
      <p:pic>
        <p:nvPicPr>
          <p:cNvPr id="17" name="Google Shape;17;p10"/>
          <p:cNvPicPr preferRelativeResize="0"/>
          <p:nvPr/>
        </p:nvPicPr>
        <p:blipFill rotWithShape="1">
          <a:blip r:embed="rId3">
            <a:alphaModFix/>
          </a:blip>
          <a:srcRect b="0" l="0" r="0" t="0"/>
          <a:stretch/>
        </p:blipFill>
        <p:spPr>
          <a:xfrm>
            <a:off x="37795200" y="685800"/>
            <a:ext cx="5335401" cy="30560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5" name="Shape 5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7.png"/><Relationship Id="rId10" Type="http://schemas.openxmlformats.org/officeDocument/2006/relationships/image" Target="../media/image18.jpg"/><Relationship Id="rId13" Type="http://schemas.openxmlformats.org/officeDocument/2006/relationships/image" Target="../media/image12.png"/><Relationship Id="rId12"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github.com/" TargetMode="External"/><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6.png"/><Relationship Id="rId7" Type="http://schemas.openxmlformats.org/officeDocument/2006/relationships/image" Target="../media/image15.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4"/>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&amp; Information Science</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Helvetica Neue"/>
                <a:ea typeface="Helvetica Neue"/>
                <a:cs typeface="Helvetica Neue"/>
                <a:sym typeface="Helvetica Neue"/>
              </a:rPr>
              <a:t>Spring-2021 Capstone II Design Project</a:t>
            </a:r>
            <a:endParaRPr b="0" i="0" sz="1400" u="none" cap="none" strike="noStrike">
              <a:solidFill>
                <a:srgbClr val="000000"/>
              </a:solidFill>
              <a:latin typeface="Helvetica Neue"/>
              <a:ea typeface="Helvetica Neue"/>
              <a:cs typeface="Helvetica Neue"/>
              <a:sym typeface="Helvetica Neue"/>
            </a:endParaRPr>
          </a:p>
        </p:txBody>
      </p:sp>
      <p:sp>
        <p:nvSpPr>
          <p:cNvPr id="75" name="Google Shape;75;p4"/>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Helvetica Neue"/>
                <a:ea typeface="Helvetica Neue"/>
                <a:cs typeface="Helvetica Neue"/>
                <a:sym typeface="Helvetica Neue"/>
              </a:rPr>
              <a:t>The material presented in this poster is based upon the work supported by Ananda Mondal, We thanks Ananda Mondal and Raihanul Tanvir, for their assistance and mentorship that we received throughout the senior design project.</a:t>
            </a:r>
            <a:endParaRPr b="0" i="0" sz="1400" u="none" cap="none" strike="noStrike">
              <a:solidFill>
                <a:srgbClr val="000000"/>
              </a:solidFill>
              <a:latin typeface="Helvetica Neue"/>
              <a:ea typeface="Helvetica Neue"/>
              <a:cs typeface="Helvetica Neue"/>
              <a:sym typeface="Helvetica Neue"/>
            </a:endParaRPr>
          </a:p>
        </p:txBody>
      </p:sp>
      <p:sp>
        <p:nvSpPr>
          <p:cNvPr id="76" name="Google Shape;76;p4"/>
          <p:cNvSpPr txBox="1"/>
          <p:nvPr/>
        </p:nvSpPr>
        <p:spPr>
          <a:xfrm>
            <a:off x="9615650" y="7283452"/>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77" name="Google Shape;77;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Helvetica Neue"/>
                <a:ea typeface="Helvetica Neue"/>
                <a:cs typeface="Helvetica Neue"/>
                <a:sym typeface="Helvetica Neue"/>
              </a:rPr>
              <a:t>ACKNOWLEDGEMENT</a:t>
            </a:r>
            <a:endParaRPr b="0" i="0" sz="1400" u="none" cap="none" strike="noStrike">
              <a:solidFill>
                <a:srgbClr val="000000"/>
              </a:solidFill>
              <a:latin typeface="Helvetica Neue"/>
              <a:ea typeface="Helvetica Neue"/>
              <a:cs typeface="Helvetica Neue"/>
              <a:sym typeface="Helvetica Neue"/>
            </a:endParaRPr>
          </a:p>
        </p:txBody>
      </p:sp>
      <p:sp>
        <p:nvSpPr>
          <p:cNvPr id="78" name="Google Shape;78;p4"/>
          <p:cNvSpPr txBox="1"/>
          <p:nvPr/>
        </p:nvSpPr>
        <p:spPr>
          <a:xfrm>
            <a:off x="22361219" y="7340252"/>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CURRENT SYSTEM</a:t>
            </a:r>
            <a:endParaRPr b="0" i="0" sz="1400" u="none" cap="none" strike="noStrike">
              <a:solidFill>
                <a:srgbClr val="000000"/>
              </a:solidFill>
              <a:latin typeface="Helvetica Neue"/>
              <a:ea typeface="Helvetica Neue"/>
              <a:cs typeface="Helvetica Neue"/>
              <a:sym typeface="Helvetica Neue"/>
            </a:endParaRPr>
          </a:p>
        </p:txBody>
      </p:sp>
      <p:sp>
        <p:nvSpPr>
          <p:cNvPr id="79" name="Google Shape;79;p4"/>
          <p:cNvSpPr txBox="1"/>
          <p:nvPr/>
        </p:nvSpPr>
        <p:spPr>
          <a:xfrm>
            <a:off x="35780550" y="7283463"/>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80" name="Google Shape;80;p4"/>
          <p:cNvSpPr txBox="1"/>
          <p:nvPr/>
        </p:nvSpPr>
        <p:spPr>
          <a:xfrm>
            <a:off x="7886700" y="1508662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SYSTEM DESIGN</a:t>
            </a:r>
            <a:endParaRPr b="0" i="0" sz="1400" u="none" cap="none" strike="noStrike">
              <a:solidFill>
                <a:srgbClr val="000000"/>
              </a:solidFill>
              <a:latin typeface="Helvetica Neue"/>
              <a:ea typeface="Helvetica Neue"/>
              <a:cs typeface="Helvetica Neue"/>
              <a:sym typeface="Helvetica Neue"/>
            </a:endParaRPr>
          </a:p>
        </p:txBody>
      </p:sp>
      <p:sp>
        <p:nvSpPr>
          <p:cNvPr id="81" name="Google Shape;81;p4"/>
          <p:cNvSpPr txBox="1"/>
          <p:nvPr/>
        </p:nvSpPr>
        <p:spPr>
          <a:xfrm>
            <a:off x="21790819" y="15176806"/>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OBJECT DESIGN</a:t>
            </a:r>
            <a:endParaRPr b="0" i="0" sz="1400" u="none" cap="none" strike="noStrike">
              <a:solidFill>
                <a:srgbClr val="000000"/>
              </a:solidFill>
              <a:latin typeface="Helvetica Neue"/>
              <a:ea typeface="Helvetica Neue"/>
              <a:cs typeface="Helvetica Neue"/>
              <a:sym typeface="Helvetica Neue"/>
            </a:endParaRPr>
          </a:p>
        </p:txBody>
      </p:sp>
      <p:sp>
        <p:nvSpPr>
          <p:cNvPr id="82" name="Google Shape;82;p4"/>
          <p:cNvSpPr txBox="1"/>
          <p:nvPr/>
        </p:nvSpPr>
        <p:spPr>
          <a:xfrm>
            <a:off x="36007950" y="15176800"/>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83" name="Google Shape;83;p4"/>
          <p:cNvSpPr txBox="1"/>
          <p:nvPr/>
        </p:nvSpPr>
        <p:spPr>
          <a:xfrm>
            <a:off x="7853350" y="23891078"/>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84" name="Google Shape;84;p4"/>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SUMMARY</a:t>
            </a:r>
            <a:endParaRPr b="0" i="0" sz="1400" u="none" cap="none" strike="noStrike">
              <a:solidFill>
                <a:srgbClr val="000000"/>
              </a:solidFill>
              <a:latin typeface="Helvetica Neue"/>
              <a:ea typeface="Helvetica Neue"/>
              <a:cs typeface="Helvetica Neue"/>
              <a:sym typeface="Helvetica Neue"/>
            </a:endParaRPr>
          </a:p>
        </p:txBody>
      </p:sp>
      <p:sp>
        <p:nvSpPr>
          <p:cNvPr id="85" name="Google Shape;85;p4"/>
          <p:cNvSpPr txBox="1"/>
          <p:nvPr/>
        </p:nvSpPr>
        <p:spPr>
          <a:xfrm>
            <a:off x="35661600" y="23849863"/>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REFERENCES</a:t>
            </a:r>
            <a:endParaRPr b="0" i="0" sz="1400" u="none" cap="none" strike="noStrike">
              <a:solidFill>
                <a:srgbClr val="000000"/>
              </a:solidFill>
              <a:latin typeface="Helvetica Neue"/>
              <a:ea typeface="Helvetica Neue"/>
              <a:cs typeface="Helvetica Neue"/>
              <a:sym typeface="Helvetica Neue"/>
            </a:endParaRPr>
          </a:p>
        </p:txBody>
      </p:sp>
      <p:sp>
        <p:nvSpPr>
          <p:cNvPr id="86" name="Google Shape;86;p4"/>
          <p:cNvSpPr txBox="1"/>
          <p:nvPr/>
        </p:nvSpPr>
        <p:spPr>
          <a:xfrm>
            <a:off x="6977011" y="3308387"/>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Helvetica Neue"/>
                <a:ea typeface="Helvetica Neue"/>
                <a:cs typeface="Helvetica Neue"/>
                <a:sym typeface="Helvetica Neue"/>
              </a:rPr>
              <a:t>Cyfinder Cytoscape Application</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Student: </a:t>
            </a:r>
            <a:r>
              <a:rPr b="1" lang="en-US" sz="3500">
                <a:solidFill>
                  <a:srgbClr val="3F3F3F"/>
                </a:solidFill>
                <a:latin typeface="Helvetica Neue"/>
                <a:ea typeface="Helvetica Neue"/>
                <a:cs typeface="Helvetica Neue"/>
                <a:sym typeface="Helvetica Neue"/>
              </a:rPr>
              <a:t>Juan Carlos Ibarra Cuza</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Mentor:</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Ananda Mondal, Raihanul Tanvir</a:t>
            </a:r>
            <a:endParaRPr b="0" i="0" sz="3500" u="none" cap="none" strike="noStrike">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Instructor/Faculty:</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Masoud Sadjadi,</a:t>
            </a:r>
            <a:r>
              <a:rPr b="0"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87" name="Google Shape;87;p4"/>
          <p:cNvSpPr txBox="1"/>
          <p:nvPr/>
        </p:nvSpPr>
        <p:spPr>
          <a:xfrm>
            <a:off x="6655825" y="8075800"/>
            <a:ext cx="11370900" cy="7101000"/>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Cytoscope is a software that deals with biological networks and has many plugins that add all kinds of functionality to the software. Our current project CyFinder allows users to perform different actions on undirected and directed graphs, however the given implementation still has several features that are not completely integrated, which can cause incorrect outputs or, worst case, freeze up your entire device.</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7000"/>
              </a:lnSpc>
              <a:spcBef>
                <a:spcPts val="800"/>
              </a:spcBef>
              <a:spcAft>
                <a:spcPts val="0"/>
              </a:spcAft>
              <a:buClr>
                <a:srgbClr val="000000"/>
              </a:buClr>
              <a:buSzPts val="3600"/>
              <a:buFont typeface="Arial"/>
              <a:buNone/>
            </a:pPr>
            <a:r>
              <a:rPr b="0" i="0" lang="en-US" sz="3600" u="none" cap="none" strike="noStrike">
                <a:solidFill>
                  <a:schemeClr val="dk1"/>
                </a:solidFill>
                <a:latin typeface="Helvetica Neue"/>
                <a:ea typeface="Helvetica Neue"/>
                <a:cs typeface="Helvetica Neue"/>
                <a:sym typeface="Helvetica Neue"/>
              </a:rPr>
              <a:t>The goal of this project is to both to fix the currently not working functions as well as add new ones, at the same time upgrading the UI to help improve flow.</a:t>
            </a:r>
            <a:endParaRPr b="0" i="0" sz="1400" u="none" cap="none" strike="noStrike">
              <a:solidFill>
                <a:srgbClr val="000000"/>
              </a:solidFill>
              <a:latin typeface="Helvetica Neue"/>
              <a:ea typeface="Helvetica Neue"/>
              <a:cs typeface="Helvetica Neue"/>
              <a:sym typeface="Helvetica Neue"/>
            </a:endParaRPr>
          </a:p>
        </p:txBody>
      </p:sp>
      <p:sp>
        <p:nvSpPr>
          <p:cNvPr id="88" name="Google Shape;88;p4"/>
          <p:cNvSpPr txBox="1"/>
          <p:nvPr/>
        </p:nvSpPr>
        <p:spPr>
          <a:xfrm>
            <a:off x="18593200" y="8054301"/>
            <a:ext cx="13929299" cy="67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The current system allows the user to convert directed graphs to undirected graphs using two approaches: additive, which involves the adding another edge between any two connected nodes, or transformative, which changes the given edge object into an object cyfinder can work with. It also allows user to specify the search conditions (bi-partite, clique or directed clique), select the search algorithm they want to use (Breadth or Depth First Search), if they want the graphs to be ordered (based on edge weight and SUID) and how they want to save the generated subgraphs (add truth table, generate separate subgraphs). Also it allows the user to sort the graphs based on node count, visualizing a specific k-partite graph based on the users input and updating the GUI.</a:t>
            </a:r>
            <a:endParaRPr b="0" i="0" sz="3600" u="none" cap="none" strike="noStrike">
              <a:solidFill>
                <a:schemeClr val="dk1"/>
              </a:solidFill>
              <a:latin typeface="Helvetica Neue"/>
              <a:ea typeface="Helvetica Neue"/>
              <a:cs typeface="Helvetica Neue"/>
              <a:sym typeface="Helvetica Neue"/>
            </a:endParaRPr>
          </a:p>
        </p:txBody>
      </p:sp>
      <p:sp>
        <p:nvSpPr>
          <p:cNvPr id="89" name="Google Shape;89;p4"/>
          <p:cNvSpPr txBox="1"/>
          <p:nvPr/>
        </p:nvSpPr>
        <p:spPr>
          <a:xfrm>
            <a:off x="33088975" y="8151325"/>
            <a:ext cx="9952800" cy="66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Hardware: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No specific hardware was used during the development of the application.</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Software:</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Maven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Eclipse (Latest Version)</a:t>
            </a:r>
            <a:endParaRPr b="1"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a:t>
            </a:r>
            <a:endParaRPr b="1"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Version Control:</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GitHub</a:t>
            </a:r>
            <a:r>
              <a:rPr b="0" i="0" lang="en-US" sz="3600" u="none" cap="none" strike="noStrike">
                <a:solidFill>
                  <a:schemeClr val="dk1"/>
                </a:solidFill>
                <a:latin typeface="Helvetica Neue"/>
                <a:ea typeface="Helvetica Neue"/>
                <a:cs typeface="Helvetica Neue"/>
                <a:sym typeface="Helvetica Neue"/>
              </a:rPr>
              <a:t> (</a:t>
            </a:r>
            <a:r>
              <a:rPr b="0" i="0" lang="en-US" sz="3600" u="sng" cap="none" strike="noStrike">
                <a:solidFill>
                  <a:schemeClr val="dk1"/>
                </a:solidFill>
                <a:latin typeface="Helvetica Neue"/>
                <a:ea typeface="Helvetica Neue"/>
                <a:cs typeface="Helvetica Neue"/>
                <a:sym typeface="Helvetica Neue"/>
                <a:hlinkClick r:id="rId3">
                  <a:extLst>
                    <a:ext uri="{A12FA001-AC4F-418D-AE19-62706E023703}">
                      <ahyp:hlinkClr val="tx"/>
                    </a:ext>
                  </a:extLst>
                </a:hlinkClick>
              </a:rPr>
              <a:t>http://www.github.com</a:t>
            </a:r>
            <a:r>
              <a:rPr b="0" i="0" lang="en-US" sz="3600" u="none" cap="none" strike="noStrike">
                <a:solidFill>
                  <a:schemeClr val="dk1"/>
                </a:solidFill>
                <a:latin typeface="Helvetica Neue"/>
                <a:ea typeface="Helvetica Neue"/>
                <a:cs typeface="Helvetica Neue"/>
                <a:sym typeface="Helvetica Neue"/>
              </a:rPr>
              <a:t>).</a:t>
            </a:r>
            <a:endParaRPr b="0" i="0" sz="1400" u="none" cap="none" strike="noStrike">
              <a:solidFill>
                <a:schemeClr val="dk1"/>
              </a:solidFill>
              <a:latin typeface="Helvetica Neue"/>
              <a:ea typeface="Helvetica Neue"/>
              <a:cs typeface="Helvetica Neue"/>
              <a:sym typeface="Helvetica Neue"/>
            </a:endParaRPr>
          </a:p>
        </p:txBody>
      </p:sp>
      <p:pic>
        <p:nvPicPr>
          <p:cNvPr id="90" name="Google Shape;90;p4"/>
          <p:cNvPicPr preferRelativeResize="0"/>
          <p:nvPr/>
        </p:nvPicPr>
        <p:blipFill rotWithShape="1">
          <a:blip r:embed="rId4">
            <a:alphaModFix/>
          </a:blip>
          <a:srcRect b="3821" l="0" r="0" t="5160"/>
          <a:stretch/>
        </p:blipFill>
        <p:spPr>
          <a:xfrm>
            <a:off x="6816425" y="15954100"/>
            <a:ext cx="11370900" cy="7460350"/>
          </a:xfrm>
          <a:prstGeom prst="rect">
            <a:avLst/>
          </a:prstGeom>
          <a:noFill/>
          <a:ln>
            <a:noFill/>
          </a:ln>
        </p:spPr>
      </p:pic>
      <p:sp>
        <p:nvSpPr>
          <p:cNvPr id="91" name="Google Shape;91;p4"/>
          <p:cNvSpPr txBox="1"/>
          <p:nvPr/>
        </p:nvSpPr>
        <p:spPr>
          <a:xfrm>
            <a:off x="32861550" y="16430775"/>
            <a:ext cx="9952800" cy="5344200"/>
          </a:xfrm>
          <a:prstGeom prst="rect">
            <a:avLst/>
          </a:prstGeom>
          <a:noFill/>
          <a:ln>
            <a:noFill/>
          </a:ln>
        </p:spPr>
        <p:txBody>
          <a:bodyPr anchorCtr="0" anchor="t" bIns="91425" lIns="91425" spcFirstLastPara="1" rIns="91425" wrap="square" tIns="91425">
            <a:noAutofit/>
          </a:bodyPr>
          <a:lstStyle/>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 </a:t>
            </a:r>
            <a:r>
              <a:rPr b="0" i="0" lang="en-US" sz="3600" u="none" cap="none" strike="noStrike">
                <a:solidFill>
                  <a:schemeClr val="dk1"/>
                </a:solidFill>
                <a:latin typeface="Helvetica Neue"/>
                <a:ea typeface="Helvetica Neue"/>
                <a:cs typeface="Helvetica Neue"/>
                <a:sym typeface="Helvetica Neue"/>
              </a:rPr>
              <a:t>Main language used to create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Maven - </a:t>
            </a:r>
            <a:r>
              <a:rPr b="0" i="0" lang="en-US" sz="3600" u="none" cap="none" strike="noStrike">
                <a:solidFill>
                  <a:schemeClr val="dk1"/>
                </a:solidFill>
                <a:latin typeface="Helvetica Neue"/>
                <a:ea typeface="Helvetica Neue"/>
                <a:cs typeface="Helvetica Neue"/>
                <a:sym typeface="Helvetica Neue"/>
              </a:rPr>
              <a:t>Combined the logic with the GUI to generate JAR.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 </a:t>
            </a:r>
            <a:r>
              <a:rPr b="0" i="0" lang="en-US" sz="3600" u="none" cap="none" strike="noStrike">
                <a:solidFill>
                  <a:schemeClr val="dk1"/>
                </a:solidFill>
                <a:latin typeface="Helvetica Neue"/>
                <a:ea typeface="Helvetica Neue"/>
                <a:cs typeface="Helvetica Neue"/>
                <a:sym typeface="Helvetica Neue"/>
              </a:rPr>
              <a:t>Responsible for building the project that contains the logic of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 </a:t>
            </a:r>
            <a:r>
              <a:rPr b="0" i="0" lang="en-US" sz="3600" u="none" cap="none" strike="noStrike">
                <a:solidFill>
                  <a:schemeClr val="dk1"/>
                </a:solidFill>
                <a:latin typeface="Helvetica Neue"/>
                <a:ea typeface="Helvetica Neue"/>
                <a:cs typeface="Helvetica Neue"/>
                <a:sym typeface="Helvetica Neue"/>
              </a:rPr>
              <a:t>Necessary tools needed to implement Cytoscape features for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 </a:t>
            </a:r>
            <a:r>
              <a:rPr b="0" i="0" lang="en-US" sz="3600" u="none" cap="none" strike="noStrike">
                <a:solidFill>
                  <a:schemeClr val="dk1"/>
                </a:solidFill>
                <a:latin typeface="Helvetica Neue"/>
                <a:ea typeface="Helvetica Neue"/>
                <a:cs typeface="Helvetica Neue"/>
                <a:sym typeface="Helvetica Neue"/>
              </a:rPr>
              <a:t>core software</a:t>
            </a:r>
            <a:endParaRPr b="0" i="0" sz="1400" u="none" cap="none" strike="noStrike">
              <a:solidFill>
                <a:srgbClr val="000000"/>
              </a:solidFill>
              <a:latin typeface="Helvetica Neue"/>
              <a:ea typeface="Helvetica Neue"/>
              <a:cs typeface="Helvetica Neue"/>
              <a:sym typeface="Helvetica Neue"/>
            </a:endParaRPr>
          </a:p>
        </p:txBody>
      </p:sp>
      <p:pic>
        <p:nvPicPr>
          <p:cNvPr id="92" name="Google Shape;92;p4"/>
          <p:cNvPicPr preferRelativeResize="0"/>
          <p:nvPr/>
        </p:nvPicPr>
        <p:blipFill rotWithShape="1">
          <a:blip r:embed="rId5">
            <a:alphaModFix/>
          </a:blip>
          <a:srcRect b="0" l="0" r="0" t="0"/>
          <a:stretch/>
        </p:blipFill>
        <p:spPr>
          <a:xfrm>
            <a:off x="41159400" y="21339588"/>
            <a:ext cx="1135062" cy="2074863"/>
          </a:xfrm>
          <a:prstGeom prst="rect">
            <a:avLst/>
          </a:prstGeom>
          <a:noFill/>
          <a:ln>
            <a:noFill/>
          </a:ln>
        </p:spPr>
      </p:pic>
      <p:pic>
        <p:nvPicPr>
          <p:cNvPr id="93" name="Google Shape;93;p4"/>
          <p:cNvPicPr preferRelativeResize="0"/>
          <p:nvPr/>
        </p:nvPicPr>
        <p:blipFill rotWithShape="1">
          <a:blip r:embed="rId6">
            <a:alphaModFix/>
          </a:blip>
          <a:srcRect b="0" l="0" r="0" t="0"/>
          <a:stretch/>
        </p:blipFill>
        <p:spPr>
          <a:xfrm>
            <a:off x="36819175" y="22215513"/>
            <a:ext cx="3303587" cy="1193800"/>
          </a:xfrm>
          <a:prstGeom prst="rect">
            <a:avLst/>
          </a:prstGeom>
          <a:noFill/>
          <a:ln>
            <a:noFill/>
          </a:ln>
        </p:spPr>
      </p:pic>
      <p:pic>
        <p:nvPicPr>
          <p:cNvPr id="94" name="Google Shape;94;p4"/>
          <p:cNvPicPr preferRelativeResize="0"/>
          <p:nvPr/>
        </p:nvPicPr>
        <p:blipFill rotWithShape="1">
          <a:blip r:embed="rId7">
            <a:alphaModFix/>
          </a:blip>
          <a:srcRect b="0" l="0" r="0" t="0"/>
          <a:stretch/>
        </p:blipFill>
        <p:spPr>
          <a:xfrm>
            <a:off x="32861550" y="22492113"/>
            <a:ext cx="3644899" cy="922337"/>
          </a:xfrm>
          <a:prstGeom prst="rect">
            <a:avLst/>
          </a:prstGeom>
          <a:noFill/>
          <a:ln>
            <a:noFill/>
          </a:ln>
        </p:spPr>
      </p:pic>
      <p:pic>
        <p:nvPicPr>
          <p:cNvPr id="95" name="Google Shape;95;p4"/>
          <p:cNvPicPr preferRelativeResize="0"/>
          <p:nvPr/>
        </p:nvPicPr>
        <p:blipFill rotWithShape="1">
          <a:blip r:embed="rId8">
            <a:alphaModFix/>
          </a:blip>
          <a:srcRect b="247" l="0" r="0" t="248"/>
          <a:stretch/>
        </p:blipFill>
        <p:spPr>
          <a:xfrm>
            <a:off x="19123675" y="15954100"/>
            <a:ext cx="13091799" cy="7707464"/>
          </a:xfrm>
          <a:prstGeom prst="rect">
            <a:avLst/>
          </a:prstGeom>
          <a:noFill/>
          <a:ln>
            <a:noFill/>
          </a:ln>
        </p:spPr>
      </p:pic>
      <p:sp>
        <p:nvSpPr>
          <p:cNvPr id="96" name="Google Shape;96;p4"/>
          <p:cNvSpPr txBox="1"/>
          <p:nvPr/>
        </p:nvSpPr>
        <p:spPr>
          <a:xfrm>
            <a:off x="6977000" y="24631350"/>
            <a:ext cx="9392100" cy="182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Helvetica Neue"/>
                <a:ea typeface="Helvetica Neue"/>
                <a:cs typeface="Helvetica Neue"/>
                <a:sym typeface="Helvetica Neue"/>
              </a:rPr>
              <a:t>Several manual testing and graphs were used to test each new feature added. </a:t>
            </a:r>
            <a:endParaRPr b="0" i="0" sz="3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rPr b="0" i="1" lang="en-US" sz="3000" u="none" cap="none" strike="noStrike">
                <a:solidFill>
                  <a:srgbClr val="000000"/>
                </a:solidFill>
                <a:latin typeface="Helvetica Neue"/>
                <a:ea typeface="Helvetica Neue"/>
                <a:cs typeface="Helvetica Neue"/>
                <a:sym typeface="Helvetica Neue"/>
              </a:rPr>
              <a:t>Example of Maximum Bi</a:t>
            </a:r>
            <a:r>
              <a:rPr i="1" lang="en-US" sz="3000">
                <a:latin typeface="Helvetica Neue"/>
                <a:ea typeface="Helvetica Neue"/>
                <a:cs typeface="Helvetica Neue"/>
                <a:sym typeface="Helvetica Neue"/>
              </a:rPr>
              <a:t>c</a:t>
            </a:r>
            <a:r>
              <a:rPr b="0" i="1" lang="en-US" sz="3000" u="none" cap="none" strike="noStrike">
                <a:solidFill>
                  <a:srgbClr val="000000"/>
                </a:solidFill>
                <a:latin typeface="Helvetica Neue"/>
                <a:ea typeface="Helvetica Neue"/>
                <a:cs typeface="Helvetica Neue"/>
                <a:sym typeface="Helvetica Neue"/>
              </a:rPr>
              <a:t>lique  test:</a:t>
            </a:r>
            <a:endParaRPr b="0" i="1" sz="3000" u="none" cap="none" strike="noStrike">
              <a:solidFill>
                <a:srgbClr val="000000"/>
              </a:solidFill>
              <a:latin typeface="Helvetica Neue"/>
              <a:ea typeface="Helvetica Neue"/>
              <a:cs typeface="Helvetica Neue"/>
              <a:sym typeface="Helvetica Neue"/>
            </a:endParaRPr>
          </a:p>
        </p:txBody>
      </p:sp>
      <p:sp>
        <p:nvSpPr>
          <p:cNvPr id="97" name="Google Shape;97;p4"/>
          <p:cNvSpPr txBox="1"/>
          <p:nvPr/>
        </p:nvSpPr>
        <p:spPr>
          <a:xfrm>
            <a:off x="18989200" y="24646150"/>
            <a:ext cx="13644899" cy="6618000"/>
          </a:xfrm>
          <a:prstGeom prst="rect">
            <a:avLst/>
          </a:prstGeom>
          <a:noFill/>
          <a:ln>
            <a:noFill/>
          </a:ln>
        </p:spPr>
        <p:txBody>
          <a:bodyPr anchorCtr="0" anchor="t" bIns="91425" lIns="91425" spcFirstLastPara="1" rIns="91425" wrap="square" tIns="91425">
            <a:noAutofit/>
          </a:bodyPr>
          <a:lstStyle/>
          <a:p>
            <a:pPr indent="-228600" lvl="0" marL="2286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Added new features such as:</a:t>
            </a:r>
            <a:endParaRPr b="0" i="0" sz="3600" u="none" cap="none" strike="noStrike">
              <a:solidFill>
                <a:schemeClr val="dk1"/>
              </a:solidFill>
              <a:latin typeface="Helvetica Neue"/>
              <a:ea typeface="Helvetica Neue"/>
              <a:cs typeface="Helvetica Neue"/>
              <a:sym typeface="Helvetica Neue"/>
            </a:endParaRPr>
          </a:p>
          <a:p>
            <a:pPr indent="-342900" lvl="1" marL="6858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Finding the maximum complete bipartite </a:t>
            </a:r>
            <a:r>
              <a:rPr lang="en-US" sz="3600">
                <a:solidFill>
                  <a:schemeClr val="dk1"/>
                </a:solidFill>
                <a:latin typeface="Helvetica Neue"/>
                <a:ea typeface="Helvetica Neue"/>
                <a:cs typeface="Helvetica Neue"/>
                <a:sym typeface="Helvetica Neue"/>
              </a:rPr>
              <a:t>graph</a:t>
            </a:r>
            <a:r>
              <a:rPr lang="en-US" sz="3600">
                <a:solidFill>
                  <a:schemeClr val="dk1"/>
                </a:solidFill>
                <a:latin typeface="Helvetica Neue"/>
                <a:ea typeface="Helvetica Neue"/>
                <a:cs typeface="Helvetica Neue"/>
                <a:sym typeface="Helvetica Neue"/>
              </a:rPr>
              <a:t> </a:t>
            </a:r>
            <a:r>
              <a:rPr b="0" i="0" lang="en-US" sz="3600" u="none" cap="none" strike="noStrike">
                <a:solidFill>
                  <a:schemeClr val="dk1"/>
                </a:solidFill>
                <a:latin typeface="Helvetica Neue"/>
                <a:ea typeface="Helvetica Neue"/>
                <a:cs typeface="Helvetica Neue"/>
                <a:sym typeface="Helvetica Neue"/>
              </a:rPr>
              <a:t>between the bipartite network. </a:t>
            </a:r>
            <a:endParaRPr b="0" i="0" sz="3600" u="none" cap="none" strike="noStrike">
              <a:solidFill>
                <a:schemeClr val="dk1"/>
              </a:solidFill>
              <a:latin typeface="Helvetica Neue"/>
              <a:ea typeface="Helvetica Neue"/>
              <a:cs typeface="Helvetica Neue"/>
              <a:sym typeface="Helvetica Neue"/>
            </a:endParaRPr>
          </a:p>
          <a:p>
            <a:pPr indent="-342900" lvl="1" marL="6858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Save subgraphs to File, as new Cytoscape Networks, or as an annotation in the source Graph.</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Removed code duplication and increase reusability.</a:t>
            </a:r>
            <a:endParaRPr sz="3600">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Support other team members with other User Stories.</a:t>
            </a:r>
            <a:endParaRPr b="0" i="0" sz="3600" u="none" cap="none" strike="noStrike">
              <a:solidFill>
                <a:schemeClr val="dk1"/>
              </a:solidFill>
              <a:latin typeface="Helvetica Neue"/>
              <a:ea typeface="Helvetica Neue"/>
              <a:cs typeface="Helvetica Neue"/>
              <a:sym typeface="Helvetica Neue"/>
            </a:endParaRPr>
          </a:p>
          <a:p>
            <a:pPr indent="-228600" lvl="0" marL="228600" marR="0" rtl="0" algn="l">
              <a:lnSpc>
                <a:spcPct val="100000"/>
              </a:lnSpc>
              <a:spcBef>
                <a:spcPts val="100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Review and comment GitHub pull request from Capstone 1 students. </a:t>
            </a:r>
            <a:endParaRPr b="0"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98" name="Google Shape;98;p4"/>
          <p:cNvSpPr txBox="1"/>
          <p:nvPr/>
        </p:nvSpPr>
        <p:spPr>
          <a:xfrm>
            <a:off x="32820600" y="24881500"/>
            <a:ext cx="9952800" cy="6382800"/>
          </a:xfrm>
          <a:prstGeom prst="rect">
            <a:avLst/>
          </a:prstGeom>
          <a:noFill/>
          <a:ln>
            <a:noFill/>
          </a:ln>
        </p:spPr>
        <p:txBody>
          <a:bodyPr anchorCtr="0" anchor="t" bIns="91425" lIns="91425" spcFirstLastPara="1" rIns="91425" wrap="square" tIns="91425">
            <a:noAutofit/>
          </a:bodyPr>
          <a:lstStyle/>
          <a:p>
            <a:pPr indent="0" lvl="0" marL="355600" rtl="0" algn="l">
              <a:lnSpc>
                <a:spcPct val="115000"/>
              </a:lnSpc>
              <a:spcBef>
                <a:spcPts val="1200"/>
              </a:spcBef>
              <a:spcAft>
                <a:spcPts val="0"/>
              </a:spcAft>
              <a:buClr>
                <a:schemeClr val="dk1"/>
              </a:buClr>
              <a:buSzPts val="3600"/>
              <a:buFont typeface="Arial"/>
              <a:buNone/>
            </a:pPr>
            <a:r>
              <a:rPr lang="en-US" sz="3600">
                <a:solidFill>
                  <a:schemeClr val="dk1"/>
                </a:solidFill>
                <a:latin typeface="Helvetica Neue"/>
                <a:ea typeface="Helvetica Neue"/>
                <a:cs typeface="Helvetica Neue"/>
                <a:sym typeface="Helvetica Neue"/>
              </a:rPr>
              <a:t>K. Ono, “What is Cytoscape?,” 2018. [Online]. Available:https://cytoscape.org/what_is_cytoscape.html. [Accessed: 30-Nov-2020]. </a:t>
            </a:r>
            <a:endParaRPr sz="3600">
              <a:solidFill>
                <a:schemeClr val="dk1"/>
              </a:solidFill>
              <a:latin typeface="Helvetica Neue"/>
              <a:ea typeface="Helvetica Neue"/>
              <a:cs typeface="Helvetica Neue"/>
              <a:sym typeface="Helvetica Neue"/>
            </a:endParaRPr>
          </a:p>
          <a:p>
            <a:pPr indent="0" lvl="0" marL="355600" rtl="0" algn="l">
              <a:lnSpc>
                <a:spcPct val="115000"/>
              </a:lnSpc>
              <a:spcBef>
                <a:spcPts val="1200"/>
              </a:spcBef>
              <a:spcAft>
                <a:spcPts val="0"/>
              </a:spcAft>
              <a:buClr>
                <a:schemeClr val="dk1"/>
              </a:buClr>
              <a:buSzPts val="1100"/>
              <a:buFont typeface="Arial"/>
              <a:buNone/>
            </a:pPr>
            <a:r>
              <a:rPr lang="en-US" sz="3600">
                <a:solidFill>
                  <a:schemeClr val="dk1"/>
                </a:solidFill>
                <a:latin typeface="Helvetica Neue"/>
                <a:ea typeface="Helvetica Neue"/>
                <a:cs typeface="Helvetica Neue"/>
                <a:sym typeface="Helvetica Neue"/>
              </a:rPr>
              <a:t>Wikipedia contributors. Bron–Kerbosch algorithm. In Wikipedia, Retrieved 19:45, October 26, 2020, from https://en.wikipedia.org/w/index.php?title=Bron%E2%80%93Kerbosch_algorithm&amp;oldid=966624522</a:t>
            </a:r>
            <a:endParaRPr sz="3600">
              <a:latin typeface="Helvetica Neue"/>
              <a:ea typeface="Helvetica Neue"/>
              <a:cs typeface="Helvetica Neue"/>
              <a:sym typeface="Helvetica Neue"/>
            </a:endParaRPr>
          </a:p>
        </p:txBody>
      </p:sp>
      <p:pic>
        <p:nvPicPr>
          <p:cNvPr descr="GitHub logo PNG" id="99" name="Google Shape;99;p4"/>
          <p:cNvPicPr preferRelativeResize="0"/>
          <p:nvPr/>
        </p:nvPicPr>
        <p:blipFill rotWithShape="1">
          <a:blip r:embed="rId9">
            <a:alphaModFix/>
          </a:blip>
          <a:srcRect b="0" l="0" r="0" t="0"/>
          <a:stretch/>
        </p:blipFill>
        <p:spPr>
          <a:xfrm>
            <a:off x="40545825" y="11192238"/>
            <a:ext cx="2362198" cy="2132011"/>
          </a:xfrm>
          <a:prstGeom prst="rect">
            <a:avLst/>
          </a:prstGeom>
          <a:noFill/>
          <a:ln>
            <a:noFill/>
          </a:ln>
        </p:spPr>
      </p:pic>
      <p:pic>
        <p:nvPicPr>
          <p:cNvPr descr="Update on new logo designs | Eclipse Foundation" id="100" name="Google Shape;100;p4"/>
          <p:cNvPicPr preferRelativeResize="0"/>
          <p:nvPr/>
        </p:nvPicPr>
        <p:blipFill rotWithShape="1">
          <a:blip r:embed="rId10">
            <a:alphaModFix/>
          </a:blip>
          <a:srcRect b="0" l="0" r="0" t="0"/>
          <a:stretch/>
        </p:blipFill>
        <p:spPr>
          <a:xfrm>
            <a:off x="37303938" y="9947750"/>
            <a:ext cx="3124200" cy="2271711"/>
          </a:xfrm>
          <a:prstGeom prst="rect">
            <a:avLst/>
          </a:prstGeom>
          <a:noFill/>
          <a:ln>
            <a:noFill/>
          </a:ln>
        </p:spPr>
      </p:pic>
      <p:pic>
        <p:nvPicPr>
          <p:cNvPr descr="A close up of a sign&#10;&#10;Description automatically generated" id="101" name="Google Shape;101;p4"/>
          <p:cNvPicPr preferRelativeResize="0"/>
          <p:nvPr/>
        </p:nvPicPr>
        <p:blipFill rotWithShape="1">
          <a:blip r:embed="rId11">
            <a:alphaModFix/>
          </a:blip>
          <a:srcRect b="0" l="0" r="0" t="0"/>
          <a:stretch/>
        </p:blipFill>
        <p:spPr>
          <a:xfrm>
            <a:off x="40641075" y="9596375"/>
            <a:ext cx="2171699" cy="1344611"/>
          </a:xfrm>
          <a:prstGeom prst="rect">
            <a:avLst/>
          </a:prstGeom>
          <a:noFill/>
          <a:ln>
            <a:noFill/>
          </a:ln>
        </p:spPr>
      </p:pic>
      <p:pic>
        <p:nvPicPr>
          <p:cNvPr id="102" name="Google Shape;102;p4"/>
          <p:cNvPicPr preferRelativeResize="0"/>
          <p:nvPr/>
        </p:nvPicPr>
        <p:blipFill rotWithShape="1">
          <a:blip r:embed="rId12">
            <a:alphaModFix/>
          </a:blip>
          <a:srcRect b="0" l="0" r="0" t="0"/>
          <a:stretch/>
        </p:blipFill>
        <p:spPr>
          <a:xfrm>
            <a:off x="838200" y="28346400"/>
            <a:ext cx="3962400" cy="3962400"/>
          </a:xfrm>
          <a:prstGeom prst="rect">
            <a:avLst/>
          </a:prstGeom>
          <a:noFill/>
          <a:ln>
            <a:noFill/>
          </a:ln>
        </p:spPr>
      </p:pic>
      <p:pic>
        <p:nvPicPr>
          <p:cNvPr descr="A picture containing umbrella&#10;&#10;Description automatically generated" id="103" name="Google Shape;103;p4"/>
          <p:cNvPicPr preferRelativeResize="0"/>
          <p:nvPr/>
        </p:nvPicPr>
        <p:blipFill rotWithShape="1">
          <a:blip r:embed="rId13">
            <a:alphaModFix/>
          </a:blip>
          <a:srcRect b="0" l="0" r="0" t="0"/>
          <a:stretch/>
        </p:blipFill>
        <p:spPr>
          <a:xfrm>
            <a:off x="7793339" y="26506480"/>
            <a:ext cx="2232853" cy="4435224"/>
          </a:xfrm>
          <a:prstGeom prst="rect">
            <a:avLst/>
          </a:prstGeom>
          <a:noFill/>
          <a:ln>
            <a:noFill/>
          </a:ln>
        </p:spPr>
      </p:pic>
      <p:pic>
        <p:nvPicPr>
          <p:cNvPr descr="Diagram&#10;&#10;Description automatically generated" id="104" name="Google Shape;104;p4"/>
          <p:cNvPicPr preferRelativeResize="0"/>
          <p:nvPr/>
        </p:nvPicPr>
        <p:blipFill rotWithShape="1">
          <a:blip r:embed="rId14">
            <a:alphaModFix/>
          </a:blip>
          <a:srcRect b="0" l="0" r="0" t="0"/>
          <a:stretch/>
        </p:blipFill>
        <p:spPr>
          <a:xfrm>
            <a:off x="12170119" y="26460743"/>
            <a:ext cx="3391194" cy="452667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