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Lst>
  <p:sldSz cy="32918400" cx="43891200"/>
  <p:notesSz cx="6858000" cy="9144000"/>
  <p:embeddedFontLst>
    <p:embeddedFont>
      <p:font typeface="Helvetica Neue"/>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 roundtripDataSignature="AMtx7mjfbXexR5a19R4IQRH9BViAcJmN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customschemas.google.com/relationships/presentationmetadata" Target="metadata"/><Relationship Id="rId10" Type="http://schemas.openxmlformats.org/officeDocument/2006/relationships/font" Target="fonts/HelveticaNeue-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HelveticaNeue-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font" Target="fonts/HelveticaNeue-regular.fntdata"/><Relationship Id="rId8" Type="http://schemas.openxmlformats.org/officeDocument/2006/relationships/font" Target="fonts/HelveticaNeue-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7" name="Google Shape;5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cf0d9c261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cf0d9c261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7.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7.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8" name="Shape 18"/>
        <p:cNvGrpSpPr/>
        <p:nvPr/>
      </p:nvGrpSpPr>
      <p:grpSpPr>
        <a:xfrm>
          <a:off x="0" y="0"/>
          <a:ext cx="0" cy="0"/>
          <a:chOff x="0" y="0"/>
          <a:chExt cx="0" cy="0"/>
        </a:xfrm>
      </p:grpSpPr>
      <p:pic>
        <p:nvPicPr>
          <p:cNvPr descr="A close up of a logo&#10;&#10;Description automatically generated" id="19" name="Google Shape;19;p12"/>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20" name="Google Shape;20;p12"/>
          <p:cNvSpPr txBox="1"/>
          <p:nvPr/>
        </p:nvSpPr>
        <p:spPr>
          <a:xfrm>
            <a:off x="6912862" y="2555688"/>
            <a:ext cx="30806099" cy="5683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1" name="Google Shape;21;p12"/>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2" name="Google Shape;22;p12"/>
          <p:cNvGrpSpPr/>
          <p:nvPr/>
        </p:nvGrpSpPr>
        <p:grpSpPr>
          <a:xfrm rot="10800000">
            <a:off x="41300399" y="28575001"/>
            <a:ext cx="1881313" cy="2545878"/>
            <a:chOff x="2645664" y="2011680"/>
            <a:chExt cx="735606" cy="746592"/>
          </a:xfrm>
        </p:grpSpPr>
        <p:sp>
          <p:nvSpPr>
            <p:cNvPr id="23" name="Google Shape;23;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 name="Google Shape;24;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5" name="Google Shape;25;p1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6" name="Google Shape;26;p12"/>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8" name="Shape 28"/>
        <p:cNvGrpSpPr/>
        <p:nvPr/>
      </p:nvGrpSpPr>
      <p:grpSpPr>
        <a:xfrm>
          <a:off x="0" y="0"/>
          <a:ext cx="0" cy="0"/>
          <a:chOff x="0" y="0"/>
          <a:chExt cx="0" cy="0"/>
        </a:xfrm>
      </p:grpSpPr>
      <p:pic>
        <p:nvPicPr>
          <p:cNvPr descr="A close up of a logo&#10;&#10;Description automatically generated" id="29" name="Google Shape;29;p11"/>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30" name="Google Shape;30;p11"/>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31" name="Google Shape;31;p11"/>
          <p:cNvPicPr preferRelativeResize="0"/>
          <p:nvPr/>
        </p:nvPicPr>
        <p:blipFill rotWithShape="1">
          <a:blip r:embed="rId3">
            <a:alphaModFix/>
          </a:blip>
          <a:srcRect b="0" l="0" r="0" t="0"/>
          <a:stretch/>
        </p:blipFill>
        <p:spPr>
          <a:xfrm>
            <a:off x="1066800" y="454506"/>
            <a:ext cx="3641445" cy="3126894"/>
          </a:xfrm>
          <a:prstGeom prst="rect">
            <a:avLst/>
          </a:prstGeom>
          <a:noFill/>
          <a:ln>
            <a:noFill/>
          </a:ln>
        </p:spPr>
      </p:pic>
      <p:sp>
        <p:nvSpPr>
          <p:cNvPr id="32" name="Google Shape;32;p11"/>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33" name="Google Shape;33;p11"/>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grpSp>
        <p:nvGrpSpPr>
          <p:cNvPr id="34" name="Google Shape;34;p11"/>
          <p:cNvGrpSpPr/>
          <p:nvPr/>
        </p:nvGrpSpPr>
        <p:grpSpPr>
          <a:xfrm flipH="1" rot="10800000">
            <a:off x="41300400" y="28575001"/>
            <a:ext cx="1881360" cy="2546527"/>
            <a:chOff x="11140959" y="745237"/>
            <a:chExt cx="522600" cy="530526"/>
          </a:xfrm>
        </p:grpSpPr>
        <p:sp>
          <p:nvSpPr>
            <p:cNvPr id="35" name="Google Shape;35;p1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 name="Google Shape;36;p1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7" name="Shape 37"/>
        <p:cNvGrpSpPr/>
        <p:nvPr/>
      </p:nvGrpSpPr>
      <p:grpSpPr>
        <a:xfrm>
          <a:off x="0" y="0"/>
          <a:ext cx="0" cy="0"/>
          <a:chOff x="0" y="0"/>
          <a:chExt cx="0" cy="0"/>
        </a:xfrm>
      </p:grpSpPr>
      <p:pic>
        <p:nvPicPr>
          <p:cNvPr descr="A picture containing bird&#10;&#10;Description automatically generated" id="38" name="Google Shape;38;p1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9" name="Google Shape;39;p13"/>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41" name="Google Shape;41;p13"/>
          <p:cNvGrpSpPr/>
          <p:nvPr/>
        </p:nvGrpSpPr>
        <p:grpSpPr>
          <a:xfrm flipH="1" rot="10800000">
            <a:off x="41300400" y="28575001"/>
            <a:ext cx="1881360" cy="2546527"/>
            <a:chOff x="11140959" y="745237"/>
            <a:chExt cx="522600" cy="530526"/>
          </a:xfrm>
        </p:grpSpPr>
        <p:sp>
          <p:nvSpPr>
            <p:cNvPr id="42" name="Google Shape;42;p13"/>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13"/>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44" name="Google Shape;44;p13"/>
          <p:cNvPicPr preferRelativeResize="0"/>
          <p:nvPr/>
        </p:nvPicPr>
        <p:blipFill rotWithShape="1">
          <a:blip r:embed="rId3">
            <a:alphaModFix/>
          </a:blip>
          <a:srcRect b="0" l="39" r="28" t="0"/>
          <a:stretch/>
        </p:blipFill>
        <p:spPr>
          <a:xfrm>
            <a:off x="1066800" y="454506"/>
            <a:ext cx="3641445" cy="3126894"/>
          </a:xfrm>
          <a:prstGeom prst="rect">
            <a:avLst/>
          </a:prstGeom>
          <a:noFill/>
          <a:ln>
            <a:noFill/>
          </a:ln>
        </p:spPr>
      </p:pic>
      <p:pic>
        <p:nvPicPr>
          <p:cNvPr id="45" name="Google Shape;45;p13"/>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6" name="Shape 46"/>
        <p:cNvGrpSpPr/>
        <p:nvPr/>
      </p:nvGrpSpPr>
      <p:grpSpPr>
        <a:xfrm>
          <a:off x="0" y="0"/>
          <a:ext cx="0" cy="0"/>
          <a:chOff x="0" y="0"/>
          <a:chExt cx="0" cy="0"/>
        </a:xfrm>
      </p:grpSpPr>
      <p:pic>
        <p:nvPicPr>
          <p:cNvPr descr="A picture containing bird&#10;&#10;Description automatically generated" id="47" name="Google Shape;47;p1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48" name="Google Shape;48;p14"/>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 name="Google Shape;49;p1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grpSp>
        <p:nvGrpSpPr>
          <p:cNvPr id="50" name="Google Shape;50;p14"/>
          <p:cNvGrpSpPr/>
          <p:nvPr/>
        </p:nvGrpSpPr>
        <p:grpSpPr>
          <a:xfrm rot="10800000">
            <a:off x="41300414" y="28575071"/>
            <a:ext cx="1881297" cy="2545807"/>
            <a:chOff x="2645664" y="2011680"/>
            <a:chExt cx="735600" cy="746571"/>
          </a:xfrm>
        </p:grpSpPr>
        <p:sp>
          <p:nvSpPr>
            <p:cNvPr id="51" name="Google Shape;51;p14"/>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4"/>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53" name="Google Shape;53;p14"/>
          <p:cNvPicPr preferRelativeResize="0"/>
          <p:nvPr/>
        </p:nvPicPr>
        <p:blipFill rotWithShape="1">
          <a:blip r:embed="rId3">
            <a:alphaModFix/>
          </a:blip>
          <a:srcRect b="0" l="39" r="28" t="0"/>
          <a:stretch/>
        </p:blipFill>
        <p:spPr>
          <a:xfrm>
            <a:off x="1066800" y="454506"/>
            <a:ext cx="3641445" cy="3126894"/>
          </a:xfrm>
          <a:prstGeom prst="rect">
            <a:avLst/>
          </a:prstGeom>
          <a:noFill/>
          <a:ln>
            <a:noFill/>
          </a:ln>
        </p:spPr>
      </p:pic>
      <p:pic>
        <p:nvPicPr>
          <p:cNvPr id="54" name="Google Shape;54;p14"/>
          <p:cNvPicPr preferRelativeResize="0"/>
          <p:nvPr/>
        </p:nvPicPr>
        <p:blipFill rotWithShape="1">
          <a:blip r:embed="rId4">
            <a:alphaModFix/>
          </a:blip>
          <a:srcRect b="0" l="0" r="0" t="0"/>
          <a:stretch/>
        </p:blipFill>
        <p:spPr>
          <a:xfrm>
            <a:off x="37795200" y="457200"/>
            <a:ext cx="5335401" cy="305603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7.pn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10"/>
          <p:cNvSpPr txBox="1"/>
          <p:nvPr/>
        </p:nvSpPr>
        <p:spPr>
          <a:xfrm>
            <a:off x="6912862" y="2555688"/>
            <a:ext cx="30425099" cy="5683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10"/>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10"/>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10"/>
          <p:cNvGrpSpPr/>
          <p:nvPr/>
        </p:nvGrpSpPr>
        <p:grpSpPr>
          <a:xfrm flipH="1" rot="10800000">
            <a:off x="41324103" y="27889201"/>
            <a:ext cx="1881296" cy="2545857"/>
            <a:chOff x="11140977" y="745237"/>
            <a:chExt cx="522582" cy="530386"/>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10"/>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990600" y="609600"/>
            <a:ext cx="3641449" cy="3126894"/>
          </a:xfrm>
          <a:prstGeom prst="rect">
            <a:avLst/>
          </a:prstGeom>
          <a:noFill/>
          <a:ln>
            <a:noFill/>
          </a:ln>
        </p:spPr>
      </p:pic>
      <p:pic>
        <p:nvPicPr>
          <p:cNvPr id="17" name="Google Shape;17;p10"/>
          <p:cNvPicPr preferRelativeResize="0"/>
          <p:nvPr/>
        </p:nvPicPr>
        <p:blipFill rotWithShape="1">
          <a:blip r:embed="rId3">
            <a:alphaModFix/>
          </a:blip>
          <a:srcRect b="0" l="0" r="0" t="0"/>
          <a:stretch/>
        </p:blipFill>
        <p:spPr>
          <a:xfrm>
            <a:off x="37795200" y="685800"/>
            <a:ext cx="5335401" cy="30560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20.png"/><Relationship Id="rId13" Type="http://schemas.openxmlformats.org/officeDocument/2006/relationships/image" Target="../media/image15.png"/><Relationship Id="rId12"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github.com/" TargetMode="External"/><Relationship Id="rId4" Type="http://schemas.openxmlformats.org/officeDocument/2006/relationships/image" Target="../media/image16.png"/><Relationship Id="rId9" Type="http://schemas.openxmlformats.org/officeDocument/2006/relationships/image" Target="../media/image13.png"/><Relationship Id="rId15" Type="http://schemas.openxmlformats.org/officeDocument/2006/relationships/image" Target="../media/image18.png"/><Relationship Id="rId14" Type="http://schemas.openxmlformats.org/officeDocument/2006/relationships/image" Target="../media/image19.png"/><Relationship Id="rId17" Type="http://schemas.openxmlformats.org/officeDocument/2006/relationships/image" Target="../media/image14.png"/><Relationship Id="rId16" Type="http://schemas.openxmlformats.org/officeDocument/2006/relationships/image" Target="../media/image17.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4"/>
          <p:cNvSpPr txBox="1"/>
          <p:nvPr/>
        </p:nvSpPr>
        <p:spPr>
          <a:xfrm>
            <a:off x="6816422" y="617625"/>
            <a:ext cx="30981000" cy="2154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lang="en-US" sz="8000">
                <a:solidFill>
                  <a:srgbClr val="3F3F3F"/>
                </a:solidFill>
                <a:latin typeface="Helvetica Neue"/>
                <a:ea typeface="Helvetica Neue"/>
                <a:cs typeface="Helvetica Neue"/>
                <a:sym typeface="Helvetica Neue"/>
              </a:rPr>
              <a:t>Knight Foundation </a:t>
            </a:r>
            <a:r>
              <a:rPr b="1" i="0" lang="en-US" sz="8000" u="none" cap="none" strike="noStrike">
                <a:solidFill>
                  <a:srgbClr val="3F3F3F"/>
                </a:solidFill>
                <a:latin typeface="Helvetica Neue"/>
                <a:ea typeface="Helvetica Neue"/>
                <a:cs typeface="Helvetica Neue"/>
                <a:sym typeface="Helvetica Neue"/>
              </a:rPr>
              <a:t>School of Computing &amp; Information Science</a:t>
            </a:r>
            <a:endParaRPr b="0" i="0" sz="80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Helvetica Neue"/>
                <a:ea typeface="Helvetica Neue"/>
                <a:cs typeface="Helvetica Neue"/>
                <a:sym typeface="Helvetica Neue"/>
              </a:rPr>
              <a:t>Spring-2021 Capstone I Design Project</a:t>
            </a:r>
            <a:endParaRPr b="0" i="0" sz="1400" u="none" cap="none" strike="noStrike">
              <a:solidFill>
                <a:srgbClr val="000000"/>
              </a:solidFill>
              <a:latin typeface="Helvetica Neue"/>
              <a:ea typeface="Helvetica Neue"/>
              <a:cs typeface="Helvetica Neue"/>
              <a:sym typeface="Helvetica Neue"/>
            </a:endParaRPr>
          </a:p>
        </p:txBody>
      </p:sp>
      <p:sp>
        <p:nvSpPr>
          <p:cNvPr id="60" name="Google Shape;60;p4"/>
          <p:cNvSpPr txBox="1"/>
          <p:nvPr/>
        </p:nvSpPr>
        <p:spPr>
          <a:xfrm>
            <a:off x="22353020" y="32004000"/>
            <a:ext cx="21444300" cy="8133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Helvetica Neue"/>
                <a:ea typeface="Helvetica Neue"/>
                <a:cs typeface="Helvetica Neue"/>
                <a:sym typeface="Helvetica Neue"/>
              </a:rPr>
              <a:t>The material presented in this poster is based upon the work supported by Ananda Mondal, We thanks Ananda Mondal and Raihanul Tanvir, for their assistance and mentorship that we received throughout the senior design project.</a:t>
            </a:r>
            <a:endParaRPr b="0" i="0" sz="1400" u="none" cap="none" strike="noStrike">
              <a:solidFill>
                <a:srgbClr val="000000"/>
              </a:solidFill>
              <a:latin typeface="Helvetica Neue"/>
              <a:ea typeface="Helvetica Neue"/>
              <a:cs typeface="Helvetica Neue"/>
              <a:sym typeface="Helvetica Neue"/>
            </a:endParaRPr>
          </a:p>
        </p:txBody>
      </p:sp>
      <p:sp>
        <p:nvSpPr>
          <p:cNvPr id="61" name="Google Shape;61;p4"/>
          <p:cNvSpPr txBox="1"/>
          <p:nvPr/>
        </p:nvSpPr>
        <p:spPr>
          <a:xfrm>
            <a:off x="9520400" y="6654802"/>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PROBLEM</a:t>
            </a:r>
            <a:endParaRPr b="0" i="0" sz="1400" u="none" cap="none" strike="noStrike">
              <a:solidFill>
                <a:srgbClr val="000000"/>
              </a:solidFill>
              <a:latin typeface="Helvetica Neue"/>
              <a:ea typeface="Helvetica Neue"/>
              <a:cs typeface="Helvetica Neue"/>
              <a:sym typeface="Helvetica Neue"/>
            </a:endParaRPr>
          </a:p>
        </p:txBody>
      </p:sp>
      <p:sp>
        <p:nvSpPr>
          <p:cNvPr id="62" name="Google Shape;62;p4"/>
          <p:cNvSpPr txBox="1"/>
          <p:nvPr/>
        </p:nvSpPr>
        <p:spPr>
          <a:xfrm>
            <a:off x="22361219" y="7340252"/>
            <a:ext cx="4114800" cy="548100"/>
          </a:xfrm>
          <a:prstGeom prst="rect">
            <a:avLst/>
          </a:prstGeom>
          <a:noFill/>
          <a:ln>
            <a:noFill/>
          </a:ln>
        </p:spPr>
        <p:txBody>
          <a:bodyPr anchorCtr="0" anchor="t" bIns="36975" lIns="73975" spcFirstLastPara="1" rIns="73975" wrap="square" tIns="36975">
            <a:spAutoFit/>
          </a:bodyPr>
          <a:lstStyle/>
          <a:p>
            <a:pPr indent="0" lvl="0" marL="0" rtl="0" algn="ctr">
              <a:spcBef>
                <a:spcPts val="0"/>
              </a:spcBef>
              <a:spcAft>
                <a:spcPts val="0"/>
              </a:spcAft>
              <a:buClr>
                <a:schemeClr val="dk1"/>
              </a:buClr>
              <a:buSzPts val="3075"/>
              <a:buFont typeface="Arial"/>
              <a:buNone/>
            </a:pPr>
            <a:r>
              <a:rPr b="1" lang="en-US" sz="3075">
                <a:solidFill>
                  <a:srgbClr val="3F3F3F"/>
                </a:solidFill>
                <a:latin typeface="Helvetica Neue"/>
                <a:ea typeface="Helvetica Neue"/>
                <a:cs typeface="Helvetica Neue"/>
                <a:sym typeface="Helvetica Neue"/>
              </a:rPr>
              <a:t>VERIFICATION</a:t>
            </a:r>
            <a:endParaRPr b="0" i="0" sz="1400" u="none" cap="none" strike="noStrike">
              <a:solidFill>
                <a:srgbClr val="000000"/>
              </a:solidFill>
              <a:latin typeface="Helvetica Neue"/>
              <a:ea typeface="Helvetica Neue"/>
              <a:cs typeface="Helvetica Neue"/>
              <a:sym typeface="Helvetica Neue"/>
            </a:endParaRPr>
          </a:p>
        </p:txBody>
      </p:sp>
      <p:sp>
        <p:nvSpPr>
          <p:cNvPr id="63" name="Google Shape;63;p4"/>
          <p:cNvSpPr txBox="1"/>
          <p:nvPr/>
        </p:nvSpPr>
        <p:spPr>
          <a:xfrm>
            <a:off x="35553125" y="7307150"/>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REQUIREMENTS</a:t>
            </a:r>
            <a:endParaRPr b="0" i="0" sz="1400" u="none" cap="none" strike="noStrike">
              <a:solidFill>
                <a:srgbClr val="000000"/>
              </a:solidFill>
              <a:latin typeface="Helvetica Neue"/>
              <a:ea typeface="Helvetica Neue"/>
              <a:cs typeface="Helvetica Neue"/>
              <a:sym typeface="Helvetica Neue"/>
            </a:endParaRPr>
          </a:p>
        </p:txBody>
      </p:sp>
      <p:sp>
        <p:nvSpPr>
          <p:cNvPr id="64" name="Google Shape;64;p4"/>
          <p:cNvSpPr txBox="1"/>
          <p:nvPr/>
        </p:nvSpPr>
        <p:spPr>
          <a:xfrm>
            <a:off x="35553125" y="15253013"/>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65" name="Google Shape;65;p4"/>
          <p:cNvSpPr txBox="1"/>
          <p:nvPr/>
        </p:nvSpPr>
        <p:spPr>
          <a:xfrm>
            <a:off x="9520400" y="1350999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66" name="Google Shape;66;p4"/>
          <p:cNvSpPr txBox="1"/>
          <p:nvPr/>
        </p:nvSpPr>
        <p:spPr>
          <a:xfrm>
            <a:off x="35284775" y="23465150"/>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Helvetica Neue"/>
                <a:ea typeface="Helvetica Neue"/>
                <a:cs typeface="Helvetica Neue"/>
                <a:sym typeface="Helvetica Neue"/>
              </a:rPr>
              <a:t>REFERENCES</a:t>
            </a:r>
            <a:endParaRPr b="0" i="0" sz="1400" u="none" cap="none" strike="noStrike">
              <a:solidFill>
                <a:srgbClr val="000000"/>
              </a:solidFill>
              <a:latin typeface="Helvetica Neue"/>
              <a:ea typeface="Helvetica Neue"/>
              <a:cs typeface="Helvetica Neue"/>
              <a:sym typeface="Helvetica Neue"/>
            </a:endParaRPr>
          </a:p>
        </p:txBody>
      </p:sp>
      <p:sp>
        <p:nvSpPr>
          <p:cNvPr id="67" name="Google Shape;67;p4"/>
          <p:cNvSpPr txBox="1"/>
          <p:nvPr/>
        </p:nvSpPr>
        <p:spPr>
          <a:xfrm>
            <a:off x="6977011" y="3308387"/>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Helvetica Neue"/>
                <a:ea typeface="Helvetica Neue"/>
                <a:cs typeface="Helvetica Neue"/>
                <a:sym typeface="Helvetica Neue"/>
              </a:rPr>
              <a:t>Cyfinder Cytoscape Application</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Student:</a:t>
            </a:r>
            <a:r>
              <a:rPr b="1" lang="en-US" sz="3500">
                <a:solidFill>
                  <a:srgbClr val="3F3F3F"/>
                </a:solidFill>
                <a:latin typeface="Helvetica Neue"/>
                <a:ea typeface="Helvetica Neue"/>
                <a:cs typeface="Helvetica Neue"/>
                <a:sym typeface="Helvetica Neue"/>
              </a:rPr>
              <a:t> Paulina Acosta, Carlos Neira , Carlos Sautie, Yasmani Valdes, Alvaro Orosco</a:t>
            </a:r>
            <a:endParaRPr b="0" i="0" sz="1400" u="none" cap="none" strike="noStrike">
              <a:solidFill>
                <a:srgbClr val="000000"/>
              </a:solidFill>
              <a:highlight>
                <a:srgbClr val="FFFF00"/>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Mentor:</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Ananda Mondal, Raihanul Tanvir</a:t>
            </a:r>
            <a:endParaRPr b="0" i="0" sz="3500" u="none" cap="none" strike="noStrike">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Instructor/Faculty:</a:t>
            </a:r>
            <a:r>
              <a:rPr b="1"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Masoud Sadjadi,</a:t>
            </a:r>
            <a:r>
              <a:rPr b="0"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Florida International University</a:t>
            </a:r>
            <a:endParaRPr b="0" i="0" sz="1400" u="none" cap="none" strike="noStrike">
              <a:solidFill>
                <a:srgbClr val="000000"/>
              </a:solidFill>
              <a:latin typeface="Helvetica Neue"/>
              <a:ea typeface="Helvetica Neue"/>
              <a:cs typeface="Helvetica Neue"/>
              <a:sym typeface="Helvetica Neue"/>
            </a:endParaRPr>
          </a:p>
        </p:txBody>
      </p:sp>
      <p:sp>
        <p:nvSpPr>
          <p:cNvPr id="68" name="Google Shape;68;p4"/>
          <p:cNvSpPr txBox="1"/>
          <p:nvPr/>
        </p:nvSpPr>
        <p:spPr>
          <a:xfrm>
            <a:off x="6677325" y="7307138"/>
            <a:ext cx="11370900" cy="6005700"/>
          </a:xfrm>
          <a:prstGeom prst="rect">
            <a:avLst/>
          </a:prstGeom>
          <a:noFill/>
          <a:ln>
            <a:noFill/>
          </a:ln>
        </p:spPr>
        <p:txBody>
          <a:bodyPr anchorCtr="0" anchor="t" bIns="91425" lIns="91425" spcFirstLastPara="1" rIns="91425" wrap="square" tIns="91425">
            <a:noAutofit/>
          </a:bodyPr>
          <a:lstStyle/>
          <a:p>
            <a:pPr indent="0" lvl="0" marL="0" marR="0" rtl="0" algn="just">
              <a:lnSpc>
                <a:spcPct val="107000"/>
              </a:lnSpc>
              <a:spcBef>
                <a:spcPts val="0"/>
              </a:spcBef>
              <a:spcAft>
                <a:spcPts val="0"/>
              </a:spcAft>
              <a:buClr>
                <a:schemeClr val="dk1"/>
              </a:buClr>
              <a:buSzPts val="3600"/>
              <a:buFont typeface="Times New Roman"/>
              <a:buNone/>
            </a:pPr>
            <a:r>
              <a:rPr b="0" i="0" lang="en-US" sz="3600" u="none" cap="none" strike="noStrike">
                <a:solidFill>
                  <a:schemeClr val="dk1"/>
                </a:solidFill>
                <a:latin typeface="Helvetica Neue"/>
                <a:ea typeface="Helvetica Neue"/>
                <a:cs typeface="Helvetica Neue"/>
                <a:sym typeface="Helvetica Neue"/>
              </a:rPr>
              <a:t>Cytoscope is a software that deals with biological networks and has many plugins that add all kinds of functionality to the software. Our current project CyFinder allows users to perform different actions on undirected and directed graphs, The </a:t>
            </a:r>
            <a:r>
              <a:rPr lang="en-US" sz="3600">
                <a:solidFill>
                  <a:schemeClr val="dk1"/>
                </a:solidFill>
                <a:latin typeface="Helvetica Neue"/>
                <a:ea typeface="Helvetica Neue"/>
                <a:cs typeface="Helvetica Neue"/>
                <a:sym typeface="Helvetica Neue"/>
              </a:rPr>
              <a:t>first problem approached was finding the minimum spanning tree. The second problem approached was finding the shortest distance path between one node and the other. The third problem approached is </a:t>
            </a:r>
            <a:r>
              <a:rPr lang="en-US" sz="3600">
                <a:solidFill>
                  <a:schemeClr val="dk1"/>
                </a:solidFill>
                <a:latin typeface="Helvetica Neue"/>
                <a:ea typeface="Helvetica Neue"/>
                <a:cs typeface="Helvetica Neue"/>
                <a:sym typeface="Helvetica Neue"/>
              </a:rPr>
              <a:t>finding</a:t>
            </a:r>
            <a:r>
              <a:rPr lang="en-US" sz="3600">
                <a:solidFill>
                  <a:schemeClr val="dk1"/>
                </a:solidFill>
                <a:latin typeface="Helvetica Neue"/>
                <a:ea typeface="Helvetica Neue"/>
                <a:cs typeface="Helvetica Neue"/>
                <a:sym typeface="Helvetica Neue"/>
              </a:rPr>
              <a:t> the connected components in a graph.</a:t>
            </a:r>
            <a:endParaRPr sz="3600">
              <a:solidFill>
                <a:schemeClr val="dk1"/>
              </a:solidFill>
              <a:latin typeface="Helvetica Neue"/>
              <a:ea typeface="Helvetica Neue"/>
              <a:cs typeface="Helvetica Neue"/>
              <a:sym typeface="Helvetica Neue"/>
            </a:endParaRPr>
          </a:p>
        </p:txBody>
      </p:sp>
      <p:sp>
        <p:nvSpPr>
          <p:cNvPr id="69" name="Google Shape;69;p4"/>
          <p:cNvSpPr txBox="1"/>
          <p:nvPr/>
        </p:nvSpPr>
        <p:spPr>
          <a:xfrm>
            <a:off x="32861550" y="8127699"/>
            <a:ext cx="9952800" cy="630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Hardware: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0" i="0" lang="en-US" sz="3600" u="none" cap="none" strike="noStrike">
                <a:solidFill>
                  <a:schemeClr val="dk1"/>
                </a:solidFill>
                <a:latin typeface="Helvetica Neue"/>
                <a:ea typeface="Helvetica Neue"/>
                <a:cs typeface="Helvetica Neue"/>
                <a:sym typeface="Helvetica Neue"/>
              </a:rPr>
              <a:t>No specific hardware was used during the development of the application.</a:t>
            </a:r>
            <a:endParaRPr b="0" i="0" sz="14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Software:</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Maven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Eclipse (Latest Version)</a:t>
            </a:r>
            <a:endParaRPr b="1"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a:t>
            </a:r>
            <a:endParaRPr b="1"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1"/>
              </a:buClr>
              <a:buSzPts val="3600"/>
              <a:buFont typeface="Times New Roman"/>
              <a:buNone/>
            </a:pPr>
            <a:r>
              <a:rPr b="1" i="0" lang="en-US" sz="3600" u="none" cap="none" strike="noStrike">
                <a:solidFill>
                  <a:schemeClr val="dk1"/>
                </a:solidFill>
                <a:latin typeface="Helvetica Neue"/>
                <a:ea typeface="Helvetica Neue"/>
                <a:cs typeface="Helvetica Neue"/>
                <a:sym typeface="Helvetica Neue"/>
              </a:rPr>
              <a:t>Version Control:</a:t>
            </a:r>
            <a:endParaRPr b="0" i="0" sz="36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GitHub</a:t>
            </a:r>
            <a:r>
              <a:rPr b="0" i="0" lang="en-US" sz="3600" u="none" cap="none" strike="noStrike">
                <a:solidFill>
                  <a:schemeClr val="dk1"/>
                </a:solidFill>
                <a:latin typeface="Helvetica Neue"/>
                <a:ea typeface="Helvetica Neue"/>
                <a:cs typeface="Helvetica Neue"/>
                <a:sym typeface="Helvetica Neue"/>
              </a:rPr>
              <a:t> (</a:t>
            </a:r>
            <a:r>
              <a:rPr b="0" i="0" lang="en-US" sz="3600" u="sng" cap="none" strike="noStrike">
                <a:solidFill>
                  <a:schemeClr val="dk1"/>
                </a:solidFill>
                <a:latin typeface="Helvetica Neue"/>
                <a:ea typeface="Helvetica Neue"/>
                <a:cs typeface="Helvetica Neue"/>
                <a:sym typeface="Helvetica Neue"/>
                <a:hlinkClick r:id="rId3">
                  <a:extLst>
                    <a:ext uri="{A12FA001-AC4F-418D-AE19-62706E023703}">
                      <ahyp:hlinkClr val="tx"/>
                    </a:ext>
                  </a:extLst>
                </a:hlinkClick>
              </a:rPr>
              <a:t>http://www.github.com</a:t>
            </a:r>
            <a:r>
              <a:rPr b="0" i="0" lang="en-US" sz="3600" u="none" cap="none" strike="noStrike">
                <a:solidFill>
                  <a:schemeClr val="dk1"/>
                </a:solidFill>
                <a:latin typeface="Helvetica Neue"/>
                <a:ea typeface="Helvetica Neue"/>
                <a:cs typeface="Helvetica Neue"/>
                <a:sym typeface="Helvetica Neue"/>
              </a:rPr>
              <a:t>).</a:t>
            </a:r>
            <a:endParaRPr b="0" i="0" sz="1400" u="none" cap="none" strike="noStrike">
              <a:solidFill>
                <a:schemeClr val="dk1"/>
              </a:solidFill>
              <a:latin typeface="Helvetica Neue"/>
              <a:ea typeface="Helvetica Neue"/>
              <a:cs typeface="Helvetica Neue"/>
              <a:sym typeface="Helvetica Neue"/>
            </a:endParaRPr>
          </a:p>
        </p:txBody>
      </p:sp>
      <p:sp>
        <p:nvSpPr>
          <p:cNvPr id="70" name="Google Shape;70;p4"/>
          <p:cNvSpPr txBox="1"/>
          <p:nvPr/>
        </p:nvSpPr>
        <p:spPr>
          <a:xfrm>
            <a:off x="32634125" y="15968788"/>
            <a:ext cx="9952800" cy="5344200"/>
          </a:xfrm>
          <a:prstGeom prst="rect">
            <a:avLst/>
          </a:prstGeom>
          <a:noFill/>
          <a:ln>
            <a:noFill/>
          </a:ln>
        </p:spPr>
        <p:txBody>
          <a:bodyPr anchorCtr="0" anchor="t" bIns="91425" lIns="91425" spcFirstLastPara="1" rIns="91425" wrap="square" tIns="91425">
            <a:noAutofit/>
          </a:bodyPr>
          <a:lstStyle/>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Java 11.0 - </a:t>
            </a:r>
            <a:r>
              <a:rPr b="0" i="0" lang="en-US" sz="3600" u="none" cap="none" strike="noStrike">
                <a:solidFill>
                  <a:schemeClr val="dk1"/>
                </a:solidFill>
                <a:latin typeface="Helvetica Neue"/>
                <a:ea typeface="Helvetica Neue"/>
                <a:cs typeface="Helvetica Neue"/>
                <a:sym typeface="Helvetica Neue"/>
              </a:rPr>
              <a:t>Main language used to create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Maven - </a:t>
            </a:r>
            <a:r>
              <a:rPr b="0" i="0" lang="en-US" sz="3600" u="none" cap="none" strike="noStrike">
                <a:solidFill>
                  <a:schemeClr val="dk1"/>
                </a:solidFill>
                <a:latin typeface="Helvetica Neue"/>
                <a:ea typeface="Helvetica Neue"/>
                <a:cs typeface="Helvetica Neue"/>
                <a:sym typeface="Helvetica Neue"/>
              </a:rPr>
              <a:t>Combined the logic with the GUI to generate JAR.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Apache Ant - </a:t>
            </a:r>
            <a:r>
              <a:rPr b="0" i="0" lang="en-US" sz="3600" u="none" cap="none" strike="noStrike">
                <a:solidFill>
                  <a:schemeClr val="dk1"/>
                </a:solidFill>
                <a:latin typeface="Helvetica Neue"/>
                <a:ea typeface="Helvetica Neue"/>
                <a:cs typeface="Helvetica Neue"/>
                <a:sym typeface="Helvetica Neue"/>
              </a:rPr>
              <a:t>Responsible for building the project that contains the logic of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API - </a:t>
            </a:r>
            <a:r>
              <a:rPr b="0" i="0" lang="en-US" sz="3600" u="none" cap="none" strike="noStrike">
                <a:solidFill>
                  <a:schemeClr val="dk1"/>
                </a:solidFill>
                <a:latin typeface="Helvetica Neue"/>
                <a:ea typeface="Helvetica Neue"/>
                <a:cs typeface="Helvetica Neue"/>
                <a:sym typeface="Helvetica Neue"/>
              </a:rPr>
              <a:t>Necessary tools needed to implement Cytoscape features for CyFinder.</a:t>
            </a:r>
            <a:endParaRPr b="0" i="0" sz="1400" u="none" cap="none" strike="noStrike">
              <a:solidFill>
                <a:schemeClr val="dk1"/>
              </a:solidFill>
              <a:latin typeface="Helvetica Neue"/>
              <a:ea typeface="Helvetica Neue"/>
              <a:cs typeface="Helvetica Neue"/>
              <a:sym typeface="Helvetica Neue"/>
            </a:endParaRPr>
          </a:p>
          <a:p>
            <a:pPr indent="-457200" lvl="0" marL="457200" marR="0" rtl="0" algn="l">
              <a:lnSpc>
                <a:spcPct val="100000"/>
              </a:lnSpc>
              <a:spcBef>
                <a:spcPts val="0"/>
              </a:spcBef>
              <a:spcAft>
                <a:spcPts val="0"/>
              </a:spcAft>
              <a:buClr>
                <a:schemeClr val="dk1"/>
              </a:buClr>
              <a:buSzPts val="3600"/>
              <a:buFont typeface="Helvetica Neue"/>
              <a:buChar char="●"/>
            </a:pPr>
            <a:r>
              <a:rPr b="1" i="0" lang="en-US" sz="3600" u="none" cap="none" strike="noStrike">
                <a:solidFill>
                  <a:schemeClr val="dk1"/>
                </a:solidFill>
                <a:latin typeface="Helvetica Neue"/>
                <a:ea typeface="Helvetica Neue"/>
                <a:cs typeface="Helvetica Neue"/>
                <a:sym typeface="Helvetica Neue"/>
              </a:rPr>
              <a:t>Cytoscape 3.8  – </a:t>
            </a:r>
            <a:r>
              <a:rPr b="0" i="0" lang="en-US" sz="3600" u="none" cap="none" strike="noStrike">
                <a:solidFill>
                  <a:schemeClr val="dk1"/>
                </a:solidFill>
                <a:latin typeface="Helvetica Neue"/>
                <a:ea typeface="Helvetica Neue"/>
                <a:cs typeface="Helvetica Neue"/>
                <a:sym typeface="Helvetica Neue"/>
              </a:rPr>
              <a:t>core software</a:t>
            </a:r>
            <a:endParaRPr b="0" i="0" sz="1400" u="none" cap="none" strike="noStrike">
              <a:solidFill>
                <a:srgbClr val="000000"/>
              </a:solidFill>
              <a:latin typeface="Helvetica Neue"/>
              <a:ea typeface="Helvetica Neue"/>
              <a:cs typeface="Helvetica Neue"/>
              <a:sym typeface="Helvetica Neue"/>
            </a:endParaRPr>
          </a:p>
        </p:txBody>
      </p:sp>
      <p:pic>
        <p:nvPicPr>
          <p:cNvPr id="71" name="Google Shape;71;p4"/>
          <p:cNvPicPr preferRelativeResize="0"/>
          <p:nvPr/>
        </p:nvPicPr>
        <p:blipFill rotWithShape="1">
          <a:blip r:embed="rId4">
            <a:alphaModFix/>
          </a:blip>
          <a:srcRect b="0" l="0" r="0" t="0"/>
          <a:stretch/>
        </p:blipFill>
        <p:spPr>
          <a:xfrm>
            <a:off x="41064875" y="21464825"/>
            <a:ext cx="1135062" cy="2074863"/>
          </a:xfrm>
          <a:prstGeom prst="rect">
            <a:avLst/>
          </a:prstGeom>
          <a:noFill/>
          <a:ln>
            <a:noFill/>
          </a:ln>
        </p:spPr>
      </p:pic>
      <p:pic>
        <p:nvPicPr>
          <p:cNvPr id="72" name="Google Shape;72;p4"/>
          <p:cNvPicPr preferRelativeResize="0"/>
          <p:nvPr/>
        </p:nvPicPr>
        <p:blipFill rotWithShape="1">
          <a:blip r:embed="rId5">
            <a:alphaModFix/>
          </a:blip>
          <a:srcRect b="0" l="0" r="0" t="0"/>
          <a:stretch/>
        </p:blipFill>
        <p:spPr>
          <a:xfrm>
            <a:off x="36667500" y="21905350"/>
            <a:ext cx="3303587" cy="1193800"/>
          </a:xfrm>
          <a:prstGeom prst="rect">
            <a:avLst/>
          </a:prstGeom>
          <a:noFill/>
          <a:ln>
            <a:noFill/>
          </a:ln>
        </p:spPr>
      </p:pic>
      <p:pic>
        <p:nvPicPr>
          <p:cNvPr id="73" name="Google Shape;73;p4"/>
          <p:cNvPicPr preferRelativeResize="0"/>
          <p:nvPr/>
        </p:nvPicPr>
        <p:blipFill rotWithShape="1">
          <a:blip r:embed="rId6">
            <a:alphaModFix/>
          </a:blip>
          <a:srcRect b="0" l="0" r="0" t="0"/>
          <a:stretch/>
        </p:blipFill>
        <p:spPr>
          <a:xfrm>
            <a:off x="32767025" y="22176825"/>
            <a:ext cx="3644899" cy="922337"/>
          </a:xfrm>
          <a:prstGeom prst="rect">
            <a:avLst/>
          </a:prstGeom>
          <a:noFill/>
          <a:ln>
            <a:noFill/>
          </a:ln>
        </p:spPr>
      </p:pic>
      <p:sp>
        <p:nvSpPr>
          <p:cNvPr id="74" name="Google Shape;74;p4"/>
          <p:cNvSpPr txBox="1"/>
          <p:nvPr/>
        </p:nvSpPr>
        <p:spPr>
          <a:xfrm>
            <a:off x="19883150" y="8151300"/>
            <a:ext cx="11370900" cy="2320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highlight>
                  <a:schemeClr val="lt1"/>
                </a:highlight>
                <a:latin typeface="Helvetica Neue"/>
                <a:ea typeface="Helvetica Neue"/>
                <a:cs typeface="Helvetica Neue"/>
                <a:sym typeface="Helvetica Neue"/>
              </a:rPr>
              <a:t>Several manual testing and graphs were used to test each new feature added. See </a:t>
            </a:r>
            <a:r>
              <a:rPr lang="en-US" sz="3600">
                <a:highlight>
                  <a:schemeClr val="lt1"/>
                </a:highlight>
                <a:latin typeface="Helvetica Neue"/>
                <a:ea typeface="Helvetica Neue"/>
                <a:cs typeface="Helvetica Neue"/>
                <a:sym typeface="Helvetica Neue"/>
              </a:rPr>
              <a:t>input graph.</a:t>
            </a:r>
            <a:endParaRPr b="0" i="0" sz="3600" u="none" cap="none" strike="noStrike">
              <a:solidFill>
                <a:srgbClr val="000000"/>
              </a:solidFill>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t/>
            </a:r>
            <a:endParaRPr sz="3600">
              <a:highlight>
                <a:schemeClr val="lt1"/>
              </a:highlight>
              <a:latin typeface="Helvetica Neue"/>
              <a:ea typeface="Helvetica Neue"/>
              <a:cs typeface="Helvetica Neue"/>
              <a:sym typeface="Helvetica Neue"/>
            </a:endParaRPr>
          </a:p>
          <a:p>
            <a:pPr indent="0" lvl="0" marL="0" rtl="0" algn="l">
              <a:spcBef>
                <a:spcPts val="0"/>
              </a:spcBef>
              <a:spcAft>
                <a:spcPts val="0"/>
              </a:spcAft>
              <a:buClr>
                <a:schemeClr val="dk1"/>
              </a:buClr>
              <a:buSzPts val="3000"/>
              <a:buFont typeface="Arial"/>
              <a:buNone/>
            </a:pPr>
            <a:r>
              <a:rPr i="1" lang="en-US" sz="3600">
                <a:solidFill>
                  <a:schemeClr val="dk1"/>
                </a:solidFill>
                <a:highlight>
                  <a:schemeClr val="lt1"/>
                </a:highlight>
                <a:latin typeface="Helvetica Neue"/>
                <a:ea typeface="Helvetica Neue"/>
                <a:cs typeface="Helvetica Neue"/>
                <a:sym typeface="Helvetica Neue"/>
              </a:rPr>
              <a:t>Prim: Total Weight: 53</a:t>
            </a:r>
            <a:endParaRPr i="1" sz="36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rPr i="1" lang="en-US" sz="3600">
                <a:highlight>
                  <a:schemeClr val="lt1"/>
                </a:highlight>
                <a:latin typeface="Helvetica Neue"/>
                <a:ea typeface="Helvetica Neue"/>
                <a:cs typeface="Helvetica Neue"/>
                <a:sym typeface="Helvetica Neue"/>
              </a:rPr>
              <a:t>Kruskal: Total Weight: 53</a:t>
            </a:r>
            <a:endParaRPr i="1" sz="36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rPr i="1" lang="en-US" sz="3600">
                <a:highlight>
                  <a:schemeClr val="lt1"/>
                </a:highlight>
                <a:latin typeface="Helvetica Neue"/>
                <a:ea typeface="Helvetica Neue"/>
                <a:cs typeface="Helvetica Neue"/>
                <a:sym typeface="Helvetica Neue"/>
              </a:rPr>
              <a:t>Dijkstra</a:t>
            </a:r>
            <a:r>
              <a:rPr i="1" lang="en-US" sz="3000">
                <a:highlight>
                  <a:schemeClr val="lt1"/>
                </a:highlight>
                <a:latin typeface="Helvetica Neue"/>
                <a:ea typeface="Helvetica Neue"/>
                <a:cs typeface="Helvetica Neue"/>
                <a:sym typeface="Helvetica Neue"/>
              </a:rPr>
              <a:t>: A </a:t>
            </a:r>
            <a:r>
              <a:rPr i="1" lang="en-US" sz="3000">
                <a:highlight>
                  <a:schemeClr val="lt1"/>
                </a:highlight>
                <a:latin typeface="Helvetica Neue"/>
                <a:ea typeface="Helvetica Neue"/>
                <a:cs typeface="Helvetica Neue"/>
                <a:sym typeface="Helvetica Neue"/>
              </a:rPr>
              <a:t>--&gt;</a:t>
            </a:r>
            <a:r>
              <a:rPr i="1" lang="en-US" sz="3000">
                <a:highlight>
                  <a:schemeClr val="lt1"/>
                </a:highlight>
                <a:latin typeface="Helvetica Neue"/>
                <a:ea typeface="Helvetica Neue"/>
                <a:cs typeface="Helvetica Neue"/>
                <a:sym typeface="Helvetica Neue"/>
              </a:rPr>
              <a:t> Z Total Wieght: 15</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000"/>
              <a:buFont typeface="Arial"/>
              <a:buNone/>
            </a:pPr>
            <a:r>
              <a:t/>
            </a:r>
            <a:endParaRPr i="1" sz="3000">
              <a:highlight>
                <a:schemeClr val="lt1"/>
              </a:highlight>
              <a:latin typeface="Helvetica Neue"/>
              <a:ea typeface="Helvetica Neue"/>
              <a:cs typeface="Helvetica Neue"/>
              <a:sym typeface="Helvetica Neue"/>
            </a:endParaRPr>
          </a:p>
        </p:txBody>
      </p:sp>
      <p:sp>
        <p:nvSpPr>
          <p:cNvPr id="75" name="Google Shape;75;p4"/>
          <p:cNvSpPr txBox="1"/>
          <p:nvPr/>
        </p:nvSpPr>
        <p:spPr>
          <a:xfrm>
            <a:off x="32365775" y="24515675"/>
            <a:ext cx="10489500" cy="2878200"/>
          </a:xfrm>
          <a:prstGeom prst="rect">
            <a:avLst/>
          </a:prstGeom>
          <a:noFill/>
          <a:ln>
            <a:noFill/>
          </a:ln>
        </p:spPr>
        <p:txBody>
          <a:bodyPr anchorCtr="0" anchor="t" bIns="91425" lIns="91425" spcFirstLastPara="1" rIns="91425" wrap="square" tIns="91425">
            <a:noAutofit/>
          </a:bodyPr>
          <a:lstStyle/>
          <a:p>
            <a:pPr indent="0" lvl="0" marL="355600" marR="0" rtl="0" algn="l">
              <a:lnSpc>
                <a:spcPct val="115000"/>
              </a:lnSpc>
              <a:spcBef>
                <a:spcPts val="1200"/>
              </a:spcBef>
              <a:spcAft>
                <a:spcPts val="0"/>
              </a:spcAft>
              <a:buClr>
                <a:srgbClr val="000000"/>
              </a:buClr>
              <a:buSzPts val="3600"/>
              <a:buFont typeface="Arial"/>
              <a:buNone/>
            </a:pPr>
            <a:r>
              <a:rPr b="0" i="0" lang="en-US" sz="3600" u="none" cap="none" strike="noStrike">
                <a:solidFill>
                  <a:srgbClr val="000000"/>
                </a:solidFill>
                <a:latin typeface="Helvetica Neue"/>
                <a:ea typeface="Helvetica Neue"/>
                <a:cs typeface="Helvetica Neue"/>
                <a:sym typeface="Helvetica Neue"/>
              </a:rPr>
              <a:t>K. Ono, “What is Cytoscape?,” 2018. [Online]. Available: https://cytoscape.org/what_is_cytoscape.html. [Accessed: 30-Nov-2020]. </a:t>
            </a:r>
            <a:endParaRPr b="0" i="0" sz="3600" u="none" cap="none" strike="noStrike">
              <a:solidFill>
                <a:srgbClr val="000000"/>
              </a:solidFill>
              <a:latin typeface="Helvetica Neue"/>
              <a:ea typeface="Helvetica Neue"/>
              <a:cs typeface="Helvetica Neue"/>
              <a:sym typeface="Helvetica Neue"/>
            </a:endParaRPr>
          </a:p>
          <a:p>
            <a:pPr indent="0" lvl="0" marL="355600" marR="0" rtl="0" algn="l">
              <a:lnSpc>
                <a:spcPct val="115000"/>
              </a:lnSpc>
              <a:spcBef>
                <a:spcPts val="1200"/>
              </a:spcBef>
              <a:spcAft>
                <a:spcPts val="1200"/>
              </a:spcAft>
              <a:buClr>
                <a:schemeClr val="dk1"/>
              </a:buClr>
              <a:buSzPts val="1100"/>
              <a:buFont typeface="Arial"/>
              <a:buNone/>
            </a:pPr>
            <a:r>
              <a:t/>
            </a:r>
            <a:endParaRPr b="0" i="0" sz="3600" u="none" cap="none" strike="noStrike">
              <a:solidFill>
                <a:srgbClr val="000000"/>
              </a:solidFill>
              <a:latin typeface="Helvetica Neue"/>
              <a:ea typeface="Helvetica Neue"/>
              <a:cs typeface="Helvetica Neue"/>
              <a:sym typeface="Helvetica Neue"/>
            </a:endParaRPr>
          </a:p>
        </p:txBody>
      </p:sp>
      <p:pic>
        <p:nvPicPr>
          <p:cNvPr descr="GitHub logo PNG" id="76" name="Google Shape;76;p4"/>
          <p:cNvPicPr preferRelativeResize="0"/>
          <p:nvPr/>
        </p:nvPicPr>
        <p:blipFill rotWithShape="1">
          <a:blip r:embed="rId7">
            <a:alphaModFix/>
          </a:blip>
          <a:srcRect b="0" l="0" r="0" t="0"/>
          <a:stretch/>
        </p:blipFill>
        <p:spPr>
          <a:xfrm>
            <a:off x="40318400" y="11002832"/>
            <a:ext cx="2362198" cy="2015781"/>
          </a:xfrm>
          <a:prstGeom prst="rect">
            <a:avLst/>
          </a:prstGeom>
          <a:noFill/>
          <a:ln>
            <a:noFill/>
          </a:ln>
        </p:spPr>
      </p:pic>
      <p:pic>
        <p:nvPicPr>
          <p:cNvPr descr="Update on new logo designs | Eclipse Foundation" id="77" name="Google Shape;77;p4"/>
          <p:cNvPicPr preferRelativeResize="0"/>
          <p:nvPr/>
        </p:nvPicPr>
        <p:blipFill rotWithShape="1">
          <a:blip r:embed="rId8">
            <a:alphaModFix/>
          </a:blip>
          <a:srcRect b="0" l="0" r="0" t="0"/>
          <a:stretch/>
        </p:blipFill>
        <p:spPr>
          <a:xfrm>
            <a:off x="37076513" y="9826189"/>
            <a:ext cx="3124200" cy="2147867"/>
          </a:xfrm>
          <a:prstGeom prst="rect">
            <a:avLst/>
          </a:prstGeom>
          <a:noFill/>
          <a:ln>
            <a:noFill/>
          </a:ln>
        </p:spPr>
      </p:pic>
      <p:pic>
        <p:nvPicPr>
          <p:cNvPr descr="A close up of a sign&#10;&#10;Description automatically generated" id="78" name="Google Shape;78;p4"/>
          <p:cNvPicPr preferRelativeResize="0"/>
          <p:nvPr/>
        </p:nvPicPr>
        <p:blipFill rotWithShape="1">
          <a:blip r:embed="rId9">
            <a:alphaModFix/>
          </a:blip>
          <a:srcRect b="0" l="0" r="0" t="0"/>
          <a:stretch/>
        </p:blipFill>
        <p:spPr>
          <a:xfrm>
            <a:off x="40413650" y="9493970"/>
            <a:ext cx="2171700" cy="1271310"/>
          </a:xfrm>
          <a:prstGeom prst="rect">
            <a:avLst/>
          </a:prstGeom>
          <a:noFill/>
          <a:ln>
            <a:noFill/>
          </a:ln>
        </p:spPr>
      </p:pic>
      <p:pic>
        <p:nvPicPr>
          <p:cNvPr id="79" name="Google Shape;79;p4"/>
          <p:cNvPicPr preferRelativeResize="0"/>
          <p:nvPr/>
        </p:nvPicPr>
        <p:blipFill rotWithShape="1">
          <a:blip r:embed="rId10">
            <a:alphaModFix/>
          </a:blip>
          <a:srcRect b="0" l="0" r="0" t="0"/>
          <a:stretch/>
        </p:blipFill>
        <p:spPr>
          <a:xfrm>
            <a:off x="838200" y="28346400"/>
            <a:ext cx="3962400" cy="3962400"/>
          </a:xfrm>
          <a:prstGeom prst="rect">
            <a:avLst/>
          </a:prstGeom>
          <a:noFill/>
          <a:ln>
            <a:noFill/>
          </a:ln>
        </p:spPr>
      </p:pic>
      <p:sp>
        <p:nvSpPr>
          <p:cNvPr id="80" name="Google Shape;80;p4"/>
          <p:cNvSpPr txBox="1"/>
          <p:nvPr/>
        </p:nvSpPr>
        <p:spPr>
          <a:xfrm>
            <a:off x="6816425" y="14172400"/>
            <a:ext cx="11370900" cy="11240400"/>
          </a:xfrm>
          <a:prstGeom prst="rect">
            <a:avLst/>
          </a:prstGeom>
          <a:noFill/>
          <a:ln>
            <a:noFill/>
          </a:ln>
        </p:spPr>
        <p:txBody>
          <a:bodyPr anchorCtr="0" anchor="t" bIns="91425" lIns="91425" spcFirstLastPara="1" rIns="91425" wrap="square" tIns="91425">
            <a:noAutofit/>
          </a:bodyPr>
          <a:lstStyle/>
          <a:p>
            <a:pPr indent="0" lvl="0" marL="0" marR="0" rtl="0" algn="l">
              <a:lnSpc>
                <a:spcPct val="107000"/>
              </a:lnSpc>
              <a:spcBef>
                <a:spcPts val="0"/>
              </a:spcBef>
              <a:spcAft>
                <a:spcPts val="0"/>
              </a:spcAft>
              <a:buClr>
                <a:schemeClr val="dk1"/>
              </a:buClr>
              <a:buSzPts val="3600"/>
              <a:buFont typeface="Times New Roman"/>
              <a:buNone/>
            </a:pPr>
            <a:r>
              <a:rPr b="1" lang="en-US" sz="3600">
                <a:solidFill>
                  <a:schemeClr val="dk1"/>
                </a:solidFill>
                <a:latin typeface="Helvetica Neue"/>
                <a:ea typeface="Helvetica Neue"/>
                <a:cs typeface="Helvetica Neue"/>
                <a:sym typeface="Helvetica Neue"/>
              </a:rPr>
              <a:t>Prim and Kruskal:</a:t>
            </a:r>
            <a:endParaRPr b="1" sz="3600">
              <a:solidFill>
                <a:schemeClr val="dk1"/>
              </a:solidFill>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Graph has an array list of nodes and edges</a:t>
            </a:r>
            <a:endParaRPr sz="3600">
              <a:solidFill>
                <a:schemeClr val="dk1"/>
              </a:solidFill>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Prim implements a Priority Queue with an Edge Weight Comparator, keeping track of distance records</a:t>
            </a:r>
            <a:endParaRPr sz="3600">
              <a:solidFill>
                <a:schemeClr val="dk1"/>
              </a:solidFill>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Kruskal is implemented with a </a:t>
            </a:r>
            <a:r>
              <a:rPr lang="en-US" sz="3600">
                <a:solidFill>
                  <a:schemeClr val="dk1"/>
                </a:solidFill>
                <a:latin typeface="Helvetica Neue"/>
                <a:ea typeface="Helvetica Neue"/>
                <a:cs typeface="Helvetica Neue"/>
                <a:sym typeface="Helvetica Neue"/>
              </a:rPr>
              <a:t>priority</a:t>
            </a:r>
            <a:r>
              <a:rPr lang="en-US" sz="3600">
                <a:solidFill>
                  <a:schemeClr val="dk1"/>
                </a:solidFill>
                <a:latin typeface="Helvetica Neue"/>
                <a:ea typeface="Helvetica Neue"/>
                <a:cs typeface="Helvetica Neue"/>
                <a:sym typeface="Helvetica Neue"/>
              </a:rPr>
              <a:t> set and edge weight comparator. Sorting edges from smallest weight to greatest. </a:t>
            </a:r>
            <a:endParaRPr sz="3600">
              <a:solidFill>
                <a:schemeClr val="dk1"/>
              </a:solidFill>
              <a:latin typeface="Helvetica Neue"/>
              <a:ea typeface="Helvetica Neue"/>
              <a:cs typeface="Helvetica Neue"/>
              <a:sym typeface="Helvetica Neue"/>
            </a:endParaRPr>
          </a:p>
          <a:p>
            <a:pPr indent="0" lvl="0" marL="0" marR="0" rtl="0" algn="l">
              <a:lnSpc>
                <a:spcPct val="107000"/>
              </a:lnSpc>
              <a:spcBef>
                <a:spcPts val="0"/>
              </a:spcBef>
              <a:spcAft>
                <a:spcPts val="0"/>
              </a:spcAft>
              <a:buNone/>
            </a:pPr>
            <a:r>
              <a:rPr b="1" lang="en-US" sz="3600">
                <a:solidFill>
                  <a:schemeClr val="dk1"/>
                </a:solidFill>
                <a:latin typeface="Helvetica Neue"/>
                <a:ea typeface="Helvetica Neue"/>
                <a:cs typeface="Helvetica Neue"/>
                <a:sym typeface="Helvetica Neue"/>
              </a:rPr>
              <a:t>Dijkstra:</a:t>
            </a:r>
            <a:endParaRPr b="1" sz="3600">
              <a:solidFill>
                <a:schemeClr val="dk1"/>
              </a:solidFill>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Hashmap for nodes and edge weights to keep track of the best path</a:t>
            </a:r>
            <a:endParaRPr sz="3600">
              <a:solidFill>
                <a:schemeClr val="dk1"/>
              </a:solidFill>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The algorithm sets every node’s shortest path edge </a:t>
            </a:r>
            <a:r>
              <a:rPr lang="en-US" sz="3600">
                <a:solidFill>
                  <a:schemeClr val="dk1"/>
                </a:solidFill>
                <a:latin typeface="Helvetica Neue"/>
                <a:ea typeface="Helvetica Neue"/>
                <a:cs typeface="Helvetica Neue"/>
                <a:sym typeface="Helvetica Neue"/>
              </a:rPr>
              <a:t>weight to infinity,except the starting node. Another HashMap keeps track of Node connections and then determines the shortest path between the starting node and the destination node. </a:t>
            </a:r>
            <a:endParaRPr sz="3600">
              <a:solidFill>
                <a:schemeClr val="dk1"/>
              </a:solidFill>
              <a:latin typeface="Helvetica Neue"/>
              <a:ea typeface="Helvetica Neue"/>
              <a:cs typeface="Helvetica Neue"/>
              <a:sym typeface="Helvetica Neue"/>
            </a:endParaRPr>
          </a:p>
          <a:p>
            <a:pPr indent="0" lvl="0" marL="0" marR="0" rtl="0" algn="l">
              <a:lnSpc>
                <a:spcPct val="107000"/>
              </a:lnSpc>
              <a:spcBef>
                <a:spcPts val="0"/>
              </a:spcBef>
              <a:spcAft>
                <a:spcPts val="0"/>
              </a:spcAft>
              <a:buNone/>
            </a:pPr>
            <a:r>
              <a:rPr b="1" lang="en-US" sz="3600">
                <a:solidFill>
                  <a:schemeClr val="dk1"/>
                </a:solidFill>
                <a:latin typeface="Helvetica Neue"/>
                <a:ea typeface="Helvetica Neue"/>
                <a:cs typeface="Helvetica Neue"/>
                <a:sym typeface="Helvetica Neue"/>
              </a:rPr>
              <a:t>Connected Components:</a:t>
            </a:r>
            <a:endParaRPr b="1" sz="3600">
              <a:solidFill>
                <a:schemeClr val="dk1"/>
              </a:solidFill>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Find connected subgraphs in an input graph.</a:t>
            </a:r>
            <a:endParaRPr sz="3600">
              <a:solidFill>
                <a:schemeClr val="dk1"/>
              </a:solidFill>
              <a:highlight>
                <a:srgbClr val="FFFF00"/>
              </a:highlight>
              <a:latin typeface="Helvetica Neue"/>
              <a:ea typeface="Helvetica Neue"/>
              <a:cs typeface="Helvetica Neue"/>
              <a:sym typeface="Helvetica Neue"/>
            </a:endParaRPr>
          </a:p>
          <a:p>
            <a:pPr indent="-457200" lvl="0" marL="457200" marR="0" rtl="0" algn="l">
              <a:lnSpc>
                <a:spcPct val="107000"/>
              </a:lnSpc>
              <a:spcBef>
                <a:spcPts val="0"/>
              </a:spcBef>
              <a:spcAft>
                <a:spcPts val="0"/>
              </a:spcAft>
              <a:buClr>
                <a:schemeClr val="dk1"/>
              </a:buClr>
              <a:buSzPts val="3600"/>
              <a:buFont typeface="Helvetica Neue"/>
              <a:buChar char="●"/>
            </a:pPr>
            <a:r>
              <a:rPr lang="en-US" sz="3600">
                <a:solidFill>
                  <a:schemeClr val="dk1"/>
                </a:solidFill>
                <a:latin typeface="Helvetica Neue"/>
                <a:ea typeface="Helvetica Neue"/>
                <a:cs typeface="Helvetica Neue"/>
                <a:sym typeface="Helvetica Neue"/>
              </a:rPr>
              <a:t>Uses depth first search algorithm.</a:t>
            </a:r>
            <a:endParaRPr sz="3600">
              <a:solidFill>
                <a:schemeClr val="dk1"/>
              </a:solidFill>
              <a:latin typeface="Helvetica Neue"/>
              <a:ea typeface="Helvetica Neue"/>
              <a:cs typeface="Helvetica Neue"/>
              <a:sym typeface="Helvetica Neue"/>
            </a:endParaRPr>
          </a:p>
        </p:txBody>
      </p:sp>
      <p:sp>
        <p:nvSpPr>
          <p:cNvPr id="81" name="Google Shape;81;p4"/>
          <p:cNvSpPr txBox="1"/>
          <p:nvPr/>
        </p:nvSpPr>
        <p:spPr>
          <a:xfrm>
            <a:off x="8154825" y="31647100"/>
            <a:ext cx="77076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3000">
                <a:solidFill>
                  <a:schemeClr val="dk1"/>
                </a:solidFill>
                <a:highlight>
                  <a:schemeClr val="lt1"/>
                </a:highlight>
                <a:latin typeface="Helvetica Neue"/>
                <a:ea typeface="Helvetica Neue"/>
                <a:cs typeface="Helvetica Neue"/>
                <a:sym typeface="Helvetica Neue"/>
              </a:rPr>
              <a:t>Input Graph for testing Prim,Kruskal,and Dijkstra</a:t>
            </a:r>
            <a:endParaRPr/>
          </a:p>
        </p:txBody>
      </p:sp>
      <p:sp>
        <p:nvSpPr>
          <p:cNvPr id="82" name="Google Shape;82;p4"/>
          <p:cNvSpPr txBox="1"/>
          <p:nvPr/>
        </p:nvSpPr>
        <p:spPr>
          <a:xfrm>
            <a:off x="19883150" y="24766300"/>
            <a:ext cx="113709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3600">
                <a:solidFill>
                  <a:schemeClr val="dk1"/>
                </a:solidFill>
                <a:highlight>
                  <a:schemeClr val="lt1"/>
                </a:highlight>
                <a:latin typeface="Helvetica Neue"/>
                <a:ea typeface="Helvetica Neue"/>
                <a:cs typeface="Helvetica Neue"/>
                <a:sym typeface="Helvetica Neue"/>
              </a:rPr>
              <a:t>Connected Components given a forest:</a:t>
            </a:r>
            <a:endParaRPr i="1" sz="3600">
              <a:solidFill>
                <a:schemeClr val="dk1"/>
              </a:solidFill>
              <a:highlight>
                <a:schemeClr val="lt1"/>
              </a:highlight>
              <a:latin typeface="Helvetica Neue"/>
              <a:ea typeface="Helvetica Neue"/>
              <a:cs typeface="Helvetica Neue"/>
              <a:sym typeface="Helvetica Neue"/>
            </a:endParaRPr>
          </a:p>
          <a:p>
            <a:pPr indent="0" lvl="0" marL="0" rtl="0" algn="l">
              <a:spcBef>
                <a:spcPts val="0"/>
              </a:spcBef>
              <a:spcAft>
                <a:spcPts val="0"/>
              </a:spcAft>
              <a:buNone/>
            </a:pPr>
            <a:r>
              <a:rPr i="1" lang="en-US" sz="3600">
                <a:solidFill>
                  <a:schemeClr val="dk1"/>
                </a:solidFill>
                <a:highlight>
                  <a:schemeClr val="lt1"/>
                </a:highlight>
                <a:latin typeface="Helvetica Neue"/>
                <a:ea typeface="Helvetica Neue"/>
                <a:cs typeface="Helvetica Neue"/>
                <a:sym typeface="Helvetica Neue"/>
              </a:rPr>
              <a:t>     C1                              C2                               C3 </a:t>
            </a:r>
            <a:endParaRPr sz="3600"/>
          </a:p>
        </p:txBody>
      </p:sp>
      <p:pic>
        <p:nvPicPr>
          <p:cNvPr id="83" name="Google Shape;83;p4"/>
          <p:cNvPicPr preferRelativeResize="0"/>
          <p:nvPr/>
        </p:nvPicPr>
        <p:blipFill>
          <a:blip r:embed="rId11">
            <a:alphaModFix/>
          </a:blip>
          <a:stretch>
            <a:fillRect/>
          </a:stretch>
        </p:blipFill>
        <p:spPr>
          <a:xfrm>
            <a:off x="20203150" y="26467325"/>
            <a:ext cx="2711650" cy="4892450"/>
          </a:xfrm>
          <a:prstGeom prst="rect">
            <a:avLst/>
          </a:prstGeom>
          <a:noFill/>
          <a:ln>
            <a:noFill/>
          </a:ln>
        </p:spPr>
      </p:pic>
      <p:pic>
        <p:nvPicPr>
          <p:cNvPr id="84" name="Google Shape;84;p4"/>
          <p:cNvPicPr preferRelativeResize="0"/>
          <p:nvPr/>
        </p:nvPicPr>
        <p:blipFill>
          <a:blip r:embed="rId12">
            <a:alphaModFix/>
          </a:blip>
          <a:stretch>
            <a:fillRect/>
          </a:stretch>
        </p:blipFill>
        <p:spPr>
          <a:xfrm>
            <a:off x="23358475" y="26192570"/>
            <a:ext cx="3962400" cy="5124067"/>
          </a:xfrm>
          <a:prstGeom prst="rect">
            <a:avLst/>
          </a:prstGeom>
          <a:noFill/>
          <a:ln>
            <a:noFill/>
          </a:ln>
        </p:spPr>
      </p:pic>
      <p:pic>
        <p:nvPicPr>
          <p:cNvPr id="85" name="Google Shape;85;p4"/>
          <p:cNvPicPr preferRelativeResize="0"/>
          <p:nvPr/>
        </p:nvPicPr>
        <p:blipFill>
          <a:blip r:embed="rId13">
            <a:alphaModFix/>
          </a:blip>
          <a:stretch>
            <a:fillRect/>
          </a:stretch>
        </p:blipFill>
        <p:spPr>
          <a:xfrm>
            <a:off x="28400576" y="26345201"/>
            <a:ext cx="2711650" cy="5136689"/>
          </a:xfrm>
          <a:prstGeom prst="rect">
            <a:avLst/>
          </a:prstGeom>
          <a:noFill/>
          <a:ln>
            <a:noFill/>
          </a:ln>
        </p:spPr>
      </p:pic>
      <p:pic>
        <p:nvPicPr>
          <p:cNvPr id="86" name="Google Shape;86;p4"/>
          <p:cNvPicPr preferRelativeResize="0"/>
          <p:nvPr/>
        </p:nvPicPr>
        <p:blipFill>
          <a:blip r:embed="rId14">
            <a:alphaModFix/>
          </a:blip>
          <a:stretch>
            <a:fillRect/>
          </a:stretch>
        </p:blipFill>
        <p:spPr>
          <a:xfrm>
            <a:off x="7293187" y="25527101"/>
            <a:ext cx="8569234" cy="6005700"/>
          </a:xfrm>
          <a:prstGeom prst="rect">
            <a:avLst/>
          </a:prstGeom>
          <a:noFill/>
          <a:ln>
            <a:noFill/>
          </a:ln>
        </p:spPr>
      </p:pic>
      <p:pic>
        <p:nvPicPr>
          <p:cNvPr id="87" name="Google Shape;87;p4"/>
          <p:cNvPicPr preferRelativeResize="0"/>
          <p:nvPr/>
        </p:nvPicPr>
        <p:blipFill>
          <a:blip r:embed="rId15">
            <a:alphaModFix/>
          </a:blip>
          <a:stretch>
            <a:fillRect/>
          </a:stretch>
        </p:blipFill>
        <p:spPr>
          <a:xfrm>
            <a:off x="19992578" y="10765278"/>
            <a:ext cx="7707642" cy="5344200"/>
          </a:xfrm>
          <a:prstGeom prst="rect">
            <a:avLst/>
          </a:prstGeom>
          <a:noFill/>
          <a:ln>
            <a:noFill/>
          </a:ln>
        </p:spPr>
      </p:pic>
      <p:pic>
        <p:nvPicPr>
          <p:cNvPr id="88" name="Google Shape;88;p4"/>
          <p:cNvPicPr preferRelativeResize="0"/>
          <p:nvPr/>
        </p:nvPicPr>
        <p:blipFill>
          <a:blip r:embed="rId16">
            <a:alphaModFix/>
          </a:blip>
          <a:stretch>
            <a:fillRect/>
          </a:stretch>
        </p:blipFill>
        <p:spPr>
          <a:xfrm>
            <a:off x="19883150" y="17093413"/>
            <a:ext cx="6511624" cy="5705509"/>
          </a:xfrm>
          <a:prstGeom prst="rect">
            <a:avLst/>
          </a:prstGeom>
          <a:noFill/>
          <a:ln>
            <a:noFill/>
          </a:ln>
        </p:spPr>
      </p:pic>
      <p:pic>
        <p:nvPicPr>
          <p:cNvPr id="89" name="Google Shape;89;p4"/>
          <p:cNvPicPr preferRelativeResize="0"/>
          <p:nvPr/>
        </p:nvPicPr>
        <p:blipFill>
          <a:blip r:embed="rId17">
            <a:alphaModFix/>
          </a:blip>
          <a:stretch>
            <a:fillRect/>
          </a:stretch>
        </p:blipFill>
        <p:spPr>
          <a:xfrm>
            <a:off x="19883150" y="23554050"/>
            <a:ext cx="8569225" cy="132306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gcf0d9c261a_0_0"/>
          <p:cNvSpPr txBox="1"/>
          <p:nvPr/>
        </p:nvSpPr>
        <p:spPr>
          <a:xfrm>
            <a:off x="8090650" y="2285150"/>
            <a:ext cx="31930200" cy="557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7000"/>
              <a:t>1. Prim</a:t>
            </a:r>
            <a:endParaRPr sz="7000"/>
          </a:p>
          <a:p>
            <a:pPr indent="0" lvl="0" marL="0" rtl="0" algn="l">
              <a:spcBef>
                <a:spcPts val="0"/>
              </a:spcBef>
              <a:spcAft>
                <a:spcPts val="0"/>
              </a:spcAft>
              <a:buNone/>
            </a:pPr>
            <a:r>
              <a:rPr lang="en-US" sz="7000"/>
              <a:t>2. Kruskal</a:t>
            </a:r>
            <a:endParaRPr sz="7000"/>
          </a:p>
          <a:p>
            <a:pPr indent="0" lvl="0" marL="0" rtl="0" algn="l">
              <a:spcBef>
                <a:spcPts val="0"/>
              </a:spcBef>
              <a:spcAft>
                <a:spcPts val="0"/>
              </a:spcAft>
              <a:buNone/>
            </a:pPr>
            <a:r>
              <a:rPr lang="en-US" sz="7000"/>
              <a:t>3. Dijkstra</a:t>
            </a:r>
            <a:endParaRPr sz="7000"/>
          </a:p>
          <a:p>
            <a:pPr indent="0" lvl="0" marL="0" rtl="0" algn="l">
              <a:spcBef>
                <a:spcPts val="0"/>
              </a:spcBef>
              <a:spcAft>
                <a:spcPts val="0"/>
              </a:spcAft>
              <a:buNone/>
            </a:pPr>
            <a:r>
              <a:rPr lang="en-US" sz="7000"/>
              <a:t>4.Connected Components </a:t>
            </a:r>
            <a:endParaRPr sz="7000"/>
          </a:p>
          <a:p>
            <a:pPr indent="0" lvl="0" marL="0" rtl="0" algn="l">
              <a:spcBef>
                <a:spcPts val="0"/>
              </a:spcBef>
              <a:spcAft>
                <a:spcPts val="0"/>
              </a:spcAft>
              <a:buNone/>
            </a:pPr>
            <a:r>
              <a:rPr lang="en-US" sz="7000"/>
              <a:t>5. Front end</a:t>
            </a:r>
            <a:endParaRPr sz="70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