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70"/>
    <p:restoredTop sz="95878" autoAdjust="0"/>
  </p:normalViewPr>
  <p:slideViewPr>
    <p:cSldViewPr>
      <p:cViewPr varScale="1">
        <p:scale>
          <a:sx n="22" d="100"/>
          <a:sy n="22" d="100"/>
        </p:scale>
        <p:origin x="1704" y="352"/>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3AA8E9-100F-4C42-99F3-2B71237CB17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D5E7C040-C3AB-9B4F-8DA2-BE373A9AF257}"/>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FEB9952E-C211-3547-8E4C-DFF351515015}" type="datetime1">
              <a:rPr lang="en-US" altLang="en-US"/>
              <a:pPr>
                <a:defRPr/>
              </a:pPr>
              <a:t>4/15/21</a:t>
            </a:fld>
            <a:endParaRPr lang="en-US" altLang="en-US"/>
          </a:p>
        </p:txBody>
      </p:sp>
      <p:sp>
        <p:nvSpPr>
          <p:cNvPr id="4" name="Slide Image Placeholder 3">
            <a:extLst>
              <a:ext uri="{FF2B5EF4-FFF2-40B4-BE49-F238E27FC236}">
                <a16:creationId xmlns:a16="http://schemas.microsoft.com/office/drawing/2014/main" id="{B67C3B64-5E03-2D41-A186-75C1EE08FD1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8C6D3A00-FB81-F34C-8EAF-692A1519492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C3FE641-C579-C648-82A8-90F23868E41C}"/>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7EBE301-6348-F74B-B087-85BD2C9B08C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2F0C486-AF1C-534C-8006-62D11FD33A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0B78B7FE-1B77-CB40-A650-F739BC7105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398F8EB-1AF8-494A-AA25-292098BB078F}"/>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F28CC91-1923-4240-9349-33F6857411F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9762155-490D-424E-9994-5E7EEB0BEAE3}" type="slidenum">
              <a:rPr lang="en-US" altLang="en-US" sz="120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A9D014B-682B-2041-A5D9-549CC5B86AA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CDE5B3-353E-9746-9AB0-CD1D11FD9E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6EB8D3A-BF63-3544-A6C0-279A140E5CD4}"/>
              </a:ext>
            </a:extLst>
          </p:cNvPr>
          <p:cNvSpPr>
            <a:spLocks noGrp="1" noChangeArrowheads="1"/>
          </p:cNvSpPr>
          <p:nvPr>
            <p:ph type="sldNum" sz="quarter" idx="12"/>
          </p:nvPr>
        </p:nvSpPr>
        <p:spPr>
          <a:ln/>
        </p:spPr>
        <p:txBody>
          <a:bodyPr/>
          <a:lstStyle>
            <a:lvl1pPr>
              <a:defRPr/>
            </a:lvl1pPr>
          </a:lstStyle>
          <a:p>
            <a:pPr>
              <a:defRPr/>
            </a:pPr>
            <a:fld id="{456770D9-6AFA-4741-8142-99FB2C6C075C}" type="slidenum">
              <a:rPr lang="en-US" altLang="en-US"/>
              <a:pPr>
                <a:defRPr/>
              </a:pPr>
              <a:t>‹#›</a:t>
            </a:fld>
            <a:endParaRPr lang="en-US" altLang="en-US"/>
          </a:p>
        </p:txBody>
      </p:sp>
    </p:spTree>
    <p:extLst>
      <p:ext uri="{BB962C8B-B14F-4D97-AF65-F5344CB8AC3E}">
        <p14:creationId xmlns:p14="http://schemas.microsoft.com/office/powerpoint/2010/main" val="39398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9BDFDE8-31BC-8649-AEC4-82B7D9DD3DB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306375B-C206-D34C-8066-94EC912F89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22C9F37-93DE-D94F-9569-FD6EDC28ED64}"/>
              </a:ext>
            </a:extLst>
          </p:cNvPr>
          <p:cNvSpPr>
            <a:spLocks noGrp="1" noChangeArrowheads="1"/>
          </p:cNvSpPr>
          <p:nvPr>
            <p:ph type="sldNum" sz="quarter" idx="12"/>
          </p:nvPr>
        </p:nvSpPr>
        <p:spPr>
          <a:ln/>
        </p:spPr>
        <p:txBody>
          <a:bodyPr/>
          <a:lstStyle>
            <a:lvl1pPr>
              <a:defRPr/>
            </a:lvl1pPr>
          </a:lstStyle>
          <a:p>
            <a:pPr>
              <a:defRPr/>
            </a:pPr>
            <a:fld id="{135188C0-8096-004A-8ADA-0772CC34E04A}" type="slidenum">
              <a:rPr lang="en-US" altLang="en-US"/>
              <a:pPr>
                <a:defRPr/>
              </a:pPr>
              <a:t>‹#›</a:t>
            </a:fld>
            <a:endParaRPr lang="en-US" altLang="en-US"/>
          </a:p>
        </p:txBody>
      </p:sp>
    </p:spTree>
    <p:extLst>
      <p:ext uri="{BB962C8B-B14F-4D97-AF65-F5344CB8AC3E}">
        <p14:creationId xmlns:p14="http://schemas.microsoft.com/office/powerpoint/2010/main" val="3379182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7047099-6A61-214B-9B9E-DB6718FF95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FA0100-5228-7641-8042-4FB6D7036D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1BF2776-CF9B-934B-A4F9-44D4FC4C5DB3}"/>
              </a:ext>
            </a:extLst>
          </p:cNvPr>
          <p:cNvSpPr>
            <a:spLocks noGrp="1" noChangeArrowheads="1"/>
          </p:cNvSpPr>
          <p:nvPr>
            <p:ph type="sldNum" sz="quarter" idx="12"/>
          </p:nvPr>
        </p:nvSpPr>
        <p:spPr>
          <a:ln/>
        </p:spPr>
        <p:txBody>
          <a:bodyPr/>
          <a:lstStyle>
            <a:lvl1pPr>
              <a:defRPr/>
            </a:lvl1pPr>
          </a:lstStyle>
          <a:p>
            <a:pPr>
              <a:defRPr/>
            </a:pPr>
            <a:fld id="{30E736F3-229B-BF4C-A6EA-6196E86F8DDD}" type="slidenum">
              <a:rPr lang="en-US" altLang="en-US"/>
              <a:pPr>
                <a:defRPr/>
              </a:pPr>
              <a:t>‹#›</a:t>
            </a:fld>
            <a:endParaRPr lang="en-US" altLang="en-US"/>
          </a:p>
        </p:txBody>
      </p:sp>
    </p:spTree>
    <p:extLst>
      <p:ext uri="{BB962C8B-B14F-4D97-AF65-F5344CB8AC3E}">
        <p14:creationId xmlns:p14="http://schemas.microsoft.com/office/powerpoint/2010/main" val="3656223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C2B2096-84AE-CE42-BA1A-E1235EEB931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1BF43B9-AFB0-F544-9F4E-8A690CF7DF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583E54E-A137-8541-AF2F-A05A6744F3BC}"/>
              </a:ext>
            </a:extLst>
          </p:cNvPr>
          <p:cNvSpPr>
            <a:spLocks noGrp="1" noChangeArrowheads="1"/>
          </p:cNvSpPr>
          <p:nvPr>
            <p:ph type="sldNum" sz="quarter" idx="12"/>
          </p:nvPr>
        </p:nvSpPr>
        <p:spPr>
          <a:ln/>
        </p:spPr>
        <p:txBody>
          <a:bodyPr/>
          <a:lstStyle>
            <a:lvl1pPr>
              <a:defRPr/>
            </a:lvl1pPr>
          </a:lstStyle>
          <a:p>
            <a:pPr>
              <a:defRPr/>
            </a:pPr>
            <a:fld id="{E6CE8C0D-3152-9E4D-B076-9DD0A6373CDB}" type="slidenum">
              <a:rPr lang="en-US" altLang="en-US"/>
              <a:pPr>
                <a:defRPr/>
              </a:pPr>
              <a:t>‹#›</a:t>
            </a:fld>
            <a:endParaRPr lang="en-US" altLang="en-US"/>
          </a:p>
        </p:txBody>
      </p:sp>
    </p:spTree>
    <p:extLst>
      <p:ext uri="{BB962C8B-B14F-4D97-AF65-F5344CB8AC3E}">
        <p14:creationId xmlns:p14="http://schemas.microsoft.com/office/powerpoint/2010/main" val="1123616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C64DA049-6A67-814B-B6FF-6E6829D3A46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8768301-ED87-DD46-BF4E-12C9488ADA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32BEA48-440E-FC4D-AD7C-E8786B823A59}"/>
              </a:ext>
            </a:extLst>
          </p:cNvPr>
          <p:cNvSpPr>
            <a:spLocks noGrp="1" noChangeArrowheads="1"/>
          </p:cNvSpPr>
          <p:nvPr>
            <p:ph type="sldNum" sz="quarter" idx="12"/>
          </p:nvPr>
        </p:nvSpPr>
        <p:spPr>
          <a:ln/>
        </p:spPr>
        <p:txBody>
          <a:bodyPr/>
          <a:lstStyle>
            <a:lvl1pPr>
              <a:defRPr/>
            </a:lvl1pPr>
          </a:lstStyle>
          <a:p>
            <a:pPr>
              <a:defRPr/>
            </a:pPr>
            <a:fld id="{D1F7FA7F-0B99-D34D-A6E9-E71EFF750FAD}" type="slidenum">
              <a:rPr lang="en-US" altLang="en-US"/>
              <a:pPr>
                <a:defRPr/>
              </a:pPr>
              <a:t>‹#›</a:t>
            </a:fld>
            <a:endParaRPr lang="en-US" altLang="en-US"/>
          </a:p>
        </p:txBody>
      </p:sp>
    </p:spTree>
    <p:extLst>
      <p:ext uri="{BB962C8B-B14F-4D97-AF65-F5344CB8AC3E}">
        <p14:creationId xmlns:p14="http://schemas.microsoft.com/office/powerpoint/2010/main" val="2209023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4F663BE-962C-8448-A6AF-EA23E2B6FAF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BE78E5B-D9BC-D140-93DD-7A5ACF04C0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9507898-0622-7D42-B89F-273717A8A60C}"/>
              </a:ext>
            </a:extLst>
          </p:cNvPr>
          <p:cNvSpPr>
            <a:spLocks noGrp="1" noChangeArrowheads="1"/>
          </p:cNvSpPr>
          <p:nvPr>
            <p:ph type="sldNum" sz="quarter" idx="12"/>
          </p:nvPr>
        </p:nvSpPr>
        <p:spPr>
          <a:ln/>
        </p:spPr>
        <p:txBody>
          <a:bodyPr/>
          <a:lstStyle>
            <a:lvl1pPr>
              <a:defRPr/>
            </a:lvl1pPr>
          </a:lstStyle>
          <a:p>
            <a:pPr>
              <a:defRPr/>
            </a:pPr>
            <a:fld id="{7377528F-967B-374C-A446-7EFD966FF183}" type="slidenum">
              <a:rPr lang="en-US" altLang="en-US"/>
              <a:pPr>
                <a:defRPr/>
              </a:pPr>
              <a:t>‹#›</a:t>
            </a:fld>
            <a:endParaRPr lang="en-US" altLang="en-US"/>
          </a:p>
        </p:txBody>
      </p:sp>
    </p:spTree>
    <p:extLst>
      <p:ext uri="{BB962C8B-B14F-4D97-AF65-F5344CB8AC3E}">
        <p14:creationId xmlns:p14="http://schemas.microsoft.com/office/powerpoint/2010/main" val="4175762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166E711-E83E-2B47-95BA-B74B4471D6E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8822A4B-4A47-004D-931F-3DCF4677C1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6A954FD-AC13-F94E-8A50-11A769A505A9}"/>
              </a:ext>
            </a:extLst>
          </p:cNvPr>
          <p:cNvSpPr>
            <a:spLocks noGrp="1" noChangeArrowheads="1"/>
          </p:cNvSpPr>
          <p:nvPr>
            <p:ph type="sldNum" sz="quarter" idx="12"/>
          </p:nvPr>
        </p:nvSpPr>
        <p:spPr>
          <a:ln/>
        </p:spPr>
        <p:txBody>
          <a:bodyPr/>
          <a:lstStyle>
            <a:lvl1pPr>
              <a:defRPr/>
            </a:lvl1pPr>
          </a:lstStyle>
          <a:p>
            <a:pPr>
              <a:defRPr/>
            </a:pPr>
            <a:fld id="{1FAD9DE9-FECE-9642-A2E2-C57EA45D7B9E}" type="slidenum">
              <a:rPr lang="en-US" altLang="en-US"/>
              <a:pPr>
                <a:defRPr/>
              </a:pPr>
              <a:t>‹#›</a:t>
            </a:fld>
            <a:endParaRPr lang="en-US" altLang="en-US"/>
          </a:p>
        </p:txBody>
      </p:sp>
    </p:spTree>
    <p:extLst>
      <p:ext uri="{BB962C8B-B14F-4D97-AF65-F5344CB8AC3E}">
        <p14:creationId xmlns:p14="http://schemas.microsoft.com/office/powerpoint/2010/main" val="3948655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A71303A-497B-5844-A2E7-17D5152F2BE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510837E-6942-CE45-ADC5-DF8759590D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C415865-ED41-9643-8AC9-C92692C600A5}"/>
              </a:ext>
            </a:extLst>
          </p:cNvPr>
          <p:cNvSpPr>
            <a:spLocks noGrp="1" noChangeArrowheads="1"/>
          </p:cNvSpPr>
          <p:nvPr>
            <p:ph type="sldNum" sz="quarter" idx="12"/>
          </p:nvPr>
        </p:nvSpPr>
        <p:spPr>
          <a:ln/>
        </p:spPr>
        <p:txBody>
          <a:bodyPr/>
          <a:lstStyle>
            <a:lvl1pPr>
              <a:defRPr/>
            </a:lvl1pPr>
          </a:lstStyle>
          <a:p>
            <a:pPr>
              <a:defRPr/>
            </a:pPr>
            <a:fld id="{F429DEEB-4950-934C-A188-C51E6AF8CA4E}" type="slidenum">
              <a:rPr lang="en-US" altLang="en-US"/>
              <a:pPr>
                <a:defRPr/>
              </a:pPr>
              <a:t>‹#›</a:t>
            </a:fld>
            <a:endParaRPr lang="en-US" altLang="en-US"/>
          </a:p>
        </p:txBody>
      </p:sp>
    </p:spTree>
    <p:extLst>
      <p:ext uri="{BB962C8B-B14F-4D97-AF65-F5344CB8AC3E}">
        <p14:creationId xmlns:p14="http://schemas.microsoft.com/office/powerpoint/2010/main" val="35580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E4D0EBE-F1F2-AF4C-8ADF-345155D7525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8EDD603-2EE0-294E-AF4E-26CF15AF39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820E786-99AA-104A-AA4B-3E27CFE1F562}"/>
              </a:ext>
            </a:extLst>
          </p:cNvPr>
          <p:cNvSpPr>
            <a:spLocks noGrp="1" noChangeArrowheads="1"/>
          </p:cNvSpPr>
          <p:nvPr>
            <p:ph type="sldNum" sz="quarter" idx="12"/>
          </p:nvPr>
        </p:nvSpPr>
        <p:spPr>
          <a:ln/>
        </p:spPr>
        <p:txBody>
          <a:bodyPr/>
          <a:lstStyle>
            <a:lvl1pPr>
              <a:defRPr/>
            </a:lvl1pPr>
          </a:lstStyle>
          <a:p>
            <a:pPr>
              <a:defRPr/>
            </a:pPr>
            <a:fld id="{6DEE6235-E833-2947-A092-362555AD6E29}" type="slidenum">
              <a:rPr lang="en-US" altLang="en-US"/>
              <a:pPr>
                <a:defRPr/>
              </a:pPr>
              <a:t>‹#›</a:t>
            </a:fld>
            <a:endParaRPr lang="en-US" altLang="en-US"/>
          </a:p>
        </p:txBody>
      </p:sp>
    </p:spTree>
    <p:extLst>
      <p:ext uri="{BB962C8B-B14F-4D97-AF65-F5344CB8AC3E}">
        <p14:creationId xmlns:p14="http://schemas.microsoft.com/office/powerpoint/2010/main" val="208953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9777E430-26F5-744C-A372-89E264F97EC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0DF57B8-4C92-9847-BC37-8EB1414440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E874E34-17C5-0A4C-9D4C-752FF8B16CFA}"/>
              </a:ext>
            </a:extLst>
          </p:cNvPr>
          <p:cNvSpPr>
            <a:spLocks noGrp="1" noChangeArrowheads="1"/>
          </p:cNvSpPr>
          <p:nvPr>
            <p:ph type="sldNum" sz="quarter" idx="12"/>
          </p:nvPr>
        </p:nvSpPr>
        <p:spPr>
          <a:ln/>
        </p:spPr>
        <p:txBody>
          <a:bodyPr/>
          <a:lstStyle>
            <a:lvl1pPr>
              <a:defRPr/>
            </a:lvl1pPr>
          </a:lstStyle>
          <a:p>
            <a:pPr>
              <a:defRPr/>
            </a:pPr>
            <a:fld id="{E59B47BD-7F7B-4B43-B584-570F76F3F952}" type="slidenum">
              <a:rPr lang="en-US" altLang="en-US"/>
              <a:pPr>
                <a:defRPr/>
              </a:pPr>
              <a:t>‹#›</a:t>
            </a:fld>
            <a:endParaRPr lang="en-US" altLang="en-US"/>
          </a:p>
        </p:txBody>
      </p:sp>
    </p:spTree>
    <p:extLst>
      <p:ext uri="{BB962C8B-B14F-4D97-AF65-F5344CB8AC3E}">
        <p14:creationId xmlns:p14="http://schemas.microsoft.com/office/powerpoint/2010/main" val="302663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63BC8E24-514A-7149-B5C3-FB3464AACD1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2E741F6-A0EC-A64C-9A23-16E1E50C73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942F39C-7EFB-D44C-9DB2-4A532AB5C2C8}"/>
              </a:ext>
            </a:extLst>
          </p:cNvPr>
          <p:cNvSpPr>
            <a:spLocks noGrp="1" noChangeArrowheads="1"/>
          </p:cNvSpPr>
          <p:nvPr>
            <p:ph type="sldNum" sz="quarter" idx="12"/>
          </p:nvPr>
        </p:nvSpPr>
        <p:spPr>
          <a:ln/>
        </p:spPr>
        <p:txBody>
          <a:bodyPr/>
          <a:lstStyle>
            <a:lvl1pPr>
              <a:defRPr/>
            </a:lvl1pPr>
          </a:lstStyle>
          <a:p>
            <a:pPr>
              <a:defRPr/>
            </a:pPr>
            <a:fld id="{4F8EE667-1F38-A546-B465-C8893CA9039B}" type="slidenum">
              <a:rPr lang="en-US" altLang="en-US"/>
              <a:pPr>
                <a:defRPr/>
              </a:pPr>
              <a:t>‹#›</a:t>
            </a:fld>
            <a:endParaRPr lang="en-US" altLang="en-US"/>
          </a:p>
        </p:txBody>
      </p:sp>
    </p:spTree>
    <p:extLst>
      <p:ext uri="{BB962C8B-B14F-4D97-AF65-F5344CB8AC3E}">
        <p14:creationId xmlns:p14="http://schemas.microsoft.com/office/powerpoint/2010/main" val="709292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5F37114-5302-3941-B956-964E4F2E2DC9}"/>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62268086-6DFB-1A44-A291-A34D2B50CD23}"/>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3D734C7-CD1C-2E4B-AC00-87FF2FF3EF9C}"/>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39F62FE-B3FA-B344-A99F-CD3CD4A256A7}"/>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97106729-B4F0-3143-A785-F02FC2579832}"/>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smtClean="0"/>
            </a:lvl1pPr>
          </a:lstStyle>
          <a:p>
            <a:pPr>
              <a:defRPr/>
            </a:pPr>
            <a:fld id="{12559EE4-3E68-CB47-BFF4-A9BB35BA816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12">
            <a:extLst>
              <a:ext uri="{FF2B5EF4-FFF2-40B4-BE49-F238E27FC236}">
                <a16:creationId xmlns:a16="http://schemas.microsoft.com/office/drawing/2014/main" id="{647C238B-7640-5D4B-9D12-DD49E014E886}"/>
              </a:ext>
            </a:extLst>
          </p:cNvPr>
          <p:cNvSpPr txBox="1">
            <a:spLocks noChangeArrowheads="1"/>
          </p:cNvSpPr>
          <p:nvPr/>
        </p:nvSpPr>
        <p:spPr bwMode="auto">
          <a:xfrm>
            <a:off x="9601200" y="2054225"/>
            <a:ext cx="24688800" cy="1839913"/>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Diet Therapy App</a:t>
            </a:r>
          </a:p>
          <a:p>
            <a:pPr algn="ctr" eaLnBrk="1" hangingPunct="1">
              <a:spcBef>
                <a:spcPct val="0"/>
              </a:spcBef>
              <a:buFontTx/>
              <a:buNone/>
              <a:defRPr/>
            </a:pPr>
            <a:r>
              <a:rPr lang="en-US" altLang="en-US" sz="2625" b="1" dirty="0">
                <a:solidFill>
                  <a:srgbClr val="081E3F"/>
                </a:solidFill>
              </a:rPr>
              <a:t>Student: </a:t>
            </a:r>
            <a:r>
              <a:rPr lang="en-US" altLang="en-US" sz="2625" dirty="0">
                <a:solidFill>
                  <a:srgbClr val="081E3F"/>
                </a:solidFill>
              </a:rPr>
              <a:t>Sebastian </a:t>
            </a:r>
            <a:r>
              <a:rPr lang="en-US" altLang="en-US" sz="2625" dirty="0" err="1">
                <a:solidFill>
                  <a:srgbClr val="081E3F"/>
                </a:solidFill>
              </a:rPr>
              <a:t>Fierros</a:t>
            </a:r>
            <a:endParaRPr lang="en-US" altLang="en-US" sz="2625" dirty="0">
              <a:solidFill>
                <a:srgbClr val="081E3F"/>
              </a:solidFill>
            </a:endParaRPr>
          </a:p>
          <a:p>
            <a:pPr algn="ctr" eaLnBrk="1" hangingPunct="1">
              <a:spcBef>
                <a:spcPct val="0"/>
              </a:spcBef>
              <a:buFontTx/>
              <a:buNone/>
              <a:defRPr/>
            </a:pPr>
            <a:r>
              <a:rPr lang="en-US" altLang="en-US" sz="2625" b="1" dirty="0">
                <a:solidFill>
                  <a:srgbClr val="081E3F"/>
                </a:solidFill>
              </a:rPr>
              <a:t>Product Owner:</a:t>
            </a:r>
            <a:r>
              <a:rPr lang="en-US" altLang="en-US" sz="2625" b="1" i="1" dirty="0">
                <a:solidFill>
                  <a:srgbClr val="081E3F"/>
                </a:solidFill>
              </a:rPr>
              <a:t> Zahra </a:t>
            </a:r>
            <a:r>
              <a:rPr lang="en-US" altLang="en-US" sz="2625" b="1" i="1" dirty="0" err="1">
                <a:solidFill>
                  <a:srgbClr val="081E3F"/>
                </a:solidFill>
              </a:rPr>
              <a:t>Heidari</a:t>
            </a:r>
            <a:r>
              <a:rPr lang="en-US" altLang="en-US" sz="2625" b="1" i="1" dirty="0">
                <a:solidFill>
                  <a:srgbClr val="081E3F"/>
                </a:solidFill>
              </a:rPr>
              <a:t>, </a:t>
            </a:r>
            <a:r>
              <a:rPr lang="en-US" altLang="en-US" sz="2625" dirty="0">
                <a:solidFill>
                  <a:srgbClr val="081E3F"/>
                </a:solidFill>
              </a:rPr>
              <a:t>Florida International University</a:t>
            </a:r>
            <a:endParaRPr lang="en-US" altLang="ja-JP" sz="2625" dirty="0"/>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E5F5DF73-CA13-DE4E-9C49-728D50E9687B}"/>
              </a:ext>
            </a:extLst>
          </p:cNvPr>
          <p:cNvSpPr txBox="1">
            <a:spLocks noChangeArrowheads="1"/>
          </p:cNvSpPr>
          <p:nvPr/>
        </p:nvSpPr>
        <p:spPr bwMode="auto">
          <a:xfrm>
            <a:off x="1436688" y="31775400"/>
            <a:ext cx="41344850" cy="420688"/>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The material presented in this poster is based upon the work supported by </a:t>
            </a:r>
            <a:r>
              <a:rPr lang="en-US" altLang="en-US" sz="2250" dirty="0">
                <a:solidFill>
                  <a:srgbClr val="FF0000"/>
                </a:solidFill>
              </a:rPr>
              <a:t>XXXXX (name of the sponsor: federal, state or local, or industry, if applicable). </a:t>
            </a:r>
            <a:r>
              <a:rPr lang="en-US" altLang="en-US" sz="2250" dirty="0"/>
              <a:t>We/I thank </a:t>
            </a:r>
            <a:r>
              <a:rPr lang="en-US" altLang="en-US" sz="2250" dirty="0">
                <a:solidFill>
                  <a:srgbClr val="FF0000"/>
                </a:solidFill>
              </a:rPr>
              <a:t>XXXX</a:t>
            </a:r>
            <a:r>
              <a:rPr lang="en-US" altLang="en-US" sz="2250" dirty="0"/>
              <a:t> for assistance, cooperation and mentorship that I/we received throughout this process</a:t>
            </a:r>
          </a:p>
        </p:txBody>
      </p:sp>
      <p:sp>
        <p:nvSpPr>
          <p:cNvPr id="14339" name="Rectangle 18">
            <a:extLst>
              <a:ext uri="{FF2B5EF4-FFF2-40B4-BE49-F238E27FC236}">
                <a16:creationId xmlns:a16="http://schemas.microsoft.com/office/drawing/2014/main" id="{77BA012F-3629-C048-A64B-57128AD11E54}"/>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FA21AB84-D478-9F46-8640-1485D95B0C96}"/>
              </a:ext>
            </a:extLst>
          </p:cNvPr>
          <p:cNvSpPr txBox="1">
            <a:spLocks noChangeArrowheads="1"/>
          </p:cNvSpPr>
          <p:nvPr/>
        </p:nvSpPr>
        <p:spPr bwMode="auto">
          <a:xfrm>
            <a:off x="6629400" y="4906169"/>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a:t>
            </a:r>
          </a:p>
        </p:txBody>
      </p:sp>
      <p:sp>
        <p:nvSpPr>
          <p:cNvPr id="14341" name="Rectangle 18">
            <a:extLst>
              <a:ext uri="{FF2B5EF4-FFF2-40B4-BE49-F238E27FC236}">
                <a16:creationId xmlns:a16="http://schemas.microsoft.com/office/drawing/2014/main" id="{046FE880-CFA1-624B-ADF2-2BC6E74E8CC5}"/>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F3BDAA33-E786-0840-B484-1227ADB214A6}"/>
              </a:ext>
            </a:extLst>
          </p:cNvPr>
          <p:cNvSpPr txBox="1">
            <a:spLocks noChangeArrowheads="1"/>
          </p:cNvSpPr>
          <p:nvPr/>
        </p:nvSpPr>
        <p:spPr bwMode="auto">
          <a:xfrm>
            <a:off x="1436688" y="31273750"/>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4" name="Text Box 19">
            <a:extLst>
              <a:ext uri="{FF2B5EF4-FFF2-40B4-BE49-F238E27FC236}">
                <a16:creationId xmlns:a16="http://schemas.microsoft.com/office/drawing/2014/main" id="{0C06E93B-0872-974B-87DD-E48A29D49DD7}"/>
              </a:ext>
            </a:extLst>
          </p:cNvPr>
          <p:cNvSpPr txBox="1">
            <a:spLocks noChangeArrowheads="1"/>
          </p:cNvSpPr>
          <p:nvPr/>
        </p:nvSpPr>
        <p:spPr bwMode="auto">
          <a:xfrm>
            <a:off x="19888200" y="49077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Development Stack</a:t>
            </a:r>
          </a:p>
        </p:txBody>
      </p:sp>
      <p:sp>
        <p:nvSpPr>
          <p:cNvPr id="36" name="Text Box 19">
            <a:extLst>
              <a:ext uri="{FF2B5EF4-FFF2-40B4-BE49-F238E27FC236}">
                <a16:creationId xmlns:a16="http://schemas.microsoft.com/office/drawing/2014/main" id="{83E9C800-B449-DF47-8182-990FBE93CFFD}"/>
              </a:ext>
            </a:extLst>
          </p:cNvPr>
          <p:cNvSpPr txBox="1">
            <a:spLocks noChangeArrowheads="1"/>
          </p:cNvSpPr>
          <p:nvPr/>
        </p:nvSpPr>
        <p:spPr bwMode="auto">
          <a:xfrm>
            <a:off x="6848929"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Goal</a:t>
            </a:r>
          </a:p>
        </p:txBody>
      </p:sp>
      <p:sp>
        <p:nvSpPr>
          <p:cNvPr id="37" name="Text Box 19">
            <a:extLst>
              <a:ext uri="{FF2B5EF4-FFF2-40B4-BE49-F238E27FC236}">
                <a16:creationId xmlns:a16="http://schemas.microsoft.com/office/drawing/2014/main" id="{B346C8E8-9B0B-044D-9EEB-8EEE1ED14021}"/>
              </a:ext>
            </a:extLst>
          </p:cNvPr>
          <p:cNvSpPr txBox="1">
            <a:spLocks noChangeArrowheads="1"/>
          </p:cNvSpPr>
          <p:nvPr/>
        </p:nvSpPr>
        <p:spPr bwMode="auto">
          <a:xfrm>
            <a:off x="28727400" y="128519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System Design</a:t>
            </a:r>
          </a:p>
        </p:txBody>
      </p:sp>
      <p:sp>
        <p:nvSpPr>
          <p:cNvPr id="38" name="Text Box 19">
            <a:extLst>
              <a:ext uri="{FF2B5EF4-FFF2-40B4-BE49-F238E27FC236}">
                <a16:creationId xmlns:a16="http://schemas.microsoft.com/office/drawing/2014/main" id="{D8884BD2-E0F4-4441-8706-490B0550EACD}"/>
              </a:ext>
            </a:extLst>
          </p:cNvPr>
          <p:cNvSpPr txBox="1">
            <a:spLocks noChangeArrowheads="1"/>
          </p:cNvSpPr>
          <p:nvPr/>
        </p:nvSpPr>
        <p:spPr bwMode="auto">
          <a:xfrm>
            <a:off x="20049167"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Contributions</a:t>
            </a:r>
          </a:p>
        </p:txBody>
      </p:sp>
      <p:sp>
        <p:nvSpPr>
          <p:cNvPr id="39" name="Text Box 19">
            <a:extLst>
              <a:ext uri="{FF2B5EF4-FFF2-40B4-BE49-F238E27FC236}">
                <a16:creationId xmlns:a16="http://schemas.microsoft.com/office/drawing/2014/main" id="{7614DD85-BFAB-EC4B-BD0E-781DAF8ADEA0}"/>
              </a:ext>
            </a:extLst>
          </p:cNvPr>
          <p:cNvSpPr txBox="1">
            <a:spLocks noChangeArrowheads="1"/>
          </p:cNvSpPr>
          <p:nvPr/>
        </p:nvSpPr>
        <p:spPr bwMode="auto">
          <a:xfrm>
            <a:off x="33604200" y="496398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Active Engagement</a:t>
            </a:r>
          </a:p>
        </p:txBody>
      </p:sp>
      <p:sp>
        <p:nvSpPr>
          <p:cNvPr id="40" name="Text Box 19">
            <a:extLst>
              <a:ext uri="{FF2B5EF4-FFF2-40B4-BE49-F238E27FC236}">
                <a16:creationId xmlns:a16="http://schemas.microsoft.com/office/drawing/2014/main" id="{9A343C6E-3C07-F346-AE0C-407B0CAFA784}"/>
              </a:ext>
            </a:extLst>
          </p:cNvPr>
          <p:cNvSpPr txBox="1">
            <a:spLocks noChangeArrowheads="1"/>
          </p:cNvSpPr>
          <p:nvPr/>
        </p:nvSpPr>
        <p:spPr bwMode="auto">
          <a:xfrm>
            <a:off x="10678487" y="1275899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Screenshots</a:t>
            </a:r>
          </a:p>
        </p:txBody>
      </p:sp>
      <p:sp>
        <p:nvSpPr>
          <p:cNvPr id="41" name="Text Box 19">
            <a:extLst>
              <a:ext uri="{FF2B5EF4-FFF2-40B4-BE49-F238E27FC236}">
                <a16:creationId xmlns:a16="http://schemas.microsoft.com/office/drawing/2014/main" id="{0F8582E6-86AF-2944-99A3-BEE67758E597}"/>
              </a:ext>
            </a:extLst>
          </p:cNvPr>
          <p:cNvSpPr txBox="1">
            <a:spLocks noChangeArrowheads="1"/>
          </p:cNvSpPr>
          <p:nvPr/>
        </p:nvSpPr>
        <p:spPr bwMode="auto">
          <a:xfrm>
            <a:off x="33604200"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Summary</a:t>
            </a:r>
          </a:p>
        </p:txBody>
      </p:sp>
      <p:sp>
        <p:nvSpPr>
          <p:cNvPr id="14352" name="TextBox 3">
            <a:extLst>
              <a:ext uri="{FF2B5EF4-FFF2-40B4-BE49-F238E27FC236}">
                <a16:creationId xmlns:a16="http://schemas.microsoft.com/office/drawing/2014/main" id="{53E30F31-1499-6A48-BF94-E9EBCBD0A898}"/>
              </a:ext>
            </a:extLst>
          </p:cNvPr>
          <p:cNvSpPr txBox="1">
            <a:spLocks noChangeArrowheads="1"/>
          </p:cNvSpPr>
          <p:nvPr/>
        </p:nvSpPr>
        <p:spPr bwMode="auto">
          <a:xfrm>
            <a:off x="9601200"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a:solidFill>
                  <a:srgbClr val="B6862C"/>
                </a:solidFill>
              </a:rPr>
              <a:t>School of Computing &amp; Information Sciences</a:t>
            </a:r>
          </a:p>
          <a:p>
            <a:pPr algn="ctr" eaLnBrk="1" hangingPunct="1"/>
            <a:r>
              <a:rPr lang="en-US" altLang="en-US" sz="5400" i="1">
                <a:solidFill>
                  <a:srgbClr val="B6862C"/>
                </a:solidFill>
              </a:rPr>
              <a:t>Spring 2021 Senior Design Project</a:t>
            </a:r>
          </a:p>
        </p:txBody>
      </p:sp>
      <p:pic>
        <p:nvPicPr>
          <p:cNvPr id="19" name="Google Shape;105;p1">
            <a:extLst>
              <a:ext uri="{FF2B5EF4-FFF2-40B4-BE49-F238E27FC236}">
                <a16:creationId xmlns:a16="http://schemas.microsoft.com/office/drawing/2014/main" id="{066526D5-3BE6-574C-8337-036EF72E0EE2}"/>
              </a:ext>
            </a:extLst>
          </p:cNvPr>
          <p:cNvPicPr preferRelativeResize="0"/>
          <p:nvPr/>
        </p:nvPicPr>
        <p:blipFill rotWithShape="1">
          <a:blip r:embed="rId3">
            <a:alphaModFix/>
          </a:blip>
          <a:srcRect/>
          <a:stretch/>
        </p:blipFill>
        <p:spPr>
          <a:xfrm>
            <a:off x="36118800" y="592052"/>
            <a:ext cx="6095999" cy="3001439"/>
          </a:xfrm>
          <a:prstGeom prst="rect">
            <a:avLst/>
          </a:prstGeom>
          <a:noFill/>
          <a:ln>
            <a:noFill/>
          </a:ln>
        </p:spPr>
      </p:pic>
      <p:pic>
        <p:nvPicPr>
          <p:cNvPr id="20" name="Google Shape;106;p1">
            <a:extLst>
              <a:ext uri="{FF2B5EF4-FFF2-40B4-BE49-F238E27FC236}">
                <a16:creationId xmlns:a16="http://schemas.microsoft.com/office/drawing/2014/main" id="{A300619E-F181-5D44-B81F-E19B953A6A49}"/>
              </a:ext>
            </a:extLst>
          </p:cNvPr>
          <p:cNvPicPr preferRelativeResize="0"/>
          <p:nvPr/>
        </p:nvPicPr>
        <p:blipFill rotWithShape="1">
          <a:blip r:embed="rId4">
            <a:alphaModFix/>
          </a:blip>
          <a:srcRect/>
          <a:stretch/>
        </p:blipFill>
        <p:spPr>
          <a:xfrm>
            <a:off x="2173126" y="391415"/>
            <a:ext cx="5469100" cy="3310636"/>
          </a:xfrm>
          <a:prstGeom prst="rect">
            <a:avLst/>
          </a:prstGeom>
          <a:noFill/>
          <a:ln>
            <a:noFill/>
          </a:ln>
        </p:spPr>
      </p:pic>
      <p:sp>
        <p:nvSpPr>
          <p:cNvPr id="2" name="TextBox 1">
            <a:extLst>
              <a:ext uri="{FF2B5EF4-FFF2-40B4-BE49-F238E27FC236}">
                <a16:creationId xmlns:a16="http://schemas.microsoft.com/office/drawing/2014/main" id="{7F22BA4C-C867-6F47-92C8-D99FD7364400}"/>
              </a:ext>
            </a:extLst>
          </p:cNvPr>
          <p:cNvSpPr txBox="1"/>
          <p:nvPr/>
        </p:nvSpPr>
        <p:spPr>
          <a:xfrm>
            <a:off x="3258457" y="5878513"/>
            <a:ext cx="11295744" cy="6186309"/>
          </a:xfrm>
          <a:prstGeom prst="rect">
            <a:avLst/>
          </a:prstGeom>
          <a:noFill/>
        </p:spPr>
        <p:txBody>
          <a:bodyPr wrap="square" rtlCol="0">
            <a:spAutoFit/>
          </a:bodyPr>
          <a:lstStyle/>
          <a:p>
            <a:r>
              <a:rPr lang="en-US" sz="4400" dirty="0"/>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p>
        </p:txBody>
      </p:sp>
      <p:pic>
        <p:nvPicPr>
          <p:cNvPr id="4" name="Picture 3" descr="Logo&#10;&#10;Description automatically generated">
            <a:extLst>
              <a:ext uri="{FF2B5EF4-FFF2-40B4-BE49-F238E27FC236}">
                <a16:creationId xmlns:a16="http://schemas.microsoft.com/office/drawing/2014/main" id="{43E37613-572B-7842-B92C-B449A40F81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62461" y="9376609"/>
            <a:ext cx="2795905" cy="3022600"/>
          </a:xfrm>
          <a:prstGeom prst="rect">
            <a:avLst/>
          </a:prstGeom>
        </p:spPr>
      </p:pic>
      <p:pic>
        <p:nvPicPr>
          <p:cNvPr id="6" name="Picture 5" descr="Logo&#10;&#10;Description automatically generated">
            <a:extLst>
              <a:ext uri="{FF2B5EF4-FFF2-40B4-BE49-F238E27FC236}">
                <a16:creationId xmlns:a16="http://schemas.microsoft.com/office/drawing/2014/main" id="{DFC58107-286D-CE45-BD1E-A56FC6B139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46634" y="8559290"/>
            <a:ext cx="3664607" cy="4244975"/>
          </a:xfrm>
          <a:prstGeom prst="rect">
            <a:avLst/>
          </a:prstGeom>
        </p:spPr>
      </p:pic>
      <p:pic>
        <p:nvPicPr>
          <p:cNvPr id="8" name="Picture 7" descr="Icon&#10;&#10;Description automatically generated">
            <a:extLst>
              <a:ext uri="{FF2B5EF4-FFF2-40B4-BE49-F238E27FC236}">
                <a16:creationId xmlns:a16="http://schemas.microsoft.com/office/drawing/2014/main" id="{93742B4B-66A8-4249-B294-9C52014F5D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62533" y="5262070"/>
            <a:ext cx="4014126" cy="4508271"/>
          </a:xfrm>
          <a:prstGeom prst="rect">
            <a:avLst/>
          </a:prstGeom>
        </p:spPr>
      </p:pic>
      <p:pic>
        <p:nvPicPr>
          <p:cNvPr id="10" name="Picture 9" descr="Icon&#10;&#10;Description automatically generated">
            <a:extLst>
              <a:ext uri="{FF2B5EF4-FFF2-40B4-BE49-F238E27FC236}">
                <a16:creationId xmlns:a16="http://schemas.microsoft.com/office/drawing/2014/main" id="{A79A3AB0-4885-2C44-A4C5-77D0F429F7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428534" y="5990971"/>
            <a:ext cx="3138173" cy="3138173"/>
          </a:xfrm>
          <a:prstGeom prst="rect">
            <a:avLst/>
          </a:prstGeom>
        </p:spPr>
      </p:pic>
      <p:pic>
        <p:nvPicPr>
          <p:cNvPr id="12" name="Picture 11" descr="Icon&#10;&#10;Description automatically generated">
            <a:extLst>
              <a:ext uri="{FF2B5EF4-FFF2-40B4-BE49-F238E27FC236}">
                <a16:creationId xmlns:a16="http://schemas.microsoft.com/office/drawing/2014/main" id="{806CEE30-6503-D444-927C-40B6CA9AC4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430459" y="8964740"/>
            <a:ext cx="2692400" cy="3022600"/>
          </a:xfrm>
          <a:prstGeom prst="rect">
            <a:avLst/>
          </a:prstGeom>
        </p:spPr>
      </p:pic>
      <p:sp>
        <p:nvSpPr>
          <p:cNvPr id="13" name="TextBox 12">
            <a:extLst>
              <a:ext uri="{FF2B5EF4-FFF2-40B4-BE49-F238E27FC236}">
                <a16:creationId xmlns:a16="http://schemas.microsoft.com/office/drawing/2014/main" id="{A69103A2-65D5-7342-9347-CA528ECA8C45}"/>
              </a:ext>
            </a:extLst>
          </p:cNvPr>
          <p:cNvSpPr txBox="1"/>
          <p:nvPr/>
        </p:nvSpPr>
        <p:spPr>
          <a:xfrm>
            <a:off x="3026382" y="23810329"/>
            <a:ext cx="12836079" cy="7540526"/>
          </a:xfrm>
          <a:prstGeom prst="rect">
            <a:avLst/>
          </a:prstGeom>
          <a:noFill/>
        </p:spPr>
        <p:txBody>
          <a:bodyPr wrap="square" rtlCol="0">
            <a:spAutoFit/>
          </a:bodyPr>
          <a:lstStyle/>
          <a:p>
            <a:r>
              <a:rPr lang="en-US" sz="4400" dirty="0"/>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p>
          <a:p>
            <a:r>
              <a:rPr lang="en-US" sz="4400" dirty="0"/>
              <a:t>ultimately strives to achieve. </a:t>
            </a:r>
          </a:p>
          <a:p>
            <a:endParaRPr lang="en-US" sz="4400" dirty="0"/>
          </a:p>
        </p:txBody>
      </p:sp>
      <p:sp>
        <p:nvSpPr>
          <p:cNvPr id="3" name="TextBox 2">
            <a:extLst>
              <a:ext uri="{FF2B5EF4-FFF2-40B4-BE49-F238E27FC236}">
                <a16:creationId xmlns:a16="http://schemas.microsoft.com/office/drawing/2014/main" id="{027D592F-8761-A546-B5C3-12C773283D59}"/>
              </a:ext>
            </a:extLst>
          </p:cNvPr>
          <p:cNvSpPr txBox="1"/>
          <p:nvPr/>
        </p:nvSpPr>
        <p:spPr>
          <a:xfrm>
            <a:off x="30354104" y="24072574"/>
            <a:ext cx="12237645" cy="6863417"/>
          </a:xfrm>
          <a:prstGeom prst="rect">
            <a:avLst/>
          </a:prstGeom>
          <a:noFill/>
        </p:spPr>
        <p:txBody>
          <a:bodyPr wrap="none" rtlCol="0">
            <a:spAutoFit/>
          </a:bodyPr>
          <a:lstStyle/>
          <a:p>
            <a:r>
              <a:rPr lang="en-US" sz="4400" dirty="0"/>
              <a:t>In summary, the Diet Therapy App offers a </a:t>
            </a:r>
          </a:p>
          <a:p>
            <a:r>
              <a:rPr lang="en-US" sz="4400" dirty="0"/>
              <a:t>contemporary user experience while providing</a:t>
            </a:r>
          </a:p>
          <a:p>
            <a:r>
              <a:rPr lang="en-US" sz="4400" dirty="0"/>
              <a:t>multiple resources to aid and assist in the health</a:t>
            </a:r>
          </a:p>
          <a:p>
            <a:r>
              <a:rPr lang="en-US" sz="4400" dirty="0"/>
              <a:t>and over all well being of the user. By utilizing</a:t>
            </a:r>
          </a:p>
          <a:p>
            <a:r>
              <a:rPr lang="en-US" sz="4400" dirty="0"/>
              <a:t>the tools and functions that the Diet Therapy</a:t>
            </a:r>
          </a:p>
          <a:p>
            <a:r>
              <a:rPr lang="en-US" sz="4400" dirty="0"/>
              <a:t>App provides, users will be able to monitor and</a:t>
            </a:r>
          </a:p>
          <a:p>
            <a:r>
              <a:rPr lang="en-US" sz="4400" dirty="0"/>
              <a:t>alter desired behaviors that can benefit them </a:t>
            </a:r>
          </a:p>
          <a:p>
            <a:r>
              <a:rPr lang="en-US" sz="4400" dirty="0"/>
              <a:t>from a medical and disciplinary standpoint.</a:t>
            </a:r>
          </a:p>
          <a:p>
            <a:r>
              <a:rPr lang="en-US" sz="4400" dirty="0"/>
              <a:t>Afterall, a healthy life is a happy life.</a:t>
            </a:r>
          </a:p>
          <a:p>
            <a:endParaRPr lang="en-US" sz="4400" dirty="0"/>
          </a:p>
        </p:txBody>
      </p:sp>
      <p:sp>
        <p:nvSpPr>
          <p:cNvPr id="5" name="TextBox 4">
            <a:extLst>
              <a:ext uri="{FF2B5EF4-FFF2-40B4-BE49-F238E27FC236}">
                <a16:creationId xmlns:a16="http://schemas.microsoft.com/office/drawing/2014/main" id="{D523CDAB-DC3A-0E46-B475-27043E8B1B02}"/>
              </a:ext>
            </a:extLst>
          </p:cNvPr>
          <p:cNvSpPr txBox="1"/>
          <p:nvPr/>
        </p:nvSpPr>
        <p:spPr>
          <a:xfrm>
            <a:off x="30176604" y="5952618"/>
            <a:ext cx="11918647" cy="6186309"/>
          </a:xfrm>
          <a:prstGeom prst="rect">
            <a:avLst/>
          </a:prstGeom>
          <a:noFill/>
        </p:spPr>
        <p:txBody>
          <a:bodyPr wrap="none" rtlCol="0">
            <a:spAutoFit/>
          </a:bodyPr>
          <a:lstStyle/>
          <a:p>
            <a:r>
              <a:rPr lang="en-US" sz="4400" dirty="0"/>
              <a:t>While interacting with the Diet Therapy App,</a:t>
            </a:r>
          </a:p>
          <a:p>
            <a:r>
              <a:rPr lang="en-US" sz="4400" dirty="0"/>
              <a:t>the user will be able set physical exercises </a:t>
            </a:r>
          </a:p>
          <a:p>
            <a:r>
              <a:rPr lang="en-US" sz="4400" dirty="0"/>
              <a:t>as goals, monitor caloric consumption and </a:t>
            </a:r>
          </a:p>
          <a:p>
            <a:r>
              <a:rPr lang="en-US" sz="4400" dirty="0"/>
              <a:t>daily intake, record sleeping patterns, engage </a:t>
            </a:r>
          </a:p>
          <a:p>
            <a:r>
              <a:rPr lang="en-US" sz="4400" dirty="0"/>
              <a:t>in a relaxation count down timer, keep track</a:t>
            </a:r>
          </a:p>
          <a:p>
            <a:r>
              <a:rPr lang="en-US" sz="4400" dirty="0"/>
              <a:t>of their medical history, and much more. Each</a:t>
            </a:r>
          </a:p>
          <a:p>
            <a:r>
              <a:rPr lang="en-US" sz="4400" dirty="0"/>
              <a:t>main component of the app is intended to be </a:t>
            </a:r>
          </a:p>
          <a:p>
            <a:r>
              <a:rPr lang="en-US" sz="4400" dirty="0"/>
              <a:t>actively engaged with through out the day to </a:t>
            </a:r>
          </a:p>
          <a:p>
            <a:r>
              <a:rPr lang="en-US" sz="4400" dirty="0"/>
              <a:t>ensure maximum commitment to health.</a:t>
            </a:r>
          </a:p>
        </p:txBody>
      </p:sp>
      <p:pic>
        <p:nvPicPr>
          <p:cNvPr id="11" name="Picture 10" descr="Graphical user interface&#10;&#10;Description automatically generated">
            <a:extLst>
              <a:ext uri="{FF2B5EF4-FFF2-40B4-BE49-F238E27FC236}">
                <a16:creationId xmlns:a16="http://schemas.microsoft.com/office/drawing/2014/main" id="{E03811D5-F4CD-4047-8B40-6E73D1BDFC3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99657" y="13992968"/>
            <a:ext cx="4298719" cy="7921539"/>
          </a:xfrm>
          <a:prstGeom prst="rect">
            <a:avLst/>
          </a:prstGeom>
        </p:spPr>
      </p:pic>
      <p:pic>
        <p:nvPicPr>
          <p:cNvPr id="16" name="Picture 15" descr="Graphical user interface&#10;&#10;Description automatically generated">
            <a:extLst>
              <a:ext uri="{FF2B5EF4-FFF2-40B4-BE49-F238E27FC236}">
                <a16:creationId xmlns:a16="http://schemas.microsoft.com/office/drawing/2014/main" id="{949EC58B-E597-554B-814D-3EA57CF9212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86999" y="14051049"/>
            <a:ext cx="4267201" cy="7863458"/>
          </a:xfrm>
          <a:prstGeom prst="rect">
            <a:avLst/>
          </a:prstGeom>
        </p:spPr>
      </p:pic>
      <p:pic>
        <p:nvPicPr>
          <p:cNvPr id="18" name="Picture 17" descr="Graphical user interface&#10;&#10;Description automatically generated">
            <a:extLst>
              <a:ext uri="{FF2B5EF4-FFF2-40B4-BE49-F238E27FC236}">
                <a16:creationId xmlns:a16="http://schemas.microsoft.com/office/drawing/2014/main" id="{41E4A656-5512-B242-99A7-8B87DFE3101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142822" y="14085525"/>
            <a:ext cx="4267201" cy="7863458"/>
          </a:xfrm>
          <a:prstGeom prst="rect">
            <a:avLst/>
          </a:prstGeom>
        </p:spPr>
      </p:pic>
      <p:sp>
        <p:nvSpPr>
          <p:cNvPr id="42" name="TextBox 41">
            <a:extLst>
              <a:ext uri="{FF2B5EF4-FFF2-40B4-BE49-F238E27FC236}">
                <a16:creationId xmlns:a16="http://schemas.microsoft.com/office/drawing/2014/main" id="{D639C808-6219-7642-9822-958253D599B5}"/>
              </a:ext>
            </a:extLst>
          </p:cNvPr>
          <p:cNvSpPr txBox="1"/>
          <p:nvPr/>
        </p:nvSpPr>
        <p:spPr>
          <a:xfrm>
            <a:off x="16154400" y="23980559"/>
            <a:ext cx="12836079" cy="6247864"/>
          </a:xfrm>
          <a:prstGeom prst="rect">
            <a:avLst/>
          </a:prstGeom>
          <a:noFill/>
        </p:spPr>
        <p:txBody>
          <a:bodyPr wrap="square" rtlCol="0">
            <a:spAutoFit/>
          </a:bodyPr>
          <a:lstStyle/>
          <a:p>
            <a:pPr marL="285750" indent="-285750">
              <a:buFont typeface="Arial" panose="020B0604020202020204" pitchFamily="34" charset="0"/>
              <a:buChar char="•"/>
            </a:pPr>
            <a:r>
              <a:rPr lang="en-US" sz="4000" dirty="0"/>
              <a:t>Worked on the development of the Let’s Move functionality to retrieve data regarding each user’s exercising goals</a:t>
            </a:r>
          </a:p>
          <a:p>
            <a:pPr marL="285750" indent="-285750">
              <a:buFont typeface="Arial" panose="020B0604020202020204" pitchFamily="34" charset="0"/>
              <a:buChar char="•"/>
            </a:pPr>
            <a:r>
              <a:rPr lang="en-US" sz="4000" dirty="0"/>
              <a:t>Assisted with the app architecture and screen navigation</a:t>
            </a:r>
          </a:p>
          <a:p>
            <a:pPr marL="285750" indent="-285750">
              <a:buFont typeface="Arial" panose="020B0604020202020204" pitchFamily="34" charset="0"/>
              <a:buChar char="•"/>
            </a:pPr>
            <a:r>
              <a:rPr lang="en-US" sz="4000" dirty="0"/>
              <a:t>Verified the team was on time to the daily meetings and completed their documents.</a:t>
            </a:r>
          </a:p>
          <a:p>
            <a:pPr marL="285750" indent="-285750">
              <a:buFont typeface="Arial" panose="020B0604020202020204" pitchFamily="34" charset="0"/>
              <a:buChar char="•"/>
            </a:pPr>
            <a:r>
              <a:rPr lang="en-US" sz="4000" dirty="0"/>
              <a:t>Assisted team lead in creating and completing scrum documents.</a:t>
            </a:r>
          </a:p>
          <a:p>
            <a:endParaRPr lang="en-US" sz="4000" dirty="0"/>
          </a:p>
        </p:txBody>
      </p:sp>
      <p:pic>
        <p:nvPicPr>
          <p:cNvPr id="31" name="Picture 30" descr="Diagram&#10;&#10;Description automatically generated">
            <a:extLst>
              <a:ext uri="{FF2B5EF4-FFF2-40B4-BE49-F238E27FC236}">
                <a16:creationId xmlns:a16="http://schemas.microsoft.com/office/drawing/2014/main" id="{AE52CD34-1963-024F-8931-3938581AA50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057497" y="13924530"/>
            <a:ext cx="12610249" cy="8119549"/>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11815</TotalTime>
  <Words>452</Words>
  <Application>Microsoft Macintosh PowerPoint</Application>
  <PresentationFormat>Custom</PresentationFormat>
  <Paragraphs>42</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Andres Rogers</cp:lastModifiedBy>
  <cp:revision>49</cp:revision>
  <dcterms:created xsi:type="dcterms:W3CDTF">2012-11-19T15:27:41Z</dcterms:created>
  <dcterms:modified xsi:type="dcterms:W3CDTF">2021-04-15T15:50:21Z</dcterms:modified>
</cp:coreProperties>
</file>