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sldGuideLst>
    </p:ext>
    <p:ext uri="http://customooxmlschemas.google.com/">
      <go:slidesCustomData xmlns:go="http://customooxmlschemas.google.com/" r:id="rId7" roundtripDataSignature="AMtx7mhWYf/9kSMJD9pr4hMenSW5vAw8r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3.png"/><Relationship Id="rId10" Type="http://schemas.openxmlformats.org/officeDocument/2006/relationships/image" Target="../media/image12.png"/><Relationship Id="rId13" Type="http://schemas.openxmlformats.org/officeDocument/2006/relationships/image" Target="../media/image14.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9.png"/><Relationship Id="rId15" Type="http://schemas.openxmlformats.org/officeDocument/2006/relationships/image" Target="../media/image5.png"/><Relationship Id="rId14" Type="http://schemas.openxmlformats.org/officeDocument/2006/relationships/image" Target="../media/image11.png"/><Relationship Id="rId16" Type="http://schemas.openxmlformats.org/officeDocument/2006/relationships/image" Target="../media/image2.png"/><Relationship Id="rId5" Type="http://schemas.openxmlformats.org/officeDocument/2006/relationships/image" Target="../media/image4.jpg"/><Relationship Id="rId6" Type="http://schemas.openxmlformats.org/officeDocument/2006/relationships/image" Target="../media/image13.png"/><Relationship Id="rId7" Type="http://schemas.openxmlformats.org/officeDocument/2006/relationships/image" Target="../media/image1.png"/><Relationship Id="rId8"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10363200" y="2103437"/>
            <a:ext cx="24688800" cy="18294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81E3F"/>
              </a:buClr>
              <a:buSzPts val="3600"/>
              <a:buFont typeface="Arial"/>
              <a:buNone/>
            </a:pPr>
            <a:r>
              <a:rPr b="1" i="0" lang="en-US" sz="3600" u="none" cap="none" strike="noStrike">
                <a:solidFill>
                  <a:srgbClr val="081E3F"/>
                </a:solidFill>
                <a:latin typeface="Arial"/>
                <a:ea typeface="Arial"/>
                <a:cs typeface="Arial"/>
                <a:sym typeface="Arial"/>
              </a:rPr>
              <a:t>Voice Recognition Virtual Reality (VVR)</a:t>
            </a:r>
            <a:endParaRPr b="1" i="0" sz="36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Student: </a:t>
            </a:r>
            <a:r>
              <a:rPr lang="en-US" sz="2600">
                <a:solidFill>
                  <a:srgbClr val="081E3F"/>
                </a:solidFill>
              </a:rPr>
              <a:t>Mordechai Katz</a:t>
            </a:r>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Product Owner: </a:t>
            </a:r>
            <a:r>
              <a:rPr i="1" lang="en-US" sz="2600">
                <a:solidFill>
                  <a:srgbClr val="081E3F"/>
                </a:solidFill>
              </a:rPr>
              <a:t>Dr. Amir Khoddamzadeh</a:t>
            </a:r>
            <a:r>
              <a:rPr lang="en-US" sz="2000">
                <a:solidFill>
                  <a:schemeClr val="lt1"/>
                </a:solidFill>
              </a:rPr>
              <a:t>Dr. Amir Khoddamzadeh</a:t>
            </a:r>
            <a:endParaRPr b="0" i="0" sz="2600" u="none" cap="none" strike="noStrike">
              <a:solidFill>
                <a:srgbClr val="081E3F"/>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2600"/>
              <a:buFont typeface="Arial"/>
              <a:buNone/>
            </a:pPr>
            <a:r>
              <a:rPr b="1" i="0" lang="en-US" sz="2600" u="none" cap="none" strike="noStrike">
                <a:solidFill>
                  <a:srgbClr val="081E3F"/>
                </a:solidFill>
                <a:latin typeface="Arial"/>
                <a:ea typeface="Arial"/>
                <a:cs typeface="Arial"/>
                <a:sym typeface="Arial"/>
              </a:rPr>
              <a:t>Instructor:</a:t>
            </a:r>
            <a:r>
              <a:rPr b="1" i="1" lang="en-US" sz="2600" u="none" cap="none" strike="noStrike">
                <a:solidFill>
                  <a:srgbClr val="081E3F"/>
                </a:solidFill>
                <a:latin typeface="Arial"/>
                <a:ea typeface="Arial"/>
                <a:cs typeface="Arial"/>
                <a:sym typeface="Arial"/>
              </a:rPr>
              <a:t> </a:t>
            </a:r>
            <a:r>
              <a:rPr b="0" i="1" lang="en-US" sz="2600" u="none" cap="none" strike="noStrike">
                <a:solidFill>
                  <a:srgbClr val="081E3F"/>
                </a:solidFill>
                <a:latin typeface="Arial"/>
                <a:ea typeface="Arial"/>
                <a:cs typeface="Arial"/>
                <a:sym typeface="Arial"/>
              </a:rPr>
              <a:t>Dr. Masoud Sadjadi</a:t>
            </a:r>
            <a:r>
              <a:rPr b="0" i="0" lang="en-US" sz="2600" u="none" cap="none" strike="noStrike">
                <a:solidFill>
                  <a:srgbClr val="081E3F"/>
                </a:solidFill>
                <a:latin typeface="Arial"/>
                <a:ea typeface="Arial"/>
                <a:cs typeface="Arial"/>
                <a:sym typeface="Arial"/>
              </a:rPr>
              <a:t>,</a:t>
            </a:r>
            <a:r>
              <a:rPr b="0" i="1" lang="en-US" sz="2600" u="none" cap="none" strike="noStrike">
                <a:solidFill>
                  <a:srgbClr val="081E3F"/>
                </a:solidFill>
                <a:latin typeface="Arial"/>
                <a:ea typeface="Arial"/>
                <a:cs typeface="Arial"/>
                <a:sym typeface="Arial"/>
              </a:rPr>
              <a:t> </a:t>
            </a:r>
            <a:r>
              <a:rPr b="0" i="0" lang="en-US" sz="2600" u="none" cap="none" strike="noStrike">
                <a:solidFill>
                  <a:srgbClr val="081E3F"/>
                </a:solidFill>
                <a:latin typeface="Arial"/>
                <a:ea typeface="Arial"/>
                <a:cs typeface="Arial"/>
                <a:sym typeface="Arial"/>
              </a:rPr>
              <a:t>Florida International University</a:t>
            </a:r>
            <a:endParaRPr/>
          </a:p>
        </p:txBody>
      </p:sp>
      <p:sp>
        <p:nvSpPr>
          <p:cNvPr id="90" name="Google Shape;90;p1"/>
          <p:cNvSpPr txBox="1"/>
          <p:nvPr/>
        </p:nvSpPr>
        <p:spPr>
          <a:xfrm>
            <a:off x="1436687" y="31775400"/>
            <a:ext cx="41344849" cy="420687"/>
          </a:xfrm>
          <a:prstGeom prst="rect">
            <a:avLst/>
          </a:prstGeom>
          <a:noFill/>
          <a:ln>
            <a:noFill/>
          </a:ln>
        </p:spPr>
        <p:txBody>
          <a:bodyPr anchorCtr="0" anchor="t" bIns="36975" lIns="73975" spcFirstLastPara="1" rIns="73975" wrap="square" tIns="36975">
            <a:spAutoFit/>
          </a:bodyPr>
          <a:lstStyle/>
          <a:p>
            <a:pPr indent="-493712" lvl="0" marL="493712" marR="0" rtl="0" algn="ctr">
              <a:lnSpc>
                <a:spcPct val="100000"/>
              </a:lnSpc>
              <a:spcBef>
                <a:spcPts val="0"/>
              </a:spcBef>
              <a:spcAft>
                <a:spcPts val="0"/>
              </a:spcAft>
              <a:buClr>
                <a:schemeClr val="dk1"/>
              </a:buClr>
              <a:buSzPts val="2200"/>
              <a:buFont typeface="Arial"/>
              <a:buNone/>
            </a:pPr>
            <a:r>
              <a:rPr b="0" i="0" lang="en-US" sz="2200" u="none" cap="none" strike="noStrike">
                <a:solidFill>
                  <a:schemeClr val="dk1"/>
                </a:solidFill>
                <a:latin typeface="Arial"/>
                <a:ea typeface="Arial"/>
                <a:cs typeface="Arial"/>
                <a:sym typeface="Arial"/>
              </a:rPr>
              <a:t>The material presented in this poster is based upon the work supported by </a:t>
            </a:r>
            <a:r>
              <a:rPr b="0" i="0" lang="en-US" sz="2200" u="none" cap="none" strike="noStrike">
                <a:solidFill>
                  <a:srgbClr val="FF0000"/>
                </a:solidFill>
                <a:latin typeface="Arial"/>
                <a:ea typeface="Arial"/>
                <a:cs typeface="Arial"/>
                <a:sym typeface="Arial"/>
              </a:rPr>
              <a:t>XXXXX (name of the sponsor: federal, state or local, or industry, if applicable). </a:t>
            </a:r>
            <a:r>
              <a:rPr b="0" i="0" lang="en-US" sz="2200" u="none" cap="none" strike="noStrike">
                <a:solidFill>
                  <a:schemeClr val="dk1"/>
                </a:solidFill>
                <a:latin typeface="Arial"/>
                <a:ea typeface="Arial"/>
                <a:cs typeface="Arial"/>
                <a:sym typeface="Arial"/>
              </a:rPr>
              <a:t>We/I thank </a:t>
            </a:r>
            <a:r>
              <a:rPr b="0" i="0" lang="en-US" sz="2200" u="none" cap="none" strike="noStrike">
                <a:solidFill>
                  <a:srgbClr val="FF0000"/>
                </a:solidFill>
                <a:latin typeface="Arial"/>
                <a:ea typeface="Arial"/>
                <a:cs typeface="Arial"/>
                <a:sym typeface="Arial"/>
              </a:rPr>
              <a:t>XXXX</a:t>
            </a:r>
            <a:r>
              <a:rPr b="0" i="0" lang="en-US" sz="2200" u="none" cap="none" strike="noStrike">
                <a:solidFill>
                  <a:schemeClr val="dk1"/>
                </a:solidFill>
                <a:latin typeface="Arial"/>
                <a:ea typeface="Arial"/>
                <a:cs typeface="Arial"/>
                <a:sym typeface="Arial"/>
              </a:rPr>
              <a:t> for assistance, cooperation and mentorship that I/we received throughout this process</a:t>
            </a:r>
            <a:endParaRPr/>
          </a:p>
        </p:txBody>
      </p:sp>
      <p:sp>
        <p:nvSpPr>
          <p:cNvPr id="91" name="Google Shape;91;p1"/>
          <p:cNvSpPr txBox="1"/>
          <p:nvPr/>
        </p:nvSpPr>
        <p:spPr>
          <a:xfrm>
            <a:off x="1104900" y="4171950"/>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Clr>
                <a:srgbClr val="081E3F"/>
              </a:buClr>
              <a:buSzPts val="2600"/>
              <a:buFont typeface="Arial"/>
              <a:buNone/>
            </a:pPr>
            <a:r>
              <a:t/>
            </a:r>
            <a:endParaRPr b="0" i="0" sz="7200" u="none">
              <a:solidFill>
                <a:schemeClr val="dk1"/>
              </a:solidFill>
              <a:latin typeface="Arial"/>
              <a:ea typeface="Arial"/>
              <a:cs typeface="Arial"/>
              <a:sym typeface="Arial"/>
            </a:endParaRPr>
          </a:p>
        </p:txBody>
      </p:sp>
      <p:sp>
        <p:nvSpPr>
          <p:cNvPr id="92" name="Google Shape;92;p1"/>
          <p:cNvSpPr txBox="1"/>
          <p:nvPr/>
        </p:nvSpPr>
        <p:spPr>
          <a:xfrm>
            <a:off x="3527425" y="4586287"/>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Problem</a:t>
            </a:r>
            <a:endParaRPr/>
          </a:p>
        </p:txBody>
      </p:sp>
      <p:sp>
        <p:nvSpPr>
          <p:cNvPr id="93" name="Google Shape;93;p1"/>
          <p:cNvSpPr txBox="1"/>
          <p:nvPr/>
        </p:nvSpPr>
        <p:spPr>
          <a:xfrm>
            <a:off x="1176337" y="31546800"/>
            <a:ext cx="41605199" cy="995362"/>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7200" u="none">
              <a:solidFill>
                <a:schemeClr val="dk1"/>
              </a:solidFill>
              <a:latin typeface="Arial"/>
              <a:ea typeface="Arial"/>
              <a:cs typeface="Arial"/>
              <a:sym typeface="Arial"/>
            </a:endParaRPr>
          </a:p>
        </p:txBody>
      </p:sp>
      <p:sp>
        <p:nvSpPr>
          <p:cNvPr id="94" name="Google Shape;94;p1"/>
          <p:cNvSpPr txBox="1"/>
          <p:nvPr/>
        </p:nvSpPr>
        <p:spPr>
          <a:xfrm>
            <a:off x="1436687" y="31273750"/>
            <a:ext cx="3735387" cy="547687"/>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95" name="Google Shape;95;p1"/>
          <p:cNvSpPr txBox="1"/>
          <p:nvPr/>
        </p:nvSpPr>
        <p:spPr>
          <a:xfrm>
            <a:off x="19921538" y="45624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Current System</a:t>
            </a:r>
            <a:endParaRPr/>
          </a:p>
        </p:txBody>
      </p:sp>
      <p:sp>
        <p:nvSpPr>
          <p:cNvPr id="96" name="Google Shape;96;p1"/>
          <p:cNvSpPr txBox="1"/>
          <p:nvPr/>
        </p:nvSpPr>
        <p:spPr>
          <a:xfrm>
            <a:off x="35661600" y="4586287"/>
            <a:ext cx="4114800" cy="549275"/>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Requirements</a:t>
            </a:r>
            <a:endParaRPr/>
          </a:p>
        </p:txBody>
      </p:sp>
      <p:sp>
        <p:nvSpPr>
          <p:cNvPr id="97" name="Google Shape;97;p1"/>
          <p:cNvSpPr txBox="1"/>
          <p:nvPr/>
        </p:nvSpPr>
        <p:spPr>
          <a:xfrm>
            <a:off x="3527425"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System Design</a:t>
            </a:r>
            <a:endParaRPr/>
          </a:p>
        </p:txBody>
      </p:sp>
      <p:sp>
        <p:nvSpPr>
          <p:cNvPr id="98" name="Google Shape;98;p1"/>
          <p:cNvSpPr txBox="1"/>
          <p:nvPr/>
        </p:nvSpPr>
        <p:spPr>
          <a:xfrm>
            <a:off x="19921538"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Object Design</a:t>
            </a:r>
            <a:endParaRPr/>
          </a:p>
        </p:txBody>
      </p:sp>
      <p:sp>
        <p:nvSpPr>
          <p:cNvPr id="99" name="Google Shape;99;p1"/>
          <p:cNvSpPr txBox="1"/>
          <p:nvPr/>
        </p:nvSpPr>
        <p:spPr>
          <a:xfrm>
            <a:off x="35661600" y="132746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Implementation</a:t>
            </a:r>
            <a:endParaRPr/>
          </a:p>
        </p:txBody>
      </p:sp>
      <p:sp>
        <p:nvSpPr>
          <p:cNvPr id="100" name="Google Shape;100;p1"/>
          <p:cNvSpPr txBox="1"/>
          <p:nvPr/>
        </p:nvSpPr>
        <p:spPr>
          <a:xfrm>
            <a:off x="3527425"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Verification</a:t>
            </a:r>
            <a:endParaRPr/>
          </a:p>
        </p:txBody>
      </p:sp>
      <p:sp>
        <p:nvSpPr>
          <p:cNvPr id="101" name="Google Shape;101;p1"/>
          <p:cNvSpPr txBox="1"/>
          <p:nvPr/>
        </p:nvSpPr>
        <p:spPr>
          <a:xfrm>
            <a:off x="19888200" y="22199600"/>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Screenshots</a:t>
            </a:r>
            <a:endParaRPr/>
          </a:p>
        </p:txBody>
      </p:sp>
      <p:sp>
        <p:nvSpPr>
          <p:cNvPr id="102" name="Google Shape;102;p1"/>
          <p:cNvSpPr txBox="1"/>
          <p:nvPr/>
        </p:nvSpPr>
        <p:spPr>
          <a:xfrm>
            <a:off x="35661600" y="22190075"/>
            <a:ext cx="4114800" cy="547687"/>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Summary</a:t>
            </a:r>
            <a:endParaRPr/>
          </a:p>
        </p:txBody>
      </p:sp>
      <p:sp>
        <p:nvSpPr>
          <p:cNvPr id="103" name="Google Shape;103;p1"/>
          <p:cNvSpPr txBox="1"/>
          <p:nvPr/>
        </p:nvSpPr>
        <p:spPr>
          <a:xfrm>
            <a:off x="9220200" y="265112"/>
            <a:ext cx="25831801" cy="1938337"/>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i="0" lang="en-US" sz="6600" u="none">
                <a:solidFill>
                  <a:srgbClr val="B6862C"/>
                </a:solidFill>
                <a:latin typeface="Arial"/>
                <a:ea typeface="Arial"/>
                <a:cs typeface="Arial"/>
                <a:sym typeface="Arial"/>
              </a:rPr>
              <a:t>			School of Computing &amp; Information Sciences</a:t>
            </a:r>
            <a:endParaRPr/>
          </a:p>
          <a:p>
            <a:pPr indent="0" lvl="0" marL="0" marR="0" rtl="0" algn="ctr">
              <a:lnSpc>
                <a:spcPct val="100000"/>
              </a:lnSpc>
              <a:spcBef>
                <a:spcPts val="0"/>
              </a:spcBef>
              <a:spcAft>
                <a:spcPts val="0"/>
              </a:spcAft>
              <a:buClr>
                <a:srgbClr val="B6862C"/>
              </a:buClr>
              <a:buSzPts val="5400"/>
              <a:buFont typeface="Arial"/>
              <a:buNone/>
            </a:pPr>
            <a:r>
              <a:rPr b="0" i="1" lang="en-US" sz="5400" u="none">
                <a:solidFill>
                  <a:srgbClr val="B6862C"/>
                </a:solidFill>
                <a:latin typeface="Arial"/>
                <a:ea typeface="Arial"/>
                <a:cs typeface="Arial"/>
                <a:sym typeface="Arial"/>
              </a:rPr>
              <a:t>Spring 2021 Senior Design Project</a:t>
            </a:r>
            <a:endParaRPr/>
          </a:p>
        </p:txBody>
      </p:sp>
      <p:pic>
        <p:nvPicPr>
          <p:cNvPr id="104" name="Google Shape;104;p1"/>
          <p:cNvPicPr preferRelativeResize="0"/>
          <p:nvPr/>
        </p:nvPicPr>
        <p:blipFill rotWithShape="1">
          <a:blip r:embed="rId3">
            <a:alphaModFix/>
          </a:blip>
          <a:srcRect b="0" l="0" r="0" t="0"/>
          <a:stretch/>
        </p:blipFill>
        <p:spPr>
          <a:xfrm>
            <a:off x="1539875" y="376237"/>
            <a:ext cx="5262562" cy="3167062"/>
          </a:xfrm>
          <a:prstGeom prst="rect">
            <a:avLst/>
          </a:prstGeom>
          <a:noFill/>
          <a:ln>
            <a:noFill/>
          </a:ln>
        </p:spPr>
      </p:pic>
      <p:pic>
        <p:nvPicPr>
          <p:cNvPr id="105" name="Google Shape;105;p1"/>
          <p:cNvPicPr preferRelativeResize="0"/>
          <p:nvPr/>
        </p:nvPicPr>
        <p:blipFill rotWithShape="1">
          <a:blip r:embed="rId4">
            <a:alphaModFix/>
          </a:blip>
          <a:srcRect b="0" l="0" r="0" t="0"/>
          <a:stretch/>
        </p:blipFill>
        <p:spPr>
          <a:xfrm>
            <a:off x="9601200" y="706437"/>
            <a:ext cx="4256087" cy="889000"/>
          </a:xfrm>
          <a:prstGeom prst="rect">
            <a:avLst/>
          </a:prstGeom>
          <a:noFill/>
          <a:ln>
            <a:noFill/>
          </a:ln>
        </p:spPr>
      </p:pic>
      <p:pic>
        <p:nvPicPr>
          <p:cNvPr id="106" name="Google Shape;106;p1"/>
          <p:cNvPicPr preferRelativeResize="0"/>
          <p:nvPr/>
        </p:nvPicPr>
        <p:blipFill rotWithShape="1">
          <a:blip r:embed="rId5">
            <a:alphaModFix/>
          </a:blip>
          <a:srcRect b="0" l="0" r="0" t="0"/>
          <a:stretch/>
        </p:blipFill>
        <p:spPr>
          <a:xfrm flipH="1">
            <a:off x="37205002" y="2004275"/>
            <a:ext cx="1755648" cy="1755648"/>
          </a:xfrm>
          <a:prstGeom prst="rect">
            <a:avLst/>
          </a:prstGeom>
          <a:noFill/>
          <a:ln>
            <a:noFill/>
          </a:ln>
        </p:spPr>
      </p:pic>
      <p:pic>
        <p:nvPicPr>
          <p:cNvPr id="107" name="Google Shape;107;p1"/>
          <p:cNvPicPr preferRelativeResize="0"/>
          <p:nvPr/>
        </p:nvPicPr>
        <p:blipFill>
          <a:blip r:embed="rId6">
            <a:alphaModFix/>
          </a:blip>
          <a:stretch>
            <a:fillRect/>
          </a:stretch>
        </p:blipFill>
        <p:spPr>
          <a:xfrm>
            <a:off x="39205426" y="2005013"/>
            <a:ext cx="1754175" cy="1754175"/>
          </a:xfrm>
          <a:prstGeom prst="rect">
            <a:avLst/>
          </a:prstGeom>
          <a:noFill/>
          <a:ln>
            <a:noFill/>
          </a:ln>
        </p:spPr>
      </p:pic>
      <p:pic>
        <p:nvPicPr>
          <p:cNvPr id="108" name="Google Shape;108;p1"/>
          <p:cNvPicPr preferRelativeResize="0"/>
          <p:nvPr/>
        </p:nvPicPr>
        <p:blipFill>
          <a:blip r:embed="rId7">
            <a:alphaModFix/>
          </a:blip>
          <a:stretch>
            <a:fillRect/>
          </a:stretch>
        </p:blipFill>
        <p:spPr>
          <a:xfrm>
            <a:off x="37205000" y="159588"/>
            <a:ext cx="3754600" cy="1877300"/>
          </a:xfrm>
          <a:prstGeom prst="rect">
            <a:avLst/>
          </a:prstGeom>
          <a:noFill/>
          <a:ln>
            <a:noFill/>
          </a:ln>
        </p:spPr>
      </p:pic>
      <p:sp>
        <p:nvSpPr>
          <p:cNvPr id="109" name="Google Shape;109;p1"/>
          <p:cNvSpPr txBox="1"/>
          <p:nvPr/>
        </p:nvSpPr>
        <p:spPr>
          <a:xfrm>
            <a:off x="3527425" y="5430975"/>
            <a:ext cx="4114800" cy="549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400"/>
              <a:buFont typeface="Arial"/>
              <a:buNone/>
            </a:pPr>
            <a:r>
              <a:rPr lang="en-US" sz="1500">
                <a:highlight>
                  <a:schemeClr val="lt1"/>
                </a:highlight>
                <a:latin typeface="Times New Roman"/>
                <a:ea typeface="Times New Roman"/>
                <a:cs typeface="Times New Roman"/>
                <a:sym typeface="Times New Roman"/>
              </a:rPr>
              <a:t>When nutrients and other pollutants associated with animal manures and commercial fertilizers are not managed properly, they can affect plant and animal life (including humans) negatively. Some of these impacts include algae blooms causing the depletion of oxygen in surface waters, pathogens and nitrates in drinking water, and the emission of odors and gases into the air. Some applications of these events are the Biscayne bay problem during 2020 and Algal Bloom in Lake Okeechobee, during 2017 </a:t>
            </a:r>
            <a:endParaRPr sz="1500">
              <a:highlight>
                <a:schemeClr val="lt1"/>
              </a:highlight>
              <a:latin typeface="Times New Roman"/>
              <a:ea typeface="Times New Roman"/>
              <a:cs typeface="Times New Roman"/>
              <a:sym typeface="Times New Roman"/>
            </a:endParaRPr>
          </a:p>
          <a:p>
            <a:pPr indent="0" lvl="0" marL="0" rtl="0" algn="l">
              <a:spcBef>
                <a:spcPts val="0"/>
              </a:spcBef>
              <a:spcAft>
                <a:spcPts val="0"/>
              </a:spcAft>
              <a:buClr>
                <a:schemeClr val="dk1"/>
              </a:buClr>
              <a:buSzPts val="1400"/>
              <a:buFont typeface="Arial"/>
              <a:buNone/>
            </a:pPr>
            <a:r>
              <a:rPr lang="en-US" sz="1500">
                <a:highlight>
                  <a:schemeClr val="lt1"/>
                </a:highlight>
                <a:latin typeface="Times New Roman"/>
                <a:ea typeface="Times New Roman"/>
                <a:cs typeface="Times New Roman"/>
                <a:sym typeface="Times New Roman"/>
              </a:rPr>
              <a:t>Nutrients from manure and fertilizers enter lakes and streams through runoff and soil erosion. Generally, when soil-test nitrogen (N) and phosphorus (P) increase, greater amounts of plant-available N and P move with water. Runoff water from fields with high soil-test N and P may contain a high level of these dissolved nutrients, increasing the risk of contaminating streams, wetlands and lakes. Our Dr </a:t>
            </a:r>
            <a:r>
              <a:rPr lang="en-US" sz="1500">
                <a:highlight>
                  <a:schemeClr val="lt1"/>
                </a:highlight>
                <a:latin typeface="Times New Roman"/>
                <a:ea typeface="Times New Roman"/>
                <a:cs typeface="Times New Roman"/>
                <a:sym typeface="Times New Roman"/>
              </a:rPr>
              <a:t>Horticulture</a:t>
            </a:r>
            <a:r>
              <a:rPr lang="en-US" sz="1500">
                <a:highlight>
                  <a:schemeClr val="lt1"/>
                </a:highlight>
                <a:latin typeface="Times New Roman"/>
                <a:ea typeface="Times New Roman"/>
                <a:cs typeface="Times New Roman"/>
                <a:sym typeface="Times New Roman"/>
              </a:rPr>
              <a:t> app is aimed at reducing the amount of excess fertilizer used through telling the users if it is necessary to add fertilizer.</a:t>
            </a:r>
            <a:endParaRPr sz="1500">
              <a:latin typeface="Times New Roman"/>
              <a:ea typeface="Times New Roman"/>
              <a:cs typeface="Times New Roman"/>
              <a:sym typeface="Times New Roman"/>
            </a:endParaRPr>
          </a:p>
        </p:txBody>
      </p:sp>
      <p:sp>
        <p:nvSpPr>
          <p:cNvPr id="110" name="Google Shape;110;p1"/>
          <p:cNvSpPr txBox="1"/>
          <p:nvPr/>
        </p:nvSpPr>
        <p:spPr>
          <a:xfrm>
            <a:off x="19921550" y="5362575"/>
            <a:ext cx="41148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a:t>The current system to </a:t>
            </a:r>
            <a:r>
              <a:rPr lang="en-US"/>
              <a:t>determine</a:t>
            </a:r>
            <a:r>
              <a:rPr lang="en-US"/>
              <a:t> if a plant needs fertilizer is to use </a:t>
            </a:r>
            <a:r>
              <a:rPr lang="en-US"/>
              <a:t>expensive</a:t>
            </a:r>
            <a:r>
              <a:rPr lang="en-US"/>
              <a:t> equipment.</a:t>
            </a:r>
            <a:endParaRPr/>
          </a:p>
        </p:txBody>
      </p:sp>
      <p:pic>
        <p:nvPicPr>
          <p:cNvPr id="111" name="Google Shape;111;p1"/>
          <p:cNvPicPr preferRelativeResize="0"/>
          <p:nvPr/>
        </p:nvPicPr>
        <p:blipFill>
          <a:blip r:embed="rId8">
            <a:alphaModFix/>
          </a:blip>
          <a:stretch>
            <a:fillRect/>
          </a:stretch>
        </p:blipFill>
        <p:spPr>
          <a:xfrm>
            <a:off x="19921551" y="8020650"/>
            <a:ext cx="4114800" cy="1824443"/>
          </a:xfrm>
          <a:prstGeom prst="rect">
            <a:avLst/>
          </a:prstGeom>
          <a:noFill/>
          <a:ln>
            <a:noFill/>
          </a:ln>
        </p:spPr>
      </p:pic>
      <p:pic>
        <p:nvPicPr>
          <p:cNvPr id="112" name="Google Shape;112;p1"/>
          <p:cNvPicPr preferRelativeResize="0"/>
          <p:nvPr/>
        </p:nvPicPr>
        <p:blipFill>
          <a:blip r:embed="rId9">
            <a:alphaModFix/>
          </a:blip>
          <a:stretch>
            <a:fillRect/>
          </a:stretch>
        </p:blipFill>
        <p:spPr>
          <a:xfrm>
            <a:off x="19921550" y="5924550"/>
            <a:ext cx="4020840" cy="1829400"/>
          </a:xfrm>
          <a:prstGeom prst="rect">
            <a:avLst/>
          </a:prstGeom>
          <a:noFill/>
          <a:ln>
            <a:noFill/>
          </a:ln>
        </p:spPr>
      </p:pic>
      <p:pic>
        <p:nvPicPr>
          <p:cNvPr id="113" name="Google Shape;113;p1"/>
          <p:cNvPicPr preferRelativeResize="0"/>
          <p:nvPr/>
        </p:nvPicPr>
        <p:blipFill>
          <a:blip r:embed="rId10">
            <a:alphaModFix/>
          </a:blip>
          <a:stretch>
            <a:fillRect/>
          </a:stretch>
        </p:blipFill>
        <p:spPr>
          <a:xfrm>
            <a:off x="22051500" y="10367100"/>
            <a:ext cx="1984850" cy="1826621"/>
          </a:xfrm>
          <a:prstGeom prst="rect">
            <a:avLst/>
          </a:prstGeom>
          <a:noFill/>
          <a:ln>
            <a:noFill/>
          </a:ln>
        </p:spPr>
      </p:pic>
      <p:pic>
        <p:nvPicPr>
          <p:cNvPr id="114" name="Google Shape;114;p1"/>
          <p:cNvPicPr preferRelativeResize="0"/>
          <p:nvPr/>
        </p:nvPicPr>
        <p:blipFill>
          <a:blip r:embed="rId11">
            <a:alphaModFix/>
          </a:blip>
          <a:stretch>
            <a:fillRect/>
          </a:stretch>
        </p:blipFill>
        <p:spPr>
          <a:xfrm>
            <a:off x="19921538" y="10070987"/>
            <a:ext cx="1754175" cy="2418872"/>
          </a:xfrm>
          <a:prstGeom prst="rect">
            <a:avLst/>
          </a:prstGeom>
          <a:noFill/>
          <a:ln>
            <a:noFill/>
          </a:ln>
        </p:spPr>
      </p:pic>
      <p:sp>
        <p:nvSpPr>
          <p:cNvPr id="115" name="Google Shape;115;p1"/>
          <p:cNvSpPr txBox="1"/>
          <p:nvPr/>
        </p:nvSpPr>
        <p:spPr>
          <a:xfrm>
            <a:off x="35657825" y="5376975"/>
            <a:ext cx="4114800" cy="2478000"/>
          </a:xfrm>
          <a:prstGeom prst="rect">
            <a:avLst/>
          </a:prstGeom>
          <a:noFill/>
          <a:ln>
            <a:noFill/>
          </a:ln>
        </p:spPr>
        <p:txBody>
          <a:bodyPr anchorCtr="0" anchor="t" bIns="91425" lIns="91425" spcFirstLastPara="1" rIns="91425" wrap="square" tIns="91425">
            <a:spAutoFit/>
          </a:bodyPr>
          <a:lstStyle/>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Login</a:t>
            </a:r>
            <a:endParaRPr sz="1500">
              <a:solidFill>
                <a:schemeClr val="dk1"/>
              </a:solidFill>
              <a:latin typeface="Times New Roman"/>
              <a:ea typeface="Times New Roman"/>
              <a:cs typeface="Times New Roman"/>
              <a:sym typeface="Times New Roman"/>
            </a:endParaRPr>
          </a:p>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Be able to take photo</a:t>
            </a:r>
            <a:endParaRPr sz="1500">
              <a:solidFill>
                <a:schemeClr val="dk1"/>
              </a:solidFill>
              <a:latin typeface="Times New Roman"/>
              <a:ea typeface="Times New Roman"/>
              <a:cs typeface="Times New Roman"/>
              <a:sym typeface="Times New Roman"/>
            </a:endParaRPr>
          </a:p>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Be able to upload photo</a:t>
            </a:r>
            <a:endParaRPr sz="1500">
              <a:solidFill>
                <a:schemeClr val="dk1"/>
              </a:solidFill>
              <a:latin typeface="Times New Roman"/>
              <a:ea typeface="Times New Roman"/>
              <a:cs typeface="Times New Roman"/>
              <a:sym typeface="Times New Roman"/>
            </a:endParaRPr>
          </a:p>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Image recognition</a:t>
            </a:r>
            <a:endParaRPr sz="1500">
              <a:solidFill>
                <a:schemeClr val="dk1"/>
              </a:solidFill>
              <a:latin typeface="Times New Roman"/>
              <a:ea typeface="Times New Roman"/>
              <a:cs typeface="Times New Roman"/>
              <a:sym typeface="Times New Roman"/>
            </a:endParaRPr>
          </a:p>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Database to look up how green the plant should be</a:t>
            </a:r>
            <a:endParaRPr sz="1500">
              <a:solidFill>
                <a:schemeClr val="dk1"/>
              </a:solidFill>
              <a:latin typeface="Times New Roman"/>
              <a:ea typeface="Times New Roman"/>
              <a:cs typeface="Times New Roman"/>
              <a:sym typeface="Times New Roman"/>
            </a:endParaRPr>
          </a:p>
          <a:p>
            <a:pPr indent="-323850" lvl="0" marL="4572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Bazar</a:t>
            </a:r>
            <a:endParaRPr sz="1500">
              <a:solidFill>
                <a:schemeClr val="dk1"/>
              </a:solidFill>
              <a:latin typeface="Times New Roman"/>
              <a:ea typeface="Times New Roman"/>
              <a:cs typeface="Times New Roman"/>
              <a:sym typeface="Times New Roman"/>
            </a:endParaRPr>
          </a:p>
          <a:p>
            <a:pPr indent="-323850" lvl="1" marL="9144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purchase plants</a:t>
            </a:r>
            <a:endParaRPr sz="1500">
              <a:solidFill>
                <a:schemeClr val="dk1"/>
              </a:solidFill>
              <a:latin typeface="Times New Roman"/>
              <a:ea typeface="Times New Roman"/>
              <a:cs typeface="Times New Roman"/>
              <a:sym typeface="Times New Roman"/>
            </a:endParaRPr>
          </a:p>
          <a:p>
            <a:pPr indent="-323850" lvl="1" marL="914400" rtl="0" algn="l">
              <a:spcBef>
                <a:spcPts val="0"/>
              </a:spcBef>
              <a:spcAft>
                <a:spcPts val="0"/>
              </a:spcAft>
              <a:buClr>
                <a:schemeClr val="dk1"/>
              </a:buClr>
              <a:buSzPts val="1500"/>
              <a:buFont typeface="Times New Roman"/>
              <a:buChar char="○"/>
            </a:pPr>
            <a:r>
              <a:rPr lang="en-US" sz="1500">
                <a:solidFill>
                  <a:schemeClr val="dk1"/>
                </a:solidFill>
                <a:latin typeface="Times New Roman"/>
                <a:ea typeface="Times New Roman"/>
                <a:cs typeface="Times New Roman"/>
                <a:sym typeface="Times New Roman"/>
              </a:rPr>
              <a:t>purchase seeds</a:t>
            </a:r>
            <a:endParaRPr sz="15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a:p>
        </p:txBody>
      </p:sp>
      <p:sp>
        <p:nvSpPr>
          <p:cNvPr id="116" name="Google Shape;116;p1"/>
          <p:cNvSpPr txBox="1"/>
          <p:nvPr/>
        </p:nvSpPr>
        <p:spPr>
          <a:xfrm>
            <a:off x="1333500" y="4273550"/>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SzPts val="2600"/>
              <a:buNone/>
            </a:pPr>
            <a:r>
              <a:t/>
            </a:r>
            <a:endParaRPr b="0" i="0" sz="7200" u="none">
              <a:solidFill>
                <a:schemeClr val="dk1"/>
              </a:solidFill>
              <a:latin typeface="Arial"/>
              <a:ea typeface="Arial"/>
              <a:cs typeface="Arial"/>
              <a:sym typeface="Arial"/>
            </a:endParaRPr>
          </a:p>
        </p:txBody>
      </p:sp>
      <p:pic>
        <p:nvPicPr>
          <p:cNvPr id="117" name="Google Shape;117;p1"/>
          <p:cNvPicPr preferRelativeResize="0"/>
          <p:nvPr/>
        </p:nvPicPr>
        <p:blipFill>
          <a:blip r:embed="rId12">
            <a:alphaModFix/>
          </a:blip>
          <a:stretch>
            <a:fillRect/>
          </a:stretch>
        </p:blipFill>
        <p:spPr>
          <a:xfrm>
            <a:off x="6954837" y="2355849"/>
            <a:ext cx="2600807" cy="1663701"/>
          </a:xfrm>
          <a:prstGeom prst="rect">
            <a:avLst/>
          </a:prstGeom>
          <a:noFill/>
          <a:ln>
            <a:noFill/>
          </a:ln>
        </p:spPr>
      </p:pic>
      <p:pic>
        <p:nvPicPr>
          <p:cNvPr id="118" name="Google Shape;118;p1"/>
          <p:cNvPicPr preferRelativeResize="0"/>
          <p:nvPr/>
        </p:nvPicPr>
        <p:blipFill>
          <a:blip r:embed="rId13">
            <a:alphaModFix/>
          </a:blip>
          <a:stretch>
            <a:fillRect/>
          </a:stretch>
        </p:blipFill>
        <p:spPr>
          <a:xfrm>
            <a:off x="3279025" y="14753938"/>
            <a:ext cx="4886325" cy="4391025"/>
          </a:xfrm>
          <a:prstGeom prst="rect">
            <a:avLst/>
          </a:prstGeom>
          <a:noFill/>
          <a:ln>
            <a:noFill/>
          </a:ln>
        </p:spPr>
      </p:pic>
      <p:pic>
        <p:nvPicPr>
          <p:cNvPr id="119" name="Google Shape;119;p1"/>
          <p:cNvPicPr preferRelativeResize="0"/>
          <p:nvPr/>
        </p:nvPicPr>
        <p:blipFill>
          <a:blip r:embed="rId14">
            <a:alphaModFix/>
          </a:blip>
          <a:stretch>
            <a:fillRect/>
          </a:stretch>
        </p:blipFill>
        <p:spPr>
          <a:xfrm>
            <a:off x="19336400" y="14439238"/>
            <a:ext cx="5191125" cy="5695950"/>
          </a:xfrm>
          <a:prstGeom prst="rect">
            <a:avLst/>
          </a:prstGeom>
          <a:noFill/>
          <a:ln>
            <a:noFill/>
          </a:ln>
        </p:spPr>
      </p:pic>
      <p:pic>
        <p:nvPicPr>
          <p:cNvPr id="120" name="Google Shape;120;p1"/>
          <p:cNvPicPr preferRelativeResize="0"/>
          <p:nvPr/>
        </p:nvPicPr>
        <p:blipFill>
          <a:blip r:embed="rId15">
            <a:alphaModFix/>
          </a:blip>
          <a:stretch>
            <a:fillRect/>
          </a:stretch>
        </p:blipFill>
        <p:spPr>
          <a:xfrm>
            <a:off x="35339625" y="15168300"/>
            <a:ext cx="5486400" cy="3762375"/>
          </a:xfrm>
          <a:prstGeom prst="rect">
            <a:avLst/>
          </a:prstGeom>
          <a:noFill/>
          <a:ln>
            <a:noFill/>
          </a:ln>
        </p:spPr>
      </p:pic>
      <p:sp>
        <p:nvSpPr>
          <p:cNvPr id="121" name="Google Shape;121;p1"/>
          <p:cNvSpPr txBox="1"/>
          <p:nvPr/>
        </p:nvSpPr>
        <p:spPr>
          <a:xfrm>
            <a:off x="3577100" y="22900250"/>
            <a:ext cx="4020900" cy="34170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Char char="●"/>
            </a:pPr>
            <a:r>
              <a:rPr lang="en-US"/>
              <a:t>Test</a:t>
            </a:r>
            <a:endParaRPr/>
          </a:p>
          <a:p>
            <a:pPr indent="-317500" lvl="1" marL="914400" rtl="0" algn="l">
              <a:spcBef>
                <a:spcPts val="0"/>
              </a:spcBef>
              <a:spcAft>
                <a:spcPts val="0"/>
              </a:spcAft>
              <a:buSzPts val="1400"/>
              <a:buChar char="○"/>
            </a:pPr>
            <a:r>
              <a:rPr lang="en-US"/>
              <a:t>Purpose</a:t>
            </a:r>
            <a:endParaRPr/>
          </a:p>
          <a:p>
            <a:pPr indent="-317500" lvl="2" marL="1371600" rtl="0" algn="l">
              <a:spcBef>
                <a:spcPts val="0"/>
              </a:spcBef>
              <a:spcAft>
                <a:spcPts val="0"/>
              </a:spcAft>
              <a:buSzPts val="1400"/>
              <a:buChar char="■"/>
            </a:pPr>
            <a:r>
              <a:rPr lang="en-US"/>
              <a:t>Ensure users can buy seeds or </a:t>
            </a:r>
            <a:r>
              <a:rPr lang="en-US"/>
              <a:t>fertilizer</a:t>
            </a:r>
            <a:endParaRPr/>
          </a:p>
          <a:p>
            <a:pPr indent="-317500" lvl="1" marL="914400" rtl="0" algn="l">
              <a:spcBef>
                <a:spcPts val="0"/>
              </a:spcBef>
              <a:spcAft>
                <a:spcPts val="0"/>
              </a:spcAft>
              <a:buSzPts val="1400"/>
              <a:buChar char="○"/>
            </a:pPr>
            <a:r>
              <a:rPr lang="en-US"/>
              <a:t>Conditions</a:t>
            </a:r>
            <a:endParaRPr/>
          </a:p>
          <a:p>
            <a:pPr indent="-317500" lvl="2" marL="1371600" rtl="0" algn="l">
              <a:spcBef>
                <a:spcPts val="0"/>
              </a:spcBef>
              <a:spcAft>
                <a:spcPts val="0"/>
              </a:spcAft>
              <a:buSzPts val="1400"/>
              <a:buChar char="■"/>
            </a:pPr>
            <a:r>
              <a:rPr lang="en-US"/>
              <a:t>user select what they want</a:t>
            </a:r>
            <a:endParaRPr/>
          </a:p>
          <a:p>
            <a:pPr indent="-317500" lvl="1" marL="914400" rtl="0" algn="l">
              <a:spcBef>
                <a:spcPts val="0"/>
              </a:spcBef>
              <a:spcAft>
                <a:spcPts val="0"/>
              </a:spcAft>
              <a:buSzPts val="1400"/>
              <a:buChar char="○"/>
            </a:pPr>
            <a:r>
              <a:rPr lang="en-US"/>
              <a:t>Expected Result</a:t>
            </a:r>
            <a:endParaRPr/>
          </a:p>
          <a:p>
            <a:pPr indent="-317500" lvl="2" marL="1371600" rtl="0" algn="l">
              <a:spcBef>
                <a:spcPts val="0"/>
              </a:spcBef>
              <a:spcAft>
                <a:spcPts val="0"/>
              </a:spcAft>
              <a:buSzPts val="1400"/>
              <a:buChar char="■"/>
            </a:pPr>
            <a:r>
              <a:rPr lang="en-US"/>
              <a:t>the user gets sent to a website where they can purchase intended item</a:t>
            </a:r>
            <a:endParaRPr/>
          </a:p>
          <a:p>
            <a:pPr indent="-317500" lvl="1" marL="914400" rtl="0" algn="l">
              <a:spcBef>
                <a:spcPts val="0"/>
              </a:spcBef>
              <a:spcAft>
                <a:spcPts val="0"/>
              </a:spcAft>
              <a:buSzPts val="1400"/>
              <a:buChar char="○"/>
            </a:pPr>
            <a:r>
              <a:rPr lang="en-US"/>
              <a:t>Actual Result</a:t>
            </a:r>
            <a:endParaRPr/>
          </a:p>
          <a:p>
            <a:pPr indent="-317500" lvl="2" marL="1371600" rtl="0" algn="l">
              <a:spcBef>
                <a:spcPts val="0"/>
              </a:spcBef>
              <a:spcAft>
                <a:spcPts val="0"/>
              </a:spcAft>
              <a:buSzPts val="1400"/>
              <a:buChar char="■"/>
            </a:pPr>
            <a:r>
              <a:rPr lang="en-US"/>
              <a:t>Redirects for sum items</a:t>
            </a:r>
            <a:endParaRPr/>
          </a:p>
          <a:p>
            <a:pPr indent="-317500" lvl="1" marL="914400" rtl="0" algn="l">
              <a:spcBef>
                <a:spcPts val="0"/>
              </a:spcBef>
              <a:spcAft>
                <a:spcPts val="0"/>
              </a:spcAft>
              <a:buSzPts val="1400"/>
              <a:buChar char="○"/>
            </a:pPr>
            <a:r>
              <a:rPr lang="en-US"/>
              <a:t>Status</a:t>
            </a:r>
            <a:endParaRPr/>
          </a:p>
          <a:p>
            <a:pPr indent="-317500" lvl="2" marL="1371600" rtl="0" algn="l">
              <a:spcBef>
                <a:spcPts val="0"/>
              </a:spcBef>
              <a:spcAft>
                <a:spcPts val="0"/>
              </a:spcAft>
              <a:buSzPts val="1400"/>
              <a:buChar char="■"/>
            </a:pPr>
            <a:r>
              <a:rPr lang="en-US"/>
              <a:t>need more items to be added to the database</a:t>
            </a:r>
            <a:endParaRPr/>
          </a:p>
        </p:txBody>
      </p:sp>
      <p:pic>
        <p:nvPicPr>
          <p:cNvPr id="122" name="Google Shape;122;p1"/>
          <p:cNvPicPr preferRelativeResize="0"/>
          <p:nvPr/>
        </p:nvPicPr>
        <p:blipFill>
          <a:blip r:embed="rId16">
            <a:alphaModFix/>
          </a:blip>
          <a:stretch>
            <a:fillRect/>
          </a:stretch>
        </p:blipFill>
        <p:spPr>
          <a:xfrm>
            <a:off x="19336400" y="23717400"/>
            <a:ext cx="5905500" cy="5048250"/>
          </a:xfrm>
          <a:prstGeom prst="rect">
            <a:avLst/>
          </a:prstGeom>
          <a:noFill/>
          <a:ln>
            <a:noFill/>
          </a:ln>
        </p:spPr>
      </p:pic>
      <p:sp>
        <p:nvSpPr>
          <p:cNvPr id="123" name="Google Shape;123;p1"/>
          <p:cNvSpPr txBox="1"/>
          <p:nvPr/>
        </p:nvSpPr>
        <p:spPr>
          <a:xfrm>
            <a:off x="35657825" y="23002125"/>
            <a:ext cx="4165800" cy="2031900"/>
          </a:xfrm>
          <a:prstGeom prst="rect">
            <a:avLst/>
          </a:prstGeom>
          <a:noFill/>
          <a:ln>
            <a:noFill/>
          </a:ln>
        </p:spPr>
        <p:txBody>
          <a:bodyPr anchorCtr="0" anchor="ctr" bIns="91425" lIns="91425" spcFirstLastPara="1" rIns="91425" wrap="square" tIns="91425">
            <a:spAutoFit/>
          </a:bodyPr>
          <a:lstStyle/>
          <a:p>
            <a:pPr indent="-323850" lvl="0" marL="457200" rtl="0" algn="l">
              <a:spcBef>
                <a:spcPts val="0"/>
              </a:spcBef>
              <a:spcAft>
                <a:spcPts val="0"/>
              </a:spcAft>
              <a:buSzPts val="1500"/>
              <a:buChar char="●"/>
            </a:pPr>
            <a:r>
              <a:rPr lang="en-US" sz="1500"/>
              <a:t>App is functional but improvements are to be made</a:t>
            </a:r>
            <a:endParaRPr sz="1500"/>
          </a:p>
          <a:p>
            <a:pPr indent="-323850" lvl="0" marL="457200" rtl="0" algn="l">
              <a:spcBef>
                <a:spcPts val="0"/>
              </a:spcBef>
              <a:spcAft>
                <a:spcPts val="0"/>
              </a:spcAft>
              <a:buSzPts val="1500"/>
              <a:buChar char="●"/>
            </a:pPr>
            <a:r>
              <a:rPr lang="en-US" sz="1500"/>
              <a:t>Authentication process is </a:t>
            </a:r>
            <a:r>
              <a:rPr lang="en-US" sz="1500"/>
              <a:t>functional</a:t>
            </a:r>
            <a:endParaRPr sz="1500"/>
          </a:p>
          <a:p>
            <a:pPr indent="-323850" lvl="0" marL="457200" rtl="0" algn="l">
              <a:spcBef>
                <a:spcPts val="0"/>
              </a:spcBef>
              <a:spcAft>
                <a:spcPts val="0"/>
              </a:spcAft>
              <a:buSzPts val="1500"/>
              <a:buChar char="●"/>
            </a:pPr>
            <a:r>
              <a:rPr lang="en-US" sz="1500"/>
              <a:t>Acan process is functional</a:t>
            </a:r>
            <a:endParaRPr sz="1500"/>
          </a:p>
          <a:p>
            <a:pPr indent="-323850" lvl="0" marL="457200" rtl="0" algn="l">
              <a:spcBef>
                <a:spcPts val="0"/>
              </a:spcBef>
              <a:spcAft>
                <a:spcPts val="0"/>
              </a:spcAft>
              <a:buSzPts val="1500"/>
              <a:buChar char="●"/>
            </a:pPr>
            <a:r>
              <a:rPr lang="en-US" sz="1500"/>
              <a:t>users can </a:t>
            </a:r>
            <a:r>
              <a:rPr lang="en-US" sz="1500"/>
              <a:t>purchase</a:t>
            </a:r>
            <a:r>
              <a:rPr lang="en-US" sz="1500"/>
              <a:t> some items</a:t>
            </a:r>
            <a:endParaRPr sz="1500"/>
          </a:p>
          <a:p>
            <a:pPr indent="-323850" lvl="0" marL="457200" rtl="0" algn="l">
              <a:spcBef>
                <a:spcPts val="0"/>
              </a:spcBef>
              <a:spcAft>
                <a:spcPts val="0"/>
              </a:spcAft>
              <a:buSzPts val="1500"/>
              <a:buChar char="●"/>
            </a:pPr>
            <a:r>
              <a:rPr lang="en-US" sz="1500"/>
              <a:t>we need to add more seeds for users to choose from</a:t>
            </a:r>
            <a:endParaRPr sz="1500"/>
          </a:p>
          <a:p>
            <a:pPr indent="0" lvl="0" marL="457200" rtl="0" algn="l">
              <a:spcBef>
                <a:spcPts val="0"/>
              </a:spcBef>
              <a:spcAft>
                <a:spcPts val="0"/>
              </a:spcAft>
              <a:buNone/>
            </a:pPr>
            <a:r>
              <a:t/>
            </a:r>
            <a:endParaRPr sz="15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