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0368">
          <p15:clr>
            <a:srgbClr val="000000"/>
          </p15:clr>
        </p15:guide>
        <p15:guide id="2" pos="13824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8" roundtripDataSignature="AMtx7mgLQqS4bcuRsuLlF7QNVsUQCdgjK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EBA59F15-0739-4713-9C29-CAD3B69EB9E6}">
  <a:tblStyle styleId="{EBA59F15-0739-4713-9C29-CAD3B69EB9E6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0368" orient="horz"/>
        <p:guide pos="13824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524288"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>
            <a:off x="2195512" y="7681912"/>
            <a:ext cx="39501763" cy="2172335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ctrTitle"/>
          </p:nvPr>
        </p:nvSpPr>
        <p:spPr>
          <a:xfrm>
            <a:off x="3292478" y="10226491"/>
            <a:ext cx="37306249" cy="7056345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subTitle"/>
          </p:nvPr>
        </p:nvSpPr>
        <p:spPr>
          <a:xfrm>
            <a:off x="6583365" y="18654434"/>
            <a:ext cx="30724474" cy="84111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/>
            </a:lvl1pPr>
            <a:lvl2pPr lvl="1" algn="ctr">
              <a:lnSpc>
                <a:spcPct val="100000"/>
              </a:lnSpc>
              <a:spcBef>
                <a:spcPts val="1940"/>
              </a:spcBef>
              <a:spcAft>
                <a:spcPts val="0"/>
              </a:spcAft>
              <a:buClr>
                <a:schemeClr val="dk1"/>
              </a:buClr>
              <a:buSzPts val="9700"/>
              <a:buFont typeface="Arial"/>
              <a:buNone/>
              <a:defRPr/>
            </a:lvl2pPr>
            <a:lvl3pPr lvl="2" algn="ctr">
              <a:lnSpc>
                <a:spcPct val="100000"/>
              </a:lnSpc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None/>
              <a:defRPr/>
            </a:lvl3pPr>
            <a:lvl4pPr lvl="3" algn="ctr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None/>
              <a:defRPr/>
            </a:lvl4pPr>
            <a:lvl5pPr lvl="4" algn="ctr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None/>
              <a:defRPr/>
            </a:lvl5pPr>
            <a:lvl6pPr lvl="5" algn="ctr">
              <a:lnSpc>
                <a:spcPct val="100000"/>
              </a:lnSpc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6pPr>
            <a:lvl7pPr lvl="6" algn="ctr">
              <a:lnSpc>
                <a:spcPct val="100000"/>
              </a:lnSpc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7pPr>
            <a:lvl8pPr lvl="7" algn="ctr">
              <a:lnSpc>
                <a:spcPct val="100000"/>
              </a:lnSpc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8pPr>
            <a:lvl9pPr lvl="8" algn="ctr">
              <a:lnSpc>
                <a:spcPct val="100000"/>
              </a:lnSpc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 rot="5400000">
            <a:off x="22715583" y="10423668"/>
            <a:ext cx="28087546" cy="9875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 rot="5400000">
            <a:off x="2887711" y="624029"/>
            <a:ext cx="28087546" cy="2947511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 rot="5400000">
            <a:off x="11084719" y="-1207295"/>
            <a:ext cx="21723350" cy="39501763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8602666" y="23043217"/>
            <a:ext cx="26335038" cy="2719668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1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6"/>
          <p:cNvSpPr/>
          <p:nvPr>
            <p:ph idx="2" type="pic"/>
          </p:nvPr>
        </p:nvSpPr>
        <p:spPr>
          <a:xfrm>
            <a:off x="8602666" y="2941545"/>
            <a:ext cx="26335038" cy="1975036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6"/>
          <p:cNvSpPr txBox="1"/>
          <p:nvPr>
            <p:ph idx="1" type="body"/>
          </p:nvPr>
        </p:nvSpPr>
        <p:spPr>
          <a:xfrm>
            <a:off x="8602666" y="25762884"/>
            <a:ext cx="26335038" cy="386434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1pPr>
            <a:lvl2pPr indent="-228600" lvl="1" marL="914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2pPr>
            <a:lvl3pPr indent="-228600" lvl="2" marL="1371600" algn="l">
              <a:lnSpc>
                <a:spcPct val="100000"/>
              </a:lnSpc>
              <a:spcBef>
                <a:spcPts val="150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/>
            </a:lvl3pPr>
            <a:lvl4pPr indent="-228600" lvl="3" marL="18288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4pPr>
            <a:lvl5pPr indent="-228600" lvl="4" marL="22860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5pPr>
            <a:lvl6pPr indent="-228600" lvl="5" marL="27432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6pPr>
            <a:lvl7pPr indent="-228600" lvl="6" marL="32004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7pPr>
            <a:lvl8pPr indent="-228600" lvl="7" marL="36576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8pPr>
            <a:lvl9pPr indent="-228600" lvl="8" marL="41148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9pPr>
          </a:lstStyle>
          <a:p/>
        </p:txBody>
      </p:sp>
      <p:sp>
        <p:nvSpPr>
          <p:cNvPr id="35" name="Google Shape;35;p6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2193926" y="1311088"/>
            <a:ext cx="14439902" cy="5577168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1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17160873" y="1311088"/>
            <a:ext cx="24536399" cy="28094267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61950" lvl="1" marL="91440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–"/>
              <a:defRPr sz="21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23850" lvl="3" marL="1828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4pPr>
            <a:lvl5pPr indent="-323850" lvl="4" marL="22860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5pPr>
            <a:lvl6pPr indent="-323850" lvl="5" marL="2743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6pPr>
            <a:lvl7pPr indent="-323850" lvl="6" marL="3200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7pPr>
            <a:lvl8pPr indent="-323850" lvl="7" marL="3657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8pPr>
            <a:lvl9pPr indent="-323850" lvl="8" marL="4114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9pPr>
          </a:lstStyle>
          <a:p/>
        </p:txBody>
      </p:sp>
      <p:sp>
        <p:nvSpPr>
          <p:cNvPr id="41" name="Google Shape;41;p7"/>
          <p:cNvSpPr txBox="1"/>
          <p:nvPr>
            <p:ph idx="2" type="body"/>
          </p:nvPr>
        </p:nvSpPr>
        <p:spPr>
          <a:xfrm>
            <a:off x="2193926" y="6888255"/>
            <a:ext cx="14439902" cy="225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1pPr>
            <a:lvl2pPr indent="-228600" lvl="1" marL="914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2pPr>
            <a:lvl3pPr indent="-228600" lvl="2" marL="1371600" algn="l">
              <a:lnSpc>
                <a:spcPct val="100000"/>
              </a:lnSpc>
              <a:spcBef>
                <a:spcPts val="150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/>
            </a:lvl3pPr>
            <a:lvl4pPr indent="-228600" lvl="3" marL="18288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4pPr>
            <a:lvl5pPr indent="-228600" lvl="4" marL="22860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5pPr>
            <a:lvl6pPr indent="-228600" lvl="5" marL="27432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6pPr>
            <a:lvl7pPr indent="-228600" lvl="6" marL="32004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7pPr>
            <a:lvl8pPr indent="-228600" lvl="7" marL="36576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8pPr>
            <a:lvl9pPr indent="-228600" lvl="8" marL="4114800" algn="l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" type="body"/>
          </p:nvPr>
        </p:nvSpPr>
        <p:spPr>
          <a:xfrm>
            <a:off x="2193925" y="7368989"/>
            <a:ext cx="19392902" cy="3070972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1pPr>
            <a:lvl2pPr indent="-228600" lvl="1" marL="914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sz="1500"/>
            </a:lvl2pPr>
            <a:lvl3pPr indent="-228600" lvl="2" marL="13716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sz="1350"/>
            </a:lvl3pPr>
            <a:lvl4pPr indent="-228600" lvl="3" marL="1828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4pPr>
            <a:lvl5pPr indent="-228600" lvl="4" marL="22860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5pPr>
            <a:lvl6pPr indent="-228600" lvl="5" marL="27432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6pPr>
            <a:lvl7pPr indent="-228600" lvl="6" marL="3200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7pPr>
            <a:lvl8pPr indent="-228600" lvl="7" marL="3657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8pPr>
            <a:lvl9pPr indent="-228600" lvl="8" marL="411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2193925" y="10439962"/>
            <a:ext cx="19392902" cy="1896539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1pPr>
            <a:lvl2pPr indent="-323850" lvl="1" marL="914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2pPr>
            <a:lvl3pPr indent="-314325" lvl="2" marL="13716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/>
            </a:lvl3pPr>
            <a:lvl4pPr indent="-304800" lvl="3" marL="1828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/>
            </a:lvl4pPr>
            <a:lvl5pPr indent="-304800" lvl="4" marL="22860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5pPr>
            <a:lvl6pPr indent="-304800" lvl="5" marL="27432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6pPr>
            <a:lvl7pPr indent="-304800" lvl="6" marL="3200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7pPr>
            <a:lvl8pPr indent="-304800" lvl="7" marL="3657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8pPr>
            <a:lvl9pPr indent="-304800" lvl="8" marL="411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9pPr>
          </a:lstStyle>
          <a:p/>
        </p:txBody>
      </p:sp>
      <p:sp>
        <p:nvSpPr>
          <p:cNvPr id="54" name="Google Shape;54;p9"/>
          <p:cNvSpPr txBox="1"/>
          <p:nvPr>
            <p:ph idx="3" type="body"/>
          </p:nvPr>
        </p:nvSpPr>
        <p:spPr>
          <a:xfrm>
            <a:off x="22296438" y="7368989"/>
            <a:ext cx="19400837" cy="3070972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1pPr>
            <a:lvl2pPr indent="-228600" lvl="1" marL="914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sz="1500"/>
            </a:lvl2pPr>
            <a:lvl3pPr indent="-228600" lvl="2" marL="13716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sz="1350"/>
            </a:lvl3pPr>
            <a:lvl4pPr indent="-228600" lvl="3" marL="1828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4pPr>
            <a:lvl5pPr indent="-228600" lvl="4" marL="22860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5pPr>
            <a:lvl6pPr indent="-228600" lvl="5" marL="27432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6pPr>
            <a:lvl7pPr indent="-228600" lvl="6" marL="3200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7pPr>
            <a:lvl8pPr indent="-228600" lvl="7" marL="3657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8pPr>
            <a:lvl9pPr indent="-228600" lvl="8" marL="411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9pPr>
          </a:lstStyle>
          <a:p/>
        </p:txBody>
      </p:sp>
      <p:sp>
        <p:nvSpPr>
          <p:cNvPr id="55" name="Google Shape;55;p9"/>
          <p:cNvSpPr txBox="1"/>
          <p:nvPr>
            <p:ph idx="4" type="body"/>
          </p:nvPr>
        </p:nvSpPr>
        <p:spPr>
          <a:xfrm>
            <a:off x="22296438" y="10439962"/>
            <a:ext cx="19400837" cy="1896539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1pPr>
            <a:lvl2pPr indent="-323850" lvl="1" marL="914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2pPr>
            <a:lvl3pPr indent="-314325" lvl="2" marL="13716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/>
            </a:lvl3pPr>
            <a:lvl4pPr indent="-304800" lvl="3" marL="1828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/>
            </a:lvl4pPr>
            <a:lvl5pPr indent="-304800" lvl="4" marL="22860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5pPr>
            <a:lvl6pPr indent="-304800" lvl="5" marL="27432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6pPr>
            <a:lvl7pPr indent="-304800" lvl="6" marL="3200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7pPr>
            <a:lvl8pPr indent="-304800" lvl="7" marL="3657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8pPr>
            <a:lvl9pPr indent="-304800" lvl="8" marL="41148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9pPr>
          </a:lstStyle>
          <a:p/>
        </p:txBody>
      </p:sp>
      <p:sp>
        <p:nvSpPr>
          <p:cNvPr id="56" name="Google Shape;56;p9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0"/>
          <p:cNvSpPr txBox="1"/>
          <p:nvPr>
            <p:ph idx="1" type="body"/>
          </p:nvPr>
        </p:nvSpPr>
        <p:spPr>
          <a:xfrm>
            <a:off x="2193927" y="7681634"/>
            <a:ext cx="19675474" cy="21723723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61950" lvl="0" marL="45720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2pPr>
            <a:lvl3pPr indent="-323850" lvl="2" marL="1371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/>
            </a:lvl3pPr>
            <a:lvl4pPr indent="-314325" lvl="3" marL="18288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–"/>
              <a:defRPr sz="1350"/>
            </a:lvl4pPr>
            <a:lvl5pPr indent="-314325" lvl="4" marL="22860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5pPr>
            <a:lvl6pPr indent="-314325" lvl="5" marL="27432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6pPr>
            <a:lvl7pPr indent="-314325" lvl="6" marL="32004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7pPr>
            <a:lvl8pPr indent="-314325" lvl="7" marL="36576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8pPr>
            <a:lvl9pPr indent="-314325" lvl="8" marL="41148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9pPr>
          </a:lstStyle>
          <a:p/>
        </p:txBody>
      </p:sp>
      <p:sp>
        <p:nvSpPr>
          <p:cNvPr id="62" name="Google Shape;62;p10"/>
          <p:cNvSpPr txBox="1"/>
          <p:nvPr>
            <p:ph idx="2" type="body"/>
          </p:nvPr>
        </p:nvSpPr>
        <p:spPr>
          <a:xfrm>
            <a:off x="22021803" y="7681634"/>
            <a:ext cx="19675474" cy="21723723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61950" lvl="0" marL="45720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2pPr>
            <a:lvl3pPr indent="-323850" lvl="2" marL="1371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/>
            </a:lvl3pPr>
            <a:lvl4pPr indent="-314325" lvl="3" marL="18288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–"/>
              <a:defRPr sz="1350"/>
            </a:lvl4pPr>
            <a:lvl5pPr indent="-314325" lvl="4" marL="22860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5pPr>
            <a:lvl6pPr indent="-314325" lvl="5" marL="27432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6pPr>
            <a:lvl7pPr indent="-314325" lvl="6" marL="32004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7pPr>
            <a:lvl8pPr indent="-314325" lvl="7" marL="36576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8pPr>
            <a:lvl9pPr indent="-314325" lvl="8" marL="41148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9pPr>
          </a:lstStyle>
          <a:p/>
        </p:txBody>
      </p:sp>
      <p:sp>
        <p:nvSpPr>
          <p:cNvPr id="63" name="Google Shape;63;p10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0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1"/>
          <p:cNvSpPr txBox="1"/>
          <p:nvPr>
            <p:ph type="title"/>
          </p:nvPr>
        </p:nvSpPr>
        <p:spPr>
          <a:xfrm>
            <a:off x="3467102" y="21153908"/>
            <a:ext cx="37307837" cy="6536951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3000" cap="none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3467102" y="13953005"/>
            <a:ext cx="37307837" cy="720090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/>
            </a:lvl1pPr>
            <a:lvl2pPr indent="-228600" lvl="1" marL="914400" algn="l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/>
            </a:lvl2pPr>
            <a:lvl3pPr indent="-228600" lvl="2" marL="1371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3pPr>
            <a:lvl4pPr indent="-228600" lvl="3" marL="18288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4pPr>
            <a:lvl5pPr indent="-228600" lvl="4" marL="22860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5pPr>
            <a:lvl6pPr indent="-228600" lvl="5" marL="27432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6pPr>
            <a:lvl7pPr indent="-228600" lvl="6" marL="32004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7pPr>
            <a:lvl8pPr indent="-228600" lvl="7" marL="36576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8pPr>
            <a:lvl9pPr indent="-228600" lvl="8" marL="4114800" algn="l">
              <a:lnSpc>
                <a:spcPct val="100000"/>
              </a:lnSpc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2195512" y="7681912"/>
            <a:ext cx="39501763" cy="2172335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939800" lvl="0" marL="4572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44550" lvl="1" marL="914400" marR="0" rtl="0" algn="l">
              <a:lnSpc>
                <a:spcPct val="100000"/>
              </a:lnSpc>
              <a:spcBef>
                <a:spcPts val="1940"/>
              </a:spcBef>
              <a:spcAft>
                <a:spcPts val="0"/>
              </a:spcAft>
              <a:buClr>
                <a:schemeClr val="dk1"/>
              </a:buClr>
              <a:buSzPts val="9700"/>
              <a:buFont typeface="Arial"/>
              <a:buChar char="–"/>
              <a:defRPr b="0" i="0" sz="9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762000" lvl="2" marL="1371600" marR="0" rtl="0" algn="l">
              <a:lnSpc>
                <a:spcPct val="100000"/>
              </a:lnSpc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Char char="•"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673100" lvl="3" marL="1828800" marR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Char char="–"/>
              <a:defRPr b="0" i="0" sz="7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673100" lvl="4" marL="2286000" marR="0" rtl="0" algn="l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Char char="»"/>
              <a:defRPr b="0" i="0" sz="7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676275" lvl="5" marL="2743200" marR="0" rtl="0" algn="l">
              <a:lnSpc>
                <a:spcPct val="100000"/>
              </a:lnSpc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676275" lvl="6" marL="3200400" marR="0" rtl="0" algn="l">
              <a:lnSpc>
                <a:spcPct val="100000"/>
              </a:lnSpc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676275" lvl="7" marL="3657600" marR="0" rtl="0" algn="l">
              <a:lnSpc>
                <a:spcPct val="100000"/>
              </a:lnSpc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676275" lvl="8" marL="4114800" marR="0" rtl="0" algn="l">
              <a:lnSpc>
                <a:spcPct val="100000"/>
              </a:lnSpc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1" Type="http://schemas.openxmlformats.org/officeDocument/2006/relationships/image" Target="../media/image8.png"/><Relationship Id="rId10" Type="http://schemas.openxmlformats.org/officeDocument/2006/relationships/image" Target="../media/image10.png"/><Relationship Id="rId12" Type="http://schemas.openxmlformats.org/officeDocument/2006/relationships/image" Target="../media/image7.png"/><Relationship Id="rId9" Type="http://schemas.openxmlformats.org/officeDocument/2006/relationships/image" Target="../media/image4.png"/><Relationship Id="rId5" Type="http://schemas.openxmlformats.org/officeDocument/2006/relationships/image" Target="../media/image1.jpg"/><Relationship Id="rId6" Type="http://schemas.openxmlformats.org/officeDocument/2006/relationships/image" Target="../media/image9.png"/><Relationship Id="rId7" Type="http://schemas.openxmlformats.org/officeDocument/2006/relationships/image" Target="../media/image6.png"/><Relationship Id="rId8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/>
        </p:nvSpPr>
        <p:spPr>
          <a:xfrm>
            <a:off x="10363200" y="2103437"/>
            <a:ext cx="24688800" cy="18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Voice Recognition Virtual Reality (VVR</a:t>
            </a:r>
            <a:r>
              <a:rPr b="1" i="0" lang="en-US" sz="3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b="1" sz="3600">
              <a:solidFill>
                <a:srgbClr val="081E3F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600"/>
              <a:buFont typeface="Arial"/>
              <a:buNone/>
            </a:pPr>
            <a:r>
              <a:rPr b="1" lang="en-US" sz="2600">
                <a:solidFill>
                  <a:srgbClr val="081E3F"/>
                </a:solidFill>
              </a:rPr>
              <a:t>  </a:t>
            </a:r>
            <a:r>
              <a:rPr b="1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2600">
                <a:solidFill>
                  <a:srgbClr val="081E3F"/>
                </a:solidFill>
              </a:rPr>
              <a:t>Fan Yang 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Product Owner: </a:t>
            </a:r>
            <a:r>
              <a:rPr b="0" i="1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Amir Khoddamzadeh</a:t>
            </a:r>
            <a:r>
              <a:rPr b="0" i="0" lang="en-US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Dr. Amir Khoddamzadeh</a:t>
            </a:r>
            <a:endParaRPr b="0" i="0" sz="2600" u="none" cap="none" strike="noStrike">
              <a:solidFill>
                <a:srgbClr val="081E3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1436687" y="31775400"/>
            <a:ext cx="41344800" cy="41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-493712" lvl="0" marL="49371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</a:t>
            </a:r>
            <a:r>
              <a:rPr lang="en-US" sz="2200">
                <a:solidFill>
                  <a:srgbClr val="FF0000"/>
                </a:solidFill>
              </a:rPr>
              <a:t>Dr.Amir Khoddamzadeh</a:t>
            </a:r>
            <a:r>
              <a:rPr b="0" i="0" lang="en-US" sz="22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We/I thank </a:t>
            </a:r>
            <a:r>
              <a:rPr lang="en-US" sz="2200">
                <a:solidFill>
                  <a:srgbClr val="FF0000"/>
                </a:solidFill>
              </a:rPr>
              <a:t>Dr.Amir Khoddamzadeh</a:t>
            </a: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for assistance, cooperation and mentorship that I/we received throughout this process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1104900" y="4171950"/>
            <a:ext cx="41605199" cy="26746199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r>
              <a:t/>
            </a:r>
            <a:endParaRPr sz="7200">
              <a:solidFill>
                <a:schemeClr val="dk1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r>
              <a:t/>
            </a:r>
            <a:endParaRPr b="0" i="0" sz="7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3527425" y="4586287"/>
            <a:ext cx="4114800" cy="5492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1436687" y="31273750"/>
            <a:ext cx="3735387" cy="547687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rgbClr val="0033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19921538" y="45624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35661600" y="4586287"/>
            <a:ext cx="4114800" cy="5492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3527425" y="132746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19921538" y="132746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35661600" y="132746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3527425" y="221900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 txBox="1"/>
          <p:nvPr/>
        </p:nvSpPr>
        <p:spPr>
          <a:xfrm>
            <a:off x="19888200" y="22199600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"/>
          <p:cNvSpPr txBox="1"/>
          <p:nvPr/>
        </p:nvSpPr>
        <p:spPr>
          <a:xfrm>
            <a:off x="35661600" y="221900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9220200" y="265112"/>
            <a:ext cx="25831801" cy="1938337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6600"/>
              <a:buFont typeface="Arial"/>
              <a:buNone/>
            </a:pPr>
            <a:r>
              <a:rPr b="1" i="0" lang="en-US" sz="66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			School of Computing &amp; Information Sciences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5400"/>
              <a:buFont typeface="Arial"/>
              <a:buNone/>
            </a:pPr>
            <a:r>
              <a:rPr b="0" i="1" lang="en-US" sz="54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Spring 2021 Senior Design Project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39875" y="376237"/>
            <a:ext cx="5262562" cy="3167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601200" y="706437"/>
            <a:ext cx="4256087" cy="88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flipH="1">
            <a:off x="37205002" y="2004275"/>
            <a:ext cx="1755648" cy="1755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9205425" y="2005013"/>
            <a:ext cx="1754175" cy="175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7205000" y="159588"/>
            <a:ext cx="3754600" cy="18773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"/>
          <p:cNvSpPr txBox="1"/>
          <p:nvPr/>
        </p:nvSpPr>
        <p:spPr>
          <a:xfrm>
            <a:off x="3527425" y="5430975"/>
            <a:ext cx="4114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"/>
          <p:cNvSpPr txBox="1"/>
          <p:nvPr/>
        </p:nvSpPr>
        <p:spPr>
          <a:xfrm>
            <a:off x="3467100" y="5562600"/>
            <a:ext cx="4256100" cy="69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1"/>
          <p:cNvSpPr txBox="1"/>
          <p:nvPr/>
        </p:nvSpPr>
        <p:spPr>
          <a:xfrm>
            <a:off x="2057700" y="5294450"/>
            <a:ext cx="8305500" cy="66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/>
              <a:t>Dr. </a:t>
            </a:r>
            <a:r>
              <a:rPr lang="en-US" sz="3800">
                <a:solidFill>
                  <a:schemeClr val="dk1"/>
                </a:solidFill>
              </a:rPr>
              <a:t>Amir Khoddamzadeh works on the research of topic related on plant deficiency. The plant leaves green color could indicate the </a:t>
            </a:r>
            <a:r>
              <a:rPr lang="en-US" sz="3800">
                <a:solidFill>
                  <a:schemeClr val="dk1"/>
                </a:solidFill>
              </a:rPr>
              <a:t>deficiency</a:t>
            </a:r>
            <a:r>
              <a:rPr lang="en-US" sz="3800">
                <a:solidFill>
                  <a:schemeClr val="dk1"/>
                </a:solidFill>
              </a:rPr>
              <a:t> level, </a:t>
            </a:r>
            <a:r>
              <a:rPr lang="en-US" sz="3800">
                <a:solidFill>
                  <a:schemeClr val="dk1"/>
                </a:solidFill>
              </a:rPr>
              <a:t>however</a:t>
            </a:r>
            <a:r>
              <a:rPr lang="en-US" sz="3800">
                <a:solidFill>
                  <a:schemeClr val="dk1"/>
                </a:solidFill>
              </a:rPr>
              <a:t> the devices Dr. Amir </a:t>
            </a:r>
            <a:r>
              <a:rPr lang="en-US" sz="3800">
                <a:solidFill>
                  <a:schemeClr val="dk1"/>
                </a:solidFill>
              </a:rPr>
              <a:t>Khoddamzadeh used to measure the data are very expensive and not capable for different group users such as kids, parents or plant nurseries. So a more suitable solution needs to be implemented.</a:t>
            </a:r>
            <a:endParaRPr sz="3800"/>
          </a:p>
        </p:txBody>
      </p:sp>
      <p:sp>
        <p:nvSpPr>
          <p:cNvPr id="111" name="Google Shape;111;p1"/>
          <p:cNvSpPr txBox="1"/>
          <p:nvPr/>
        </p:nvSpPr>
        <p:spPr>
          <a:xfrm>
            <a:off x="18590397" y="5739803"/>
            <a:ext cx="6634200" cy="53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334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Char char="•"/>
            </a:pPr>
            <a:r>
              <a:rPr b="0" i="0" lang="en-US" sz="3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app is in development through Xcode for deployment in iOS devices.</a:t>
            </a:r>
            <a:endParaRPr sz="3800"/>
          </a:p>
          <a:p>
            <a:pPr indent="-5334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Char char="•"/>
            </a:pPr>
            <a:r>
              <a:rPr b="0" i="0" lang="en-US" sz="3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Images are analyzed through coreML and results are displayed to the user.</a:t>
            </a:r>
            <a:endParaRPr sz="3800"/>
          </a:p>
          <a:p>
            <a:pPr indent="-5334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Char char="•"/>
            </a:pPr>
            <a:r>
              <a:rPr b="0" i="0" lang="en-US" sz="3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Authentication and database are hosted through Firebase</a:t>
            </a:r>
            <a:endParaRPr sz="3800"/>
          </a:p>
        </p:txBody>
      </p:sp>
      <p:sp>
        <p:nvSpPr>
          <p:cNvPr id="112" name="Google Shape;112;p1"/>
          <p:cNvSpPr txBox="1"/>
          <p:nvPr/>
        </p:nvSpPr>
        <p:spPr>
          <a:xfrm>
            <a:off x="34739238" y="5961912"/>
            <a:ext cx="5959500" cy="53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8191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Char char="•"/>
            </a:pPr>
            <a:r>
              <a:rPr b="0" i="0" lang="en-US" sz="3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Simple and intuitive design.</a:t>
            </a:r>
            <a:endParaRPr sz="3800"/>
          </a:p>
          <a:p>
            <a:pPr indent="-8191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Char char="•"/>
            </a:pPr>
            <a:r>
              <a:rPr b="0" i="0" lang="en-US" sz="3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Ensure that the plants’ data is correctly calculated</a:t>
            </a:r>
            <a:endParaRPr sz="3800"/>
          </a:p>
          <a:p>
            <a:pPr indent="-8191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Char char="•"/>
            </a:pPr>
            <a:r>
              <a:rPr b="0" i="0" lang="en-US" sz="3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Seamless authentication process</a:t>
            </a:r>
            <a:endParaRPr sz="3800"/>
          </a:p>
          <a:p>
            <a:pPr indent="-8191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800"/>
              <a:buFont typeface="Arial"/>
              <a:buChar char="•"/>
            </a:pPr>
            <a:r>
              <a:rPr b="0" i="0" lang="en-US" sz="38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Bazaar Store to be functional.</a:t>
            </a:r>
            <a:endParaRPr sz="3800"/>
          </a:p>
        </p:txBody>
      </p:sp>
      <p:pic>
        <p:nvPicPr>
          <p:cNvPr descr="Diagram&#10;&#10;Description automatically generated" id="113" name="Google Shape;113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627187" y="14466888"/>
            <a:ext cx="8736011" cy="53832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agram&#10;&#10;Description automatically generated" id="114" name="Google Shape;114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7621250" y="14628813"/>
            <a:ext cx="9029700" cy="6335713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"/>
          <p:cNvSpPr/>
          <p:nvPr/>
        </p:nvSpPr>
        <p:spPr>
          <a:xfrm>
            <a:off x="21612150" y="18907125"/>
            <a:ext cx="2190900" cy="20097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16" name="Google Shape;116;p1"/>
          <p:cNvCxnSpPr>
            <a:stCxn id="115" idx="3"/>
          </p:cNvCxnSpPr>
          <p:nvPr/>
        </p:nvCxnSpPr>
        <p:spPr>
          <a:xfrm flipH="1" rot="10800000">
            <a:off x="23803050" y="19869075"/>
            <a:ext cx="11534700" cy="42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117" name="Google Shape;117;p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5461450" y="15378575"/>
            <a:ext cx="5959500" cy="56907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8" name="Google Shape;118;p1"/>
          <p:cNvGraphicFramePr/>
          <p:nvPr/>
        </p:nvGraphicFramePr>
        <p:xfrm>
          <a:off x="1912949" y="231366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{EBA59F15-0739-4713-9C29-CAD3B69EB9E6}</a:tableStyleId>
              </a:tblPr>
              <a:tblGrid>
                <a:gridCol w="4083050"/>
                <a:gridCol w="4081450"/>
              </a:tblGrid>
              <a:tr h="785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4400"/>
                        <a:buFont typeface="Arial"/>
                        <a:buNone/>
                      </a:pPr>
                      <a:r>
                        <a:rPr b="1" i="0" lang="en-US" sz="44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Test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0000"/>
                    </a:solidFill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Purpose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Ensure </a:t>
                      </a:r>
                      <a:r>
                        <a:rPr lang="en-US" sz="3200"/>
                        <a:t>user can take and import photo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BCBCB"/>
                    </a:solidFill>
                  </a:tcPr>
                </a:tc>
              </a:tr>
              <a:tr h="20415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Conditions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/>
                        <a:t>user pick use camera or </a:t>
                      </a:r>
                      <a:r>
                        <a:rPr lang="en-US" sz="3200"/>
                        <a:t>import</a:t>
                      </a:r>
                      <a:r>
                        <a:rPr lang="en-US" sz="3200"/>
                        <a:t> picture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7E7"/>
                    </a:solidFill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Expected Results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/>
                        <a:t>be able to show the picture and </a:t>
                      </a:r>
                      <a:r>
                        <a:rPr lang="en-US" sz="3200"/>
                        <a:t>result</a:t>
                      </a:r>
                      <a:r>
                        <a:rPr lang="en-US" sz="3200"/>
                        <a:t> 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BCBCB"/>
                    </a:solidFill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Actual Result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/>
                        <a:t>showing user added </a:t>
                      </a:r>
                      <a:r>
                        <a:rPr lang="en-US" sz="3200"/>
                        <a:t>picture</a:t>
                      </a:r>
                      <a:r>
                        <a:rPr lang="en-US" sz="3200"/>
                        <a:t> and the messages.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7E7"/>
                    </a:solidFill>
                  </a:tcPr>
                </a:tc>
              </a:tr>
              <a:tr h="785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Status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Passed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BCBCB"/>
                    </a:solidFill>
                  </a:tcPr>
                </a:tc>
              </a:tr>
            </a:tbl>
          </a:graphicData>
        </a:graphic>
      </p:graphicFrame>
      <p:pic>
        <p:nvPicPr>
          <p:cNvPr id="119" name="Google Shape;119;p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2107525" y="23198138"/>
            <a:ext cx="2824626" cy="6115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8230850" y="23198147"/>
            <a:ext cx="2824626" cy="6115026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"/>
          <p:cNvSpPr txBox="1"/>
          <p:nvPr/>
        </p:nvSpPr>
        <p:spPr>
          <a:xfrm>
            <a:off x="35356800" y="23241000"/>
            <a:ext cx="4914900" cy="54489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-469900" lvl="0" marL="457200" rtl="0" algn="l">
              <a:spcBef>
                <a:spcPts val="0"/>
              </a:spcBef>
              <a:spcAft>
                <a:spcPts val="0"/>
              </a:spcAft>
              <a:buSzPts val="3800"/>
              <a:buChar char="●"/>
            </a:pPr>
            <a:r>
              <a:rPr lang="en-US" sz="3800"/>
              <a:t>Scanner function has been successfully </a:t>
            </a:r>
            <a:r>
              <a:rPr lang="en-US" sz="3800"/>
              <a:t>implemented</a:t>
            </a:r>
            <a:endParaRPr sz="3800"/>
          </a:p>
          <a:p>
            <a:pPr indent="-469900" lvl="0" marL="457200" rtl="0" algn="l">
              <a:spcBef>
                <a:spcPts val="0"/>
              </a:spcBef>
              <a:spcAft>
                <a:spcPts val="0"/>
              </a:spcAft>
              <a:buSzPts val="3800"/>
              <a:buChar char="●"/>
            </a:pPr>
            <a:r>
              <a:rPr lang="en-US" sz="3800"/>
              <a:t>Fixed problems indicated in the beginning</a:t>
            </a:r>
            <a:endParaRPr sz="3800"/>
          </a:p>
          <a:p>
            <a:pPr indent="-469900" lvl="0" marL="457200" rtl="0" algn="l">
              <a:spcBef>
                <a:spcPts val="0"/>
              </a:spcBef>
              <a:spcAft>
                <a:spcPts val="0"/>
              </a:spcAft>
              <a:buSzPts val="3800"/>
              <a:buChar char="●"/>
            </a:pPr>
            <a:r>
              <a:rPr lang="en-US" sz="3800"/>
              <a:t>Still need improvement</a:t>
            </a:r>
            <a:r>
              <a:rPr lang="en-US" sz="3800"/>
              <a:t> </a:t>
            </a:r>
            <a:endParaRPr sz="3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2012-11-19T15:27:41Z</dcterms:created>
  <dc:creator>Me</dc:creator>
</cp:coreProperties>
</file>