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0368">
          <p15:clr>
            <a:srgbClr val="000000"/>
          </p15:clr>
        </p15:guide>
        <p15:guide id="2" pos="13824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8" roundtripDataSignature="AMtx7mgL/pRuYhbZIP5k6C5Vpng829Guc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0DD8083-82C3-4D22-8D8F-D94FB27A977A}">
  <a:tblStyle styleId="{90DD8083-82C3-4D22-8D8F-D94FB27A977A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0368" orient="horz"/>
        <p:guide pos="13824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3292478" y="10226491"/>
            <a:ext cx="37306249" cy="7056345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6583365" y="18654434"/>
            <a:ext cx="30724474" cy="84111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1pPr>
            <a:lvl2pPr lvl="1" algn="ctr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None/>
              <a:defRPr/>
            </a:lvl2pPr>
            <a:lvl3pPr lvl="2" algn="ctr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None/>
              <a:defRPr/>
            </a:lvl3pPr>
            <a:lvl4pPr lvl="3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4pPr>
            <a:lvl5pPr lvl="4" algn="ctr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None/>
              <a:defRPr/>
            </a:lvl5pPr>
            <a:lvl6pPr lvl="5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6pPr>
            <a:lvl7pPr lvl="6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7pPr>
            <a:lvl8pPr lvl="7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8pPr>
            <a:lvl9pPr lvl="8" algn="ctr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22715583" y="10423668"/>
            <a:ext cx="28087546" cy="9875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2887711" y="624029"/>
            <a:ext cx="28087546" cy="2947511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1084719" y="-1207295"/>
            <a:ext cx="21723350" cy="3950176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8602666" y="23043217"/>
            <a:ext cx="26335038" cy="27196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8602666" y="2941545"/>
            <a:ext cx="26335038" cy="1975036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602666" y="25762884"/>
            <a:ext cx="26335038" cy="386434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2193926" y="1311088"/>
            <a:ext cx="14439902" cy="5577168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15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7160873" y="1311088"/>
            <a:ext cx="24536399" cy="2809426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61950" lvl="1" marL="9144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–"/>
              <a:defRPr sz="21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23850" lvl="3" marL="1828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4pPr>
            <a:lvl5pPr indent="-323850" lvl="4" marL="22860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5pPr>
            <a:lvl6pPr indent="-323850" lvl="5" marL="2743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6pPr>
            <a:lvl7pPr indent="-323850" lvl="6" marL="3200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7pPr>
            <a:lvl8pPr indent="-323850" lvl="7" marL="3657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8pPr>
            <a:lvl9pPr indent="-323850" lvl="8" marL="41148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»"/>
              <a:defRPr sz="15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2193926" y="6888255"/>
            <a:ext cx="14439902" cy="225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1pPr>
            <a:lvl2pPr indent="-228600" lvl="1" marL="914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2pPr>
            <a:lvl3pPr indent="-228600" lvl="2" marL="1371600" algn="l">
              <a:spcBef>
                <a:spcPts val="150"/>
              </a:spcBef>
              <a:spcAft>
                <a:spcPts val="0"/>
              </a:spcAft>
              <a:buClr>
                <a:schemeClr val="dk1"/>
              </a:buClr>
              <a:buSzPts val="750"/>
              <a:buFont typeface="Arial"/>
              <a:buNone/>
              <a:defRPr sz="750"/>
            </a:lvl3pPr>
            <a:lvl4pPr indent="-228600" lvl="3" marL="1828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4pPr>
            <a:lvl5pPr indent="-228600" lvl="4" marL="22860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5pPr>
            <a:lvl6pPr indent="-228600" lvl="5" marL="27432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6pPr>
            <a:lvl7pPr indent="-228600" lvl="6" marL="32004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7pPr>
            <a:lvl8pPr indent="-228600" lvl="7" marL="36576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8pPr>
            <a:lvl9pPr indent="-228600" lvl="8" marL="4114800" algn="l">
              <a:spcBef>
                <a:spcPts val="135"/>
              </a:spcBef>
              <a:spcAft>
                <a:spcPts val="0"/>
              </a:spcAft>
              <a:buClr>
                <a:schemeClr val="dk1"/>
              </a:buClr>
              <a:buSzPts val="675"/>
              <a:buFont typeface="Arial"/>
              <a:buNone/>
              <a:defRPr sz="675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2193925" y="7368989"/>
            <a:ext cx="19392902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2193925" y="10439962"/>
            <a:ext cx="19392902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22296438" y="7368989"/>
            <a:ext cx="19400837" cy="3070972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1pPr>
            <a:lvl2pPr indent="-2286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sz="1500"/>
            </a:lvl2pPr>
            <a:lvl3pPr indent="-228600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b="1" sz="1350"/>
            </a:lvl3pPr>
            <a:lvl4pPr indent="-2286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4pPr>
            <a:lvl5pPr indent="-2286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5pPr>
            <a:lvl6pPr indent="-2286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6pPr>
            <a:lvl7pPr indent="-2286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7pPr>
            <a:lvl8pPr indent="-2286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8pPr>
            <a:lvl9pPr indent="-2286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sz="12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22296438" y="10439962"/>
            <a:ext cx="19400837" cy="1896539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1pPr>
            <a:lvl2pPr indent="-32385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sz="1500"/>
            </a:lvl2pPr>
            <a:lvl3pPr indent="-314325" lvl="2" marL="1371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/>
            </a:lvl3pPr>
            <a:lvl4pPr indent="-304800" lvl="3" marL="1828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200"/>
            </a:lvl4pPr>
            <a:lvl5pPr indent="-304800" lvl="4" marL="22860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5pPr>
            <a:lvl6pPr indent="-304800" lvl="5" marL="27432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6pPr>
            <a:lvl7pPr indent="-304800" lvl="6" marL="3200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7pPr>
            <a:lvl8pPr indent="-304800" lvl="7" marL="3657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8pPr>
            <a:lvl9pPr indent="-304800" lvl="8" marL="41148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»"/>
              <a:defRPr sz="12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2193927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22021803" y="7681634"/>
            <a:ext cx="19675474" cy="21723723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61950" lvl="0" marL="457200" algn="l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2pPr>
            <a:lvl3pPr indent="-323850" lvl="2" marL="13716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/>
            </a:lvl3pPr>
            <a:lvl4pPr indent="-314325" lvl="3" marL="1828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–"/>
              <a:defRPr sz="1350"/>
            </a:lvl4pPr>
            <a:lvl5pPr indent="-314325" lvl="4" marL="22860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5pPr>
            <a:lvl6pPr indent="-314325" lvl="5" marL="27432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6pPr>
            <a:lvl7pPr indent="-314325" lvl="6" marL="3200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7pPr>
            <a:lvl8pPr indent="-314325" lvl="7" marL="36576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8pPr>
            <a:lvl9pPr indent="-314325" lvl="8" marL="41148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»"/>
              <a:defRPr sz="135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3467102" y="21153908"/>
            <a:ext cx="37307837" cy="6536951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3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3467102" y="13953005"/>
            <a:ext cx="37307837" cy="72009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/>
            </a:lvl1pPr>
            <a:lvl2pPr indent="-228600" lvl="1" marL="914400" algn="l">
              <a:spcBef>
                <a:spcPts val="27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350"/>
            </a:lvl2pPr>
            <a:lvl3pPr indent="-228600" lvl="2" marL="1371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3pPr>
            <a:lvl4pPr indent="-228600" lvl="3" marL="1828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4pPr>
            <a:lvl5pPr indent="-228600" lvl="4" marL="22860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5pPr>
            <a:lvl6pPr indent="-228600" lvl="5" marL="27432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6pPr>
            <a:lvl7pPr indent="-228600" lvl="6" marL="32004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7pPr>
            <a:lvl8pPr indent="-228600" lvl="7" marL="36576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8pPr>
            <a:lvl9pPr indent="-228600" lvl="8" marL="4114800" algn="l">
              <a:spcBef>
                <a:spcPts val="21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None/>
              <a:defRPr sz="105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2195512" y="1319212"/>
            <a:ext cx="39501763" cy="548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5449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2195512" y="7681912"/>
            <a:ext cx="39501763" cy="2172335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939800" lvl="0" marL="457200" marR="0" rtl="0" algn="l"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844550" lvl="1" marL="914400" marR="0" rtl="0" algn="l">
              <a:spcBef>
                <a:spcPts val="1940"/>
              </a:spcBef>
              <a:spcAft>
                <a:spcPts val="0"/>
              </a:spcAft>
              <a:buClr>
                <a:schemeClr val="dk1"/>
              </a:buClr>
              <a:buSzPts val="9700"/>
              <a:buFont typeface="Arial"/>
              <a:buChar char="–"/>
              <a:defRPr b="0" i="0" sz="9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762000" lvl="2" marL="1371600" marR="0" rtl="0" algn="l">
              <a:spcBef>
                <a:spcPts val="1680"/>
              </a:spcBef>
              <a:spcAft>
                <a:spcPts val="0"/>
              </a:spcAft>
              <a:buClr>
                <a:schemeClr val="dk1"/>
              </a:buClr>
              <a:buSzPts val="8400"/>
              <a:buFont typeface="Arial"/>
              <a:buChar char="•"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673100" lvl="3" marL="18288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–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673100" lvl="4" marL="2286000" marR="0" rtl="0" algn="l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rial"/>
              <a:buChar char="»"/>
              <a:defRPr b="0" i="0" sz="7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676275" lvl="5" marL="27432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676275" lvl="6" marL="32004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676275" lvl="7" marL="36576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676275" lvl="8" marL="4114800" marR="0" rtl="0" algn="l">
              <a:spcBef>
                <a:spcPts val="1410"/>
              </a:spcBef>
              <a:spcAft>
                <a:spcPts val="0"/>
              </a:spcAft>
              <a:buClr>
                <a:schemeClr val="dk1"/>
              </a:buClr>
              <a:buSzPts val="7050"/>
              <a:buFont typeface="Arial"/>
              <a:buChar char="»"/>
              <a:defRPr b="0" i="0" sz="705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2193925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4997113" y="29976763"/>
            <a:ext cx="138985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7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31456313" y="29976763"/>
            <a:ext cx="10240962" cy="22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Arial"/>
              <a:buNone/>
              <a:defRPr b="0" i="0" sz="4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hyperlink" Target="mailto:fcont015@fiu.edu" TargetMode="External"/><Relationship Id="rId13" Type="http://schemas.openxmlformats.org/officeDocument/2006/relationships/image" Target="../media/image1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10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5" Type="http://schemas.openxmlformats.org/officeDocument/2006/relationships/image" Target="../media/image2.jp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10363200" y="2103437"/>
            <a:ext cx="24688800" cy="1839912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Horticulture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Frank Contreras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Product Owner: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Amir Khoddamzadeh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2600"/>
              <a:buFont typeface="Arial"/>
              <a:buNone/>
            </a:pPr>
            <a:r>
              <a:rPr b="1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26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0" name="Google Shape;90;p1"/>
          <p:cNvSpPr txBox="1"/>
          <p:nvPr/>
        </p:nvSpPr>
        <p:spPr>
          <a:xfrm>
            <a:off x="1436687" y="31775400"/>
            <a:ext cx="41344849" cy="44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Dr. Khoddamzadeh. 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We/I thank </a:t>
            </a: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Dr. Khoddamzadeh</a:t>
            </a:r>
            <a:r>
              <a:rPr b="0" i="0" lang="en-US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for assistance, cooperation and mentorship that I/we received throughout this process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1104900" y="4171950"/>
            <a:ext cx="41605200" cy="267462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3527425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/>
          </a:p>
        </p:txBody>
      </p:sp>
      <p:sp>
        <p:nvSpPr>
          <p:cNvPr id="93" name="Google Shape;93;p1"/>
          <p:cNvSpPr txBox="1"/>
          <p:nvPr/>
        </p:nvSpPr>
        <p:spPr>
          <a:xfrm>
            <a:off x="1176337" y="31546800"/>
            <a:ext cx="41605199" cy="995362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72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1436687" y="31273750"/>
            <a:ext cx="3735387" cy="547687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9921538" y="45624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/>
          </a:p>
        </p:txBody>
      </p:sp>
      <p:sp>
        <p:nvSpPr>
          <p:cNvPr id="96" name="Google Shape;96;p1"/>
          <p:cNvSpPr txBox="1"/>
          <p:nvPr/>
        </p:nvSpPr>
        <p:spPr>
          <a:xfrm>
            <a:off x="35661600" y="4586287"/>
            <a:ext cx="4114800" cy="5492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97" name="Google Shape;97;p1"/>
          <p:cNvSpPr txBox="1"/>
          <p:nvPr/>
        </p:nvSpPr>
        <p:spPr>
          <a:xfrm>
            <a:off x="3527425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98" name="Google Shape;98;p1"/>
          <p:cNvSpPr txBox="1"/>
          <p:nvPr/>
        </p:nvSpPr>
        <p:spPr>
          <a:xfrm>
            <a:off x="19921538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/>
          </a:p>
        </p:txBody>
      </p:sp>
      <p:sp>
        <p:nvSpPr>
          <p:cNvPr id="99" name="Google Shape;99;p1"/>
          <p:cNvSpPr txBox="1"/>
          <p:nvPr/>
        </p:nvSpPr>
        <p:spPr>
          <a:xfrm>
            <a:off x="35661600" y="132746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100" name="Google Shape;100;p1"/>
          <p:cNvSpPr txBox="1"/>
          <p:nvPr/>
        </p:nvSpPr>
        <p:spPr>
          <a:xfrm>
            <a:off x="3527425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101" name="Google Shape;101;p1"/>
          <p:cNvSpPr txBox="1"/>
          <p:nvPr/>
        </p:nvSpPr>
        <p:spPr>
          <a:xfrm>
            <a:off x="19888200" y="22199600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/>
          </a:p>
        </p:txBody>
      </p:sp>
      <p:sp>
        <p:nvSpPr>
          <p:cNvPr id="102" name="Google Shape;102;p1"/>
          <p:cNvSpPr txBox="1"/>
          <p:nvPr/>
        </p:nvSpPr>
        <p:spPr>
          <a:xfrm>
            <a:off x="35661600" y="22190075"/>
            <a:ext cx="4114800" cy="547687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3000"/>
              <a:buFont typeface="Arial"/>
              <a:buNone/>
            </a:pPr>
            <a:r>
              <a:rPr b="1" i="0" lang="en-US" sz="30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sp>
        <p:nvSpPr>
          <p:cNvPr id="103" name="Google Shape;103;p1"/>
          <p:cNvSpPr txBox="1"/>
          <p:nvPr/>
        </p:nvSpPr>
        <p:spPr>
          <a:xfrm>
            <a:off x="9220200" y="265112"/>
            <a:ext cx="25831801" cy="1938337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6600"/>
              <a:buFont typeface="Arial"/>
              <a:buNone/>
            </a:pPr>
            <a:r>
              <a:rPr b="1" i="0" lang="en-US" sz="66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			School of Computing &amp; Information Sciences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5400"/>
              <a:buFont typeface="Arial"/>
              <a:buNone/>
            </a:pPr>
            <a:r>
              <a:rPr b="0" i="1" lang="en-US" sz="5400" u="non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2021 Senior Design Project</a:t>
            </a:r>
            <a:endParaRPr/>
          </a:p>
        </p:txBody>
      </p:sp>
      <p:pic>
        <p:nvPicPr>
          <p:cNvPr id="104" name="Google Shape;10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39875" y="376237"/>
            <a:ext cx="5262562" cy="3167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01200" y="706437"/>
            <a:ext cx="4256087" cy="88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388675" y="1990725"/>
            <a:ext cx="1584325" cy="1584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"/>
          <p:cNvSpPr txBox="1"/>
          <p:nvPr/>
        </p:nvSpPr>
        <p:spPr>
          <a:xfrm>
            <a:off x="2438400" y="5562600"/>
            <a:ext cx="9220200" cy="4154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Dr. Khoddamzadeh presented the idea for the app in order to provide a tool for farmers to determine whether their plants need more fertilizers or if they are using too much of it.</a:t>
            </a:r>
            <a:endParaRPr/>
          </a:p>
        </p:txBody>
      </p:sp>
      <p:pic>
        <p:nvPicPr>
          <p:cNvPr descr="A picture containing text, envelope&#10;&#10;Description automatically generated" id="108" name="Google Shape;108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537900" y="265112"/>
            <a:ext cx="1181100" cy="1924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09" name="Google Shape;109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525575" y="2089150"/>
            <a:ext cx="14859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&#10;&#10;Description automatically generated" id="110" name="Google Shape;110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484175" y="-30162"/>
            <a:ext cx="3867150" cy="2030412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"/>
          <p:cNvSpPr txBox="1"/>
          <p:nvPr/>
        </p:nvSpPr>
        <p:spPr>
          <a:xfrm>
            <a:off x="17368838" y="5519737"/>
            <a:ext cx="9220200" cy="5508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app is in development through Xcode for deployment in iOS devices.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Images are analyzed through coreML and results are displayed to the user.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Authentication and database are hosted through Firebase</a:t>
            </a:r>
            <a:endParaRPr/>
          </a:p>
        </p:txBody>
      </p:sp>
      <p:sp>
        <p:nvSpPr>
          <p:cNvPr id="112" name="Google Shape;112;p1"/>
          <p:cNvSpPr txBox="1"/>
          <p:nvPr/>
        </p:nvSpPr>
        <p:spPr>
          <a:xfrm>
            <a:off x="34739263" y="5395912"/>
            <a:ext cx="5959475" cy="6862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Simple and intuitive design.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Ensure that the plants’ data is correctly calculated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Seamless authentication process</a:t>
            </a:r>
            <a:endParaRPr/>
          </a:p>
          <a:p>
            <a:pPr indent="-857250" lvl="0" marL="8572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Bazaar Store to be functional.</a:t>
            </a:r>
            <a:endParaRPr/>
          </a:p>
        </p:txBody>
      </p:sp>
      <p:pic>
        <p:nvPicPr>
          <p:cNvPr descr="Diagram&#10;&#10;Description automatically generated" id="113" name="Google Shape;113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627187" y="14466888"/>
            <a:ext cx="8736012" cy="538321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4" name="Google Shape;114;p1"/>
          <p:cNvGraphicFramePr/>
          <p:nvPr/>
        </p:nvGraphicFramePr>
        <p:xfrm>
          <a:off x="2046287" y="23403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{90DD8083-82C3-4D22-8D8F-D94FB27A977A}</a:tableStyleId>
              </a:tblPr>
              <a:tblGrid>
                <a:gridCol w="4083050"/>
                <a:gridCol w="4081450"/>
              </a:tblGrid>
              <a:tr h="78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4400"/>
                        <a:buFont typeface="Arial"/>
                        <a:buNone/>
                      </a:pPr>
                      <a:r>
                        <a:rPr b="1" i="0" lang="en-US" sz="44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Test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5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0000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Purpose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Ensure successful login and logout.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  <a:tr h="2041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Conditions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Email = </a:t>
                      </a:r>
                      <a:r>
                        <a:rPr b="0" i="0" lang="en-US" sz="3200" u="sng">
                          <a:solidFill>
                            <a:srgbClr val="000000"/>
                          </a:solidFill>
                          <a:hlinkClick r:id="rId10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fcont015@fiu.edu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Password = password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Expected Results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Redirects to Home Page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Actual Result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Redirects to Home Page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7E7E7"/>
                    </a:solidFill>
                  </a:tcPr>
                </a:tc>
              </a:tr>
              <a:tr h="785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Status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0" i="0" lang="en-US" sz="3200" u="none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Passed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BCBCB"/>
                    </a:solidFill>
                  </a:tcPr>
                </a:tc>
              </a:tr>
            </a:tbl>
          </a:graphicData>
        </a:graphic>
      </p:graphicFrame>
      <p:pic>
        <p:nvPicPr>
          <p:cNvPr descr="Graphical user interface, application&#10;&#10;Description automatically generated" id="115" name="Google Shape;115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8019713" y="24174450"/>
            <a:ext cx="2457450" cy="53165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chart&#10;&#10;Description automatically generated" id="116" name="Google Shape;116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3350538" y="24541163"/>
            <a:ext cx="2335212" cy="474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"/>
          <p:cNvSpPr txBox="1"/>
          <p:nvPr/>
        </p:nvSpPr>
        <p:spPr>
          <a:xfrm>
            <a:off x="33909000" y="23379113"/>
            <a:ext cx="8293100" cy="6862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App is functional but improvements are to be made.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changed halfway through development, but we were successful in picking it up.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Authentication process is functional</a:t>
            </a:r>
            <a:endParaRPr/>
          </a:p>
          <a:p>
            <a:pPr indent="-571500" lvl="0" marL="5715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Char char="•"/>
            </a:pPr>
            <a:r>
              <a:rPr b="0" i="0" lang="en-US" sz="4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Scan process is functional.</a:t>
            </a:r>
            <a:endParaRPr/>
          </a:p>
        </p:txBody>
      </p:sp>
      <p:pic>
        <p:nvPicPr>
          <p:cNvPr descr="Diagram&#10;&#10;Description automatically generated" id="118" name="Google Shape;118;p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7621250" y="14628813"/>
            <a:ext cx="9029700" cy="633571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"/>
          <p:cNvSpPr/>
          <p:nvPr/>
        </p:nvSpPr>
        <p:spPr>
          <a:xfrm>
            <a:off x="17964150" y="14268450"/>
            <a:ext cx="5505600" cy="31671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0" name="Google Shape;120;p1"/>
          <p:cNvCxnSpPr>
            <a:stCxn id="119" idx="3"/>
            <a:endCxn id="121" idx="1"/>
          </p:cNvCxnSpPr>
          <p:nvPr/>
        </p:nvCxnSpPr>
        <p:spPr>
          <a:xfrm>
            <a:off x="23469750" y="15852000"/>
            <a:ext cx="9766200" cy="2060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22" name="Google Shape;122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3466065" y="15201900"/>
            <a:ext cx="7686712" cy="6014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2012-11-19T15:27:41Z</dcterms:created>
  <dc:creator>Me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