
<file path=[Content_Types].xml><?xml version="1.0" encoding="utf-8"?>
<Types xmlns="http://schemas.openxmlformats.org/package/2006/content-types">
  <Default ContentType="image/jpeg" Extension="jpg"/>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xml"/>
  <Override ContentType="application/vnd.openxmlformats-officedocument.custom-properties+xml" PartName="/docProps/custom.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2.xml"/>
  <Override ContentType="application/vnd.openxmlformats-officedocument.presentationml.slideLayout+xml" PartName="/ppt/slideLayouts/slideLayout1.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1.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officeDocument/2006/relationships/custom-properties" Target="docProps/custom.xml"/><Relationship Id="rId2" Type="http://schemas.openxmlformats.org/package/2006/relationships/metadata/core-properties" Target="docProps/core.xml"/><Relationship Id="rId3"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strictFirstAndLastChars="0" saveSubsetFonts="1">
  <p:sldMasterIdLst>
    <p:sldMasterId id="2147483648" r:id="rId3"/>
  </p:sldMasterIdLst>
  <p:notesMasterIdLst>
    <p:notesMasterId r:id="rId4"/>
  </p:notesMasterIdLst>
  <p:sldIdLst>
    <p:sldId id="256" r:id="rId5"/>
  </p:sldIdLst>
  <p:sldSz cy="43891200" cx="329184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http://customooxmlschemas.google.com/">
      <go:slidesCustomData xmlns:go="http://customooxmlschemas.google.com/" r:id="rId6" roundtripDataSignature="AMtx7mhZYTHXx8y4TBOHza+26xJZy1Zwag=="/>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_rels/presentation.xml.rels><?xml version="1.0" encoding="UTF-8" standalone="yes"?><Relationships xmlns="http://schemas.openxmlformats.org/package/2006/relationships"><Relationship Id="rId1" Type="http://schemas.openxmlformats.org/officeDocument/2006/relationships/theme" Target="theme/theme1.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notesMaster" Target="notesMasters/notesMaster1.xml"/><Relationship Id="rId5" Type="http://schemas.openxmlformats.org/officeDocument/2006/relationships/slide" Target="slides/slide1.xml"/><Relationship Id="rId6" Type="http://customschemas.google.com/relationships/presentationmetadata" Target="meta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1pPr>
            <a:lvl2pPr indent="-298450" lvl="1" marL="914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2pPr>
            <a:lvl3pPr indent="-298450" lvl="2" marL="1371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3pPr>
            <a:lvl4pPr indent="-298450" lvl="3" marL="1828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4pPr>
            <a:lvl5pPr indent="-298450" lvl="4" marL="22860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5pPr>
            <a:lvl6pPr indent="-298450" lvl="5" marL="2743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6pPr>
            <a:lvl7pPr indent="-298450" lvl="6" marL="3200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7pPr>
            <a:lvl8pPr indent="-298450" lvl="7" marL="3657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8pPr>
            <a:lvl9pPr indent="-298450" lvl="8" marL="4114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 name="Shape 20"/>
        <p:cNvGrpSpPr/>
        <p:nvPr/>
      </p:nvGrpSpPr>
      <p:grpSpPr>
        <a:xfrm>
          <a:off x="0" y="0"/>
          <a:ext cx="0" cy="0"/>
          <a:chOff x="0" y="0"/>
          <a:chExt cx="0" cy="0"/>
        </a:xfrm>
      </p:grpSpPr>
      <p:sp>
        <p:nvSpPr>
          <p:cNvPr id="21" name="Google Shape;21;p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22" name="Google Shape;22;p1: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9.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9.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jpg"/><Relationship Id="rId3" Type="http://schemas.openxmlformats.org/officeDocument/2006/relationships/image" Target="../media/image5.png"/></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Blank4" type="blank">
  <p:cSld name="BLANK">
    <p:bg>
      <p:bgPr>
        <a:solidFill>
          <a:srgbClr val="F2F2F2"/>
        </a:solidFill>
      </p:bgPr>
    </p:bg>
    <p:spTree>
      <p:nvGrpSpPr>
        <p:cNvPr id="6" name="Shape 6"/>
        <p:cNvGrpSpPr/>
        <p:nvPr/>
      </p:nvGrpSpPr>
      <p:grpSpPr>
        <a:xfrm>
          <a:off x="0" y="0"/>
          <a:ext cx="0" cy="0"/>
          <a:chOff x="0" y="0"/>
          <a:chExt cx="0" cy="0"/>
        </a:xfrm>
      </p:grpSpPr>
      <p:sp>
        <p:nvSpPr>
          <p:cNvPr id="7" name="Google Shape;7;p3"/>
          <p:cNvSpPr txBox="1"/>
          <p:nvPr/>
        </p:nvSpPr>
        <p:spPr>
          <a:xfrm>
            <a:off x="21667030" y="42405828"/>
            <a:ext cx="10505705" cy="553998"/>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3000"/>
              <a:buFont typeface="Arial"/>
              <a:buNone/>
            </a:pPr>
            <a:r>
              <a:rPr b="0" i="0" lang="en-US" sz="3000" u="none" cap="none" strike="noStrike">
                <a:solidFill>
                  <a:srgbClr val="AEABAB"/>
                </a:solidFill>
                <a:latin typeface="Arial"/>
                <a:ea typeface="Arial"/>
                <a:cs typeface="Arial"/>
                <a:sym typeface="Arial"/>
              </a:rPr>
              <a:t>FLORIDA INTERNATIONAL UNIVERSITY</a:t>
            </a:r>
            <a:endParaRPr b="0" i="0" sz="1400" u="none" cap="none" strike="noStrike">
              <a:solidFill>
                <a:srgbClr val="000000"/>
              </a:solidFill>
              <a:latin typeface="Arial"/>
              <a:ea typeface="Arial"/>
              <a:cs typeface="Arial"/>
              <a:sym typeface="Arial"/>
            </a:endParaRPr>
          </a:p>
        </p:txBody>
      </p:sp>
      <p:sp>
        <p:nvSpPr>
          <p:cNvPr id="8" name="Google Shape;8;p3"/>
          <p:cNvSpPr/>
          <p:nvPr/>
        </p:nvSpPr>
        <p:spPr>
          <a:xfrm>
            <a:off x="0" y="39892950"/>
            <a:ext cx="32918401" cy="526695"/>
          </a:xfrm>
          <a:prstGeom prst="rect">
            <a:avLst/>
          </a:prstGeom>
          <a:solidFill>
            <a:srgbClr val="081E3F"/>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860"/>
              <a:buFont typeface="Arial"/>
              <a:buNone/>
            </a:pPr>
            <a:r>
              <a:t/>
            </a:r>
            <a:endParaRPr b="0" i="0" sz="4860" u="none" cap="none" strike="noStrike">
              <a:solidFill>
                <a:schemeClr val="lt1"/>
              </a:solidFill>
              <a:latin typeface="Calibri"/>
              <a:ea typeface="Calibri"/>
              <a:cs typeface="Calibri"/>
              <a:sym typeface="Calibri"/>
            </a:endParaRPr>
          </a:p>
        </p:txBody>
      </p:sp>
      <p:pic>
        <p:nvPicPr>
          <p:cNvPr descr="A close up of a sign&#10;&#10;Description automatically generated" id="9" name="Google Shape;9;p3"/>
          <p:cNvPicPr preferRelativeResize="0"/>
          <p:nvPr/>
        </p:nvPicPr>
        <p:blipFill rotWithShape="1">
          <a:blip r:embed="rId2">
            <a:alphaModFix/>
          </a:blip>
          <a:srcRect b="0" l="0" r="0" t="0"/>
          <a:stretch/>
        </p:blipFill>
        <p:spPr>
          <a:xfrm>
            <a:off x="745665" y="41267400"/>
            <a:ext cx="2651530" cy="2276856"/>
          </a:xfrm>
          <a:prstGeom prst="rect">
            <a:avLst/>
          </a:prstGeom>
          <a:noFill/>
          <a:ln>
            <a:noFill/>
          </a:ln>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Blank4">
  <p:cSld name="1_Blank4">
    <p:bg>
      <p:bgPr>
        <a:solidFill>
          <a:srgbClr val="F2F2F2"/>
        </a:solidFill>
      </p:bgPr>
    </p:bg>
    <p:spTree>
      <p:nvGrpSpPr>
        <p:cNvPr id="10" name="Shape 10"/>
        <p:cNvGrpSpPr/>
        <p:nvPr/>
      </p:nvGrpSpPr>
      <p:grpSpPr>
        <a:xfrm>
          <a:off x="0" y="0"/>
          <a:ext cx="0" cy="0"/>
          <a:chOff x="0" y="0"/>
          <a:chExt cx="0" cy="0"/>
        </a:xfrm>
      </p:grpSpPr>
      <p:sp>
        <p:nvSpPr>
          <p:cNvPr id="11" name="Google Shape;11;p4"/>
          <p:cNvSpPr txBox="1"/>
          <p:nvPr/>
        </p:nvSpPr>
        <p:spPr>
          <a:xfrm>
            <a:off x="21667030" y="41821397"/>
            <a:ext cx="10505705" cy="553998"/>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3000"/>
              <a:buFont typeface="Arial"/>
              <a:buNone/>
            </a:pPr>
            <a:r>
              <a:rPr b="0" i="0" lang="en-US" sz="3000" u="none" cap="none" strike="noStrike">
                <a:solidFill>
                  <a:srgbClr val="AEABAB"/>
                </a:solidFill>
                <a:latin typeface="Arial"/>
                <a:ea typeface="Arial"/>
                <a:cs typeface="Arial"/>
                <a:sym typeface="Arial"/>
              </a:rPr>
              <a:t>FLORIDA INTERNATIONAL UNIVERSITY</a:t>
            </a:r>
            <a:endParaRPr b="0" i="0" sz="1400" u="none" cap="none" strike="noStrike">
              <a:solidFill>
                <a:srgbClr val="000000"/>
              </a:solidFill>
              <a:latin typeface="Arial"/>
              <a:ea typeface="Arial"/>
              <a:cs typeface="Arial"/>
              <a:sym typeface="Arial"/>
            </a:endParaRPr>
          </a:p>
        </p:txBody>
      </p:sp>
      <p:pic>
        <p:nvPicPr>
          <p:cNvPr descr="A close up of a sign&#10;&#10;Description automatically generated" id="12" name="Google Shape;12;p4"/>
          <p:cNvPicPr preferRelativeResize="0"/>
          <p:nvPr/>
        </p:nvPicPr>
        <p:blipFill rotWithShape="1">
          <a:blip r:embed="rId2">
            <a:alphaModFix/>
          </a:blip>
          <a:srcRect b="0" l="0" r="0" t="0"/>
          <a:stretch/>
        </p:blipFill>
        <p:spPr>
          <a:xfrm>
            <a:off x="1097308" y="1089188"/>
            <a:ext cx="3641448" cy="3126894"/>
          </a:xfrm>
          <a:prstGeom prst="rect">
            <a:avLst/>
          </a:prstGeom>
          <a:noFill/>
          <a:ln>
            <a:noFill/>
          </a:ln>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p:cSld name="Title Slide">
    <p:spTree>
      <p:nvGrpSpPr>
        <p:cNvPr id="13" name="Shape 13"/>
        <p:cNvGrpSpPr/>
        <p:nvPr/>
      </p:nvGrpSpPr>
      <p:grpSpPr>
        <a:xfrm>
          <a:off x="0" y="0"/>
          <a:ext cx="0" cy="0"/>
          <a:chOff x="0" y="0"/>
          <a:chExt cx="0" cy="0"/>
        </a:xfrm>
      </p:grpSpPr>
      <p:sp>
        <p:nvSpPr>
          <p:cNvPr id="14" name="Google Shape;14;p5"/>
          <p:cNvSpPr txBox="1"/>
          <p:nvPr/>
        </p:nvSpPr>
        <p:spPr>
          <a:xfrm>
            <a:off x="21667030" y="41821397"/>
            <a:ext cx="10505705" cy="553998"/>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3000"/>
              <a:buFont typeface="Arial"/>
              <a:buNone/>
            </a:pPr>
            <a:r>
              <a:rPr b="0" i="0" lang="en-US" sz="3000" u="none" cap="none" strike="noStrike">
                <a:solidFill>
                  <a:srgbClr val="AEABAB"/>
                </a:solidFill>
                <a:latin typeface="Arial"/>
                <a:ea typeface="Arial"/>
                <a:cs typeface="Arial"/>
                <a:sym typeface="Arial"/>
              </a:rPr>
              <a:t>FLORIDA INTERNATIONAL UNIVERSITY</a:t>
            </a:r>
            <a:endParaRPr b="0" i="0" sz="1400" u="none" cap="none" strike="noStrike">
              <a:solidFill>
                <a:srgbClr val="000000"/>
              </a:solidFill>
              <a:latin typeface="Arial"/>
              <a:ea typeface="Arial"/>
              <a:cs typeface="Arial"/>
              <a:sym typeface="Arial"/>
            </a:endParaRPr>
          </a:p>
        </p:txBody>
      </p:sp>
      <p:pic>
        <p:nvPicPr>
          <p:cNvPr descr="A picture containing drawing&#10;&#10;Description automatically generated" id="15" name="Google Shape;15;p5"/>
          <p:cNvPicPr preferRelativeResize="0"/>
          <p:nvPr/>
        </p:nvPicPr>
        <p:blipFill rotWithShape="1">
          <a:blip r:embed="rId2">
            <a:alphaModFix/>
          </a:blip>
          <a:srcRect b="0" l="0" r="0" t="0"/>
          <a:stretch/>
        </p:blipFill>
        <p:spPr>
          <a:xfrm>
            <a:off x="1196797" y="1016276"/>
            <a:ext cx="3641446" cy="3126894"/>
          </a:xfrm>
          <a:prstGeom prst="rect">
            <a:avLst/>
          </a:prstGeom>
          <a:noFill/>
          <a:ln>
            <a:noFill/>
          </a:ln>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2">
  <p:cSld name="Blank2">
    <p:bg>
      <p:bgPr>
        <a:blipFill>
          <a:blip r:embed="rId2">
            <a:alphaModFix/>
          </a:blip>
          <a:stretch>
            <a:fillRect/>
          </a:stretch>
        </a:blipFill>
      </p:bgPr>
    </p:bg>
    <p:spTree>
      <p:nvGrpSpPr>
        <p:cNvPr id="16" name="Shape 16"/>
        <p:cNvGrpSpPr/>
        <p:nvPr/>
      </p:nvGrpSpPr>
      <p:grpSpPr>
        <a:xfrm>
          <a:off x="0" y="0"/>
          <a:ext cx="0" cy="0"/>
          <a:chOff x="0" y="0"/>
          <a:chExt cx="0" cy="0"/>
        </a:xfrm>
      </p:grpSpPr>
      <p:sp>
        <p:nvSpPr>
          <p:cNvPr id="17" name="Google Shape;17;p6"/>
          <p:cNvSpPr txBox="1"/>
          <p:nvPr/>
        </p:nvSpPr>
        <p:spPr>
          <a:xfrm>
            <a:off x="21667030" y="42405828"/>
            <a:ext cx="10505705" cy="553998"/>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3000"/>
              <a:buFont typeface="Arial"/>
              <a:buNone/>
            </a:pPr>
            <a:r>
              <a:rPr b="0" i="0" lang="en-US" sz="3000" u="none" cap="none" strike="noStrike">
                <a:solidFill>
                  <a:srgbClr val="AEABAB"/>
                </a:solidFill>
                <a:latin typeface="Arial"/>
                <a:ea typeface="Arial"/>
                <a:cs typeface="Arial"/>
                <a:sym typeface="Arial"/>
              </a:rPr>
              <a:t>FLORIDA INTERNATIONAL UNIVERSITY</a:t>
            </a:r>
            <a:endParaRPr b="0" i="0" sz="1400" u="none" cap="none" strike="noStrike">
              <a:solidFill>
                <a:srgbClr val="000000"/>
              </a:solidFill>
              <a:latin typeface="Arial"/>
              <a:ea typeface="Arial"/>
              <a:cs typeface="Arial"/>
              <a:sym typeface="Arial"/>
            </a:endParaRPr>
          </a:p>
        </p:txBody>
      </p:sp>
      <p:sp>
        <p:nvSpPr>
          <p:cNvPr id="18" name="Google Shape;18;p6"/>
          <p:cNvSpPr/>
          <p:nvPr/>
        </p:nvSpPr>
        <p:spPr>
          <a:xfrm>
            <a:off x="0" y="39892950"/>
            <a:ext cx="32918401" cy="526695"/>
          </a:xfrm>
          <a:prstGeom prst="rect">
            <a:avLst/>
          </a:prstGeom>
          <a:solidFill>
            <a:srgbClr val="00FFFF"/>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860"/>
              <a:buFont typeface="Arial"/>
              <a:buNone/>
            </a:pPr>
            <a:r>
              <a:t/>
            </a:r>
            <a:endParaRPr b="0" i="0" sz="4860" u="none" cap="none" strike="noStrike">
              <a:solidFill>
                <a:schemeClr val="lt1"/>
              </a:solidFill>
              <a:latin typeface="Calibri"/>
              <a:ea typeface="Calibri"/>
              <a:cs typeface="Calibri"/>
              <a:sym typeface="Calibri"/>
            </a:endParaRPr>
          </a:p>
        </p:txBody>
      </p:sp>
      <p:pic>
        <p:nvPicPr>
          <p:cNvPr descr="A picture containing drawing&#10;&#10;Description automatically generated" id="19" name="Google Shape;19;p6"/>
          <p:cNvPicPr preferRelativeResize="0"/>
          <p:nvPr/>
        </p:nvPicPr>
        <p:blipFill rotWithShape="1">
          <a:blip r:embed="rId3">
            <a:alphaModFix/>
          </a:blip>
          <a:srcRect b="0" l="0" r="0" t="0"/>
          <a:stretch/>
        </p:blipFill>
        <p:spPr>
          <a:xfrm>
            <a:off x="745665" y="41269425"/>
            <a:ext cx="2646812" cy="2272806"/>
          </a:xfrm>
          <a:prstGeom prst="rect">
            <a:avLst/>
          </a:prstGeom>
          <a:noFill/>
          <a:ln>
            <a:noFill/>
          </a:ln>
        </p:spPr>
      </p:pic>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image" Target="../media/image2.jpg"/><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5" Type="http://schemas.openxmlformats.org/officeDocument/2006/relationships/slideLayout" Target="../slideLayouts/slideLayout4.xml"/><Relationship Id="rId6"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1">
            <a:alphaModFix/>
          </a:blip>
          <a:stretch>
            <a:fillRect/>
          </a:stretch>
        </a:blipFill>
      </p:bgPr>
    </p:bg>
    <p:spTree>
      <p:nvGrpSpPr>
        <p:cNvPr id="5" name="Shape 5"/>
        <p:cNvGrpSpPr/>
        <p:nvPr/>
      </p:nvGrpSpPr>
      <p:grpSpPr>
        <a:xfrm>
          <a:off x="0" y="0"/>
          <a:ext cx="0" cy="0"/>
          <a:chOff x="0" y="0"/>
          <a:chExt cx="0" cy="0"/>
        </a:xfrm>
      </p:grpSpPr>
    </p:spTree>
  </p:cSld>
  <p:clrMap accent1="accent1" accent2="accent2" accent3="accent3" accent4="accent4" accent5="accent5" accent6="accent6" bg1="lt1" bg2="dk2" tx1="dk1" tx2="lt2" folHlink="folHlink" hlink="hlink"/>
  <p:sldLayoutIdLst>
    <p:sldLayoutId id="2147483649" r:id="rId2"/>
    <p:sldLayoutId id="2147483650" r:id="rId3"/>
    <p:sldLayoutId id="2147483651" r:id="rId4"/>
    <p:sldLayoutId id="2147483652" r:id="rId5"/>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6.png"/><Relationship Id="rId4" Type="http://schemas.openxmlformats.org/officeDocument/2006/relationships/image" Target="../media/image8.png"/><Relationship Id="rId5" Type="http://schemas.openxmlformats.org/officeDocument/2006/relationships/image" Target="../media/image4.png"/><Relationship Id="rId6" Type="http://schemas.openxmlformats.org/officeDocument/2006/relationships/image" Target="../media/image3.png"/><Relationship Id="rId7" Type="http://schemas.openxmlformats.org/officeDocument/2006/relationships/image" Target="../media/image7.png"/><Relationship Id="rId8" Type="http://schemas.openxmlformats.org/officeDocument/2006/relationships/image" Target="../media/image1.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 name="Shape 23"/>
        <p:cNvGrpSpPr/>
        <p:nvPr/>
      </p:nvGrpSpPr>
      <p:grpSpPr>
        <a:xfrm>
          <a:off x="0" y="0"/>
          <a:ext cx="0" cy="0"/>
          <a:chOff x="0" y="0"/>
          <a:chExt cx="0" cy="0"/>
        </a:xfrm>
      </p:grpSpPr>
      <p:sp>
        <p:nvSpPr>
          <p:cNvPr id="24" name="Google Shape;24;p1"/>
          <p:cNvSpPr txBox="1"/>
          <p:nvPr/>
        </p:nvSpPr>
        <p:spPr>
          <a:xfrm>
            <a:off x="3669833" y="41169369"/>
            <a:ext cx="25233384" cy="979364"/>
          </a:xfrm>
          <a:prstGeom prst="rect">
            <a:avLst/>
          </a:prstGeom>
          <a:noFill/>
          <a:ln>
            <a:noFill/>
          </a:ln>
        </p:spPr>
        <p:txBody>
          <a:bodyPr anchorCtr="0" anchor="t" bIns="27725" lIns="55475" spcFirstLastPara="1" rIns="55475" wrap="square" tIns="27725">
            <a:spAutoFit/>
          </a:bodyPr>
          <a:lstStyle/>
          <a:p>
            <a:pPr indent="0" lvl="0" marL="0" marR="0" rtl="0" algn="l">
              <a:lnSpc>
                <a:spcPct val="100000"/>
              </a:lnSpc>
              <a:spcBef>
                <a:spcPts val="0"/>
              </a:spcBef>
              <a:spcAft>
                <a:spcPts val="0"/>
              </a:spcAft>
              <a:buClr>
                <a:srgbClr val="3333CC"/>
              </a:buClr>
              <a:buSzPts val="3000"/>
              <a:buFont typeface="Arial"/>
              <a:buNone/>
            </a:pPr>
            <a:r>
              <a:rPr b="0" i="0" lang="en-US" sz="3000" u="none" cap="none" strike="noStrike">
                <a:solidFill>
                  <a:srgbClr val="3F3F3F"/>
                </a:solidFill>
                <a:latin typeface="Arial"/>
                <a:ea typeface="Arial"/>
                <a:cs typeface="Arial"/>
                <a:sym typeface="Arial"/>
              </a:rPr>
              <a:t>I thank Professor Masoud Sadjadi and Professor Alejandro Arrieta for their assistance and mentorship that I received throughout the senior design project.</a:t>
            </a:r>
            <a:endParaRPr b="0" i="0" sz="1400" u="none" cap="none" strike="noStrike">
              <a:solidFill>
                <a:srgbClr val="000000"/>
              </a:solidFill>
              <a:latin typeface="Arial"/>
              <a:ea typeface="Arial"/>
              <a:cs typeface="Arial"/>
              <a:sym typeface="Arial"/>
            </a:endParaRPr>
          </a:p>
        </p:txBody>
      </p:sp>
      <p:sp>
        <p:nvSpPr>
          <p:cNvPr id="25" name="Google Shape;25;p1"/>
          <p:cNvSpPr txBox="1"/>
          <p:nvPr/>
        </p:nvSpPr>
        <p:spPr>
          <a:xfrm>
            <a:off x="3272729" y="40482394"/>
            <a:ext cx="6599183" cy="686976"/>
          </a:xfrm>
          <a:prstGeom prst="rect">
            <a:avLst/>
          </a:prstGeom>
          <a:noFill/>
          <a:ln>
            <a:noFill/>
          </a:ln>
        </p:spPr>
        <p:txBody>
          <a:bodyPr anchorCtr="0" anchor="t" bIns="27725" lIns="55475" spcFirstLastPara="1" rIns="55475" wrap="square" tIns="27725">
            <a:spAutoFit/>
          </a:bodyPr>
          <a:lstStyle/>
          <a:p>
            <a:pPr indent="0" lvl="0" marL="0" marR="0" rtl="0" algn="ctr">
              <a:lnSpc>
                <a:spcPct val="100000"/>
              </a:lnSpc>
              <a:spcBef>
                <a:spcPts val="0"/>
              </a:spcBef>
              <a:spcAft>
                <a:spcPts val="0"/>
              </a:spcAft>
              <a:buClr>
                <a:srgbClr val="000000"/>
              </a:buClr>
              <a:buSzPts val="4100"/>
              <a:buFont typeface="Arial"/>
              <a:buNone/>
            </a:pPr>
            <a:r>
              <a:rPr b="1" i="0" lang="en-US" sz="4100" u="none" cap="none" strike="noStrike">
                <a:solidFill>
                  <a:srgbClr val="081E3F"/>
                </a:solidFill>
                <a:latin typeface="Arial"/>
                <a:ea typeface="Arial"/>
                <a:cs typeface="Arial"/>
                <a:sym typeface="Arial"/>
              </a:rPr>
              <a:t>ACKNOWLEDGEMENT</a:t>
            </a:r>
            <a:endParaRPr b="0" i="0" sz="1400" u="none" cap="none" strike="noStrike">
              <a:solidFill>
                <a:srgbClr val="000000"/>
              </a:solidFill>
              <a:latin typeface="Arial"/>
              <a:ea typeface="Arial"/>
              <a:cs typeface="Arial"/>
              <a:sym typeface="Arial"/>
            </a:endParaRPr>
          </a:p>
        </p:txBody>
      </p:sp>
      <p:sp>
        <p:nvSpPr>
          <p:cNvPr id="26" name="Google Shape;26;p1"/>
          <p:cNvSpPr txBox="1"/>
          <p:nvPr/>
        </p:nvSpPr>
        <p:spPr>
          <a:xfrm>
            <a:off x="3442920" y="271334"/>
            <a:ext cx="25687200" cy="255510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8800"/>
              <a:buFont typeface="Arial"/>
              <a:buNone/>
            </a:pPr>
            <a:r>
              <a:rPr b="1" i="0" lang="en-US" sz="8800" u="none" cap="none" strike="noStrike">
                <a:solidFill>
                  <a:srgbClr val="3F3F3F"/>
                </a:solidFill>
                <a:latin typeface="Arial"/>
                <a:ea typeface="Arial"/>
                <a:cs typeface="Arial"/>
                <a:sym typeface="Arial"/>
              </a:rPr>
              <a:t>School of Computing and Information Sciences</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7200"/>
              <a:buFont typeface="Arial"/>
              <a:buNone/>
            </a:pPr>
            <a:r>
              <a:rPr b="0" i="1" lang="en-US" sz="7200" u="none" cap="none" strike="noStrike">
                <a:solidFill>
                  <a:srgbClr val="3F3F3F"/>
                </a:solidFill>
                <a:latin typeface="Arial"/>
                <a:ea typeface="Arial"/>
                <a:cs typeface="Arial"/>
                <a:sym typeface="Arial"/>
              </a:rPr>
              <a:t>Spring 2021 Capstone 2 Project</a:t>
            </a:r>
            <a:endParaRPr b="0" i="0" sz="1400" u="none" cap="none" strike="noStrike">
              <a:solidFill>
                <a:srgbClr val="000000"/>
              </a:solidFill>
              <a:latin typeface="Arial"/>
              <a:ea typeface="Arial"/>
              <a:cs typeface="Arial"/>
              <a:sym typeface="Arial"/>
            </a:endParaRPr>
          </a:p>
        </p:txBody>
      </p:sp>
      <p:sp>
        <p:nvSpPr>
          <p:cNvPr id="27" name="Google Shape;27;p1"/>
          <p:cNvSpPr txBox="1"/>
          <p:nvPr/>
        </p:nvSpPr>
        <p:spPr>
          <a:xfrm>
            <a:off x="2674210" y="2826436"/>
            <a:ext cx="27570000" cy="3026700"/>
          </a:xfrm>
          <a:prstGeom prst="rect">
            <a:avLst/>
          </a:prstGeom>
          <a:noFill/>
          <a:ln>
            <a:noFill/>
          </a:ln>
        </p:spPr>
        <p:txBody>
          <a:bodyPr anchorCtr="0" anchor="t" bIns="27725" lIns="55475" spcFirstLastPara="1" rIns="55475" wrap="square" tIns="27725">
            <a:spAutoFit/>
          </a:bodyPr>
          <a:lstStyle/>
          <a:p>
            <a:pPr indent="0" lvl="0" marL="0" marR="0" rtl="0" algn="ctr">
              <a:lnSpc>
                <a:spcPct val="100000"/>
              </a:lnSpc>
              <a:spcBef>
                <a:spcPts val="0"/>
              </a:spcBef>
              <a:spcAft>
                <a:spcPts val="0"/>
              </a:spcAft>
              <a:buClr>
                <a:srgbClr val="081E3F"/>
              </a:buClr>
              <a:buSzPts val="8800"/>
              <a:buFont typeface="Arial"/>
              <a:buNone/>
            </a:pPr>
            <a:r>
              <a:rPr b="1" i="0" lang="en-US" sz="8800" u="none" cap="none" strike="noStrike">
                <a:solidFill>
                  <a:srgbClr val="081E3F"/>
                </a:solidFill>
                <a:latin typeface="Arial"/>
                <a:ea typeface="Arial"/>
                <a:cs typeface="Arial"/>
                <a:sym typeface="Arial"/>
              </a:rPr>
              <a:t>Gamification of LMS App on Facebook Ver 7.0</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3F3F3F"/>
              </a:buClr>
              <a:buSzPts val="3500"/>
              <a:buFont typeface="Arial"/>
              <a:buNone/>
            </a:pPr>
            <a:r>
              <a:rPr b="1" i="0" lang="en-US" sz="3500" u="none" cap="none" strike="noStrike">
                <a:solidFill>
                  <a:srgbClr val="3F3F3F"/>
                </a:solidFill>
                <a:latin typeface="Arial"/>
                <a:ea typeface="Arial"/>
                <a:cs typeface="Arial"/>
                <a:sym typeface="Arial"/>
              </a:rPr>
              <a:t>Author: </a:t>
            </a:r>
            <a:r>
              <a:rPr b="1" lang="en-US" sz="3500">
                <a:solidFill>
                  <a:srgbClr val="3F3F3F"/>
                </a:solidFill>
              </a:rPr>
              <a:t>Luis Rosa</a:t>
            </a:r>
            <a:r>
              <a:rPr b="1" i="0" lang="en-US" sz="3500" u="none" cap="none" strike="noStrike">
                <a:solidFill>
                  <a:srgbClr val="3F3F3F"/>
                </a:solidFill>
                <a:latin typeface="Arial"/>
                <a:ea typeface="Arial"/>
                <a:cs typeface="Arial"/>
                <a:sym typeface="Arial"/>
              </a:rPr>
              <a:t> </a:t>
            </a:r>
            <a:endParaRPr b="1" i="0" sz="50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3F3F3F"/>
              </a:buClr>
              <a:buSzPts val="3500"/>
              <a:buFont typeface="Arial"/>
              <a:buNone/>
            </a:pPr>
            <a:r>
              <a:rPr b="1" i="0" lang="en-US" sz="3500" u="none" cap="none" strike="noStrike">
                <a:solidFill>
                  <a:srgbClr val="3F3F3F"/>
                </a:solidFill>
                <a:latin typeface="Arial"/>
                <a:ea typeface="Arial"/>
                <a:cs typeface="Arial"/>
                <a:sym typeface="Arial"/>
              </a:rPr>
              <a:t>Mentor:</a:t>
            </a:r>
            <a:r>
              <a:rPr b="1" i="1" lang="en-US" sz="3500" u="none" cap="none" strike="noStrike">
                <a:solidFill>
                  <a:srgbClr val="3F3F3F"/>
                </a:solidFill>
                <a:latin typeface="Arial"/>
                <a:ea typeface="Arial"/>
                <a:cs typeface="Arial"/>
                <a:sym typeface="Arial"/>
              </a:rPr>
              <a:t> </a:t>
            </a:r>
            <a:r>
              <a:rPr b="0" i="1" lang="en-US" sz="3500" u="none" cap="none" strike="noStrike">
                <a:solidFill>
                  <a:srgbClr val="3F3F3F"/>
                </a:solidFill>
                <a:latin typeface="Arial"/>
                <a:ea typeface="Arial"/>
                <a:cs typeface="Arial"/>
                <a:sym typeface="Arial"/>
              </a:rPr>
              <a:t>Dr. Alejandro Arrieta, Product Owner</a:t>
            </a:r>
            <a:endParaRPr b="0" i="0" sz="3500" u="none" cap="none" strike="noStrike">
              <a:solidFill>
                <a:srgbClr val="3F3F3F"/>
              </a:solidFill>
              <a:latin typeface="Arial"/>
              <a:ea typeface="Arial"/>
              <a:cs typeface="Arial"/>
              <a:sym typeface="Arial"/>
            </a:endParaRPr>
          </a:p>
          <a:p>
            <a:pPr indent="0" lvl="0" marL="0" marR="0" rtl="0" algn="ctr">
              <a:lnSpc>
                <a:spcPct val="100000"/>
              </a:lnSpc>
              <a:spcBef>
                <a:spcPts val="0"/>
              </a:spcBef>
              <a:spcAft>
                <a:spcPts val="0"/>
              </a:spcAft>
              <a:buClr>
                <a:srgbClr val="3F3F3F"/>
              </a:buClr>
              <a:buSzPts val="3500"/>
              <a:buFont typeface="Arial"/>
              <a:buNone/>
            </a:pPr>
            <a:r>
              <a:rPr b="1" i="0" lang="en-US" sz="3500" u="none" cap="none" strike="noStrike">
                <a:solidFill>
                  <a:srgbClr val="3F3F3F"/>
                </a:solidFill>
                <a:latin typeface="Arial"/>
                <a:ea typeface="Arial"/>
                <a:cs typeface="Arial"/>
                <a:sym typeface="Arial"/>
              </a:rPr>
              <a:t>Instructor/Faculty:</a:t>
            </a:r>
            <a:r>
              <a:rPr b="1" i="1" lang="en-US" sz="3500" u="none" cap="none" strike="noStrike">
                <a:solidFill>
                  <a:srgbClr val="3F3F3F"/>
                </a:solidFill>
                <a:latin typeface="Arial"/>
                <a:ea typeface="Arial"/>
                <a:cs typeface="Arial"/>
                <a:sym typeface="Arial"/>
              </a:rPr>
              <a:t> </a:t>
            </a:r>
            <a:r>
              <a:rPr b="0" i="1" lang="en-US" sz="3500" u="none" cap="none" strike="noStrike">
                <a:solidFill>
                  <a:srgbClr val="3F3F3F"/>
                </a:solidFill>
                <a:latin typeface="Arial"/>
                <a:ea typeface="Arial"/>
                <a:cs typeface="Arial"/>
                <a:sym typeface="Arial"/>
              </a:rPr>
              <a:t>Dr. Masoud Sadjadi, </a:t>
            </a:r>
            <a:r>
              <a:rPr b="0" i="0" lang="en-US" sz="3500" u="none" cap="none" strike="noStrike">
                <a:solidFill>
                  <a:srgbClr val="3F3F3F"/>
                </a:solidFill>
                <a:latin typeface="Arial"/>
                <a:ea typeface="Arial"/>
                <a:cs typeface="Arial"/>
                <a:sym typeface="Arial"/>
              </a:rPr>
              <a:t>Florida International University</a:t>
            </a:r>
            <a:endParaRPr b="0" i="0" sz="1400" u="none" cap="none" strike="noStrike">
              <a:solidFill>
                <a:srgbClr val="000000"/>
              </a:solidFill>
              <a:latin typeface="Arial"/>
              <a:ea typeface="Arial"/>
              <a:cs typeface="Arial"/>
              <a:sym typeface="Arial"/>
            </a:endParaRPr>
          </a:p>
        </p:txBody>
      </p:sp>
      <p:sp>
        <p:nvSpPr>
          <p:cNvPr id="28" name="Google Shape;28;p1"/>
          <p:cNvSpPr txBox="1"/>
          <p:nvPr/>
        </p:nvSpPr>
        <p:spPr>
          <a:xfrm>
            <a:off x="3648713" y="7476365"/>
            <a:ext cx="5406553" cy="686976"/>
          </a:xfrm>
          <a:prstGeom prst="rect">
            <a:avLst/>
          </a:prstGeom>
          <a:noFill/>
          <a:ln>
            <a:noFill/>
          </a:ln>
        </p:spPr>
        <p:txBody>
          <a:bodyPr anchorCtr="0" anchor="t" bIns="27725" lIns="55475" spcFirstLastPara="1" rIns="55475" wrap="square" tIns="27725">
            <a:spAutoFit/>
          </a:bodyPr>
          <a:lstStyle/>
          <a:p>
            <a:pPr indent="0" lvl="0" marL="0" marR="0" rtl="0" algn="ctr">
              <a:lnSpc>
                <a:spcPct val="100000"/>
              </a:lnSpc>
              <a:spcBef>
                <a:spcPts val="0"/>
              </a:spcBef>
              <a:spcAft>
                <a:spcPts val="0"/>
              </a:spcAft>
              <a:buClr>
                <a:srgbClr val="000000"/>
              </a:buClr>
              <a:buSzPts val="4100"/>
              <a:buFont typeface="Arial"/>
              <a:buNone/>
            </a:pPr>
            <a:r>
              <a:rPr b="1" i="0" lang="en-US" sz="4100" u="none" cap="none" strike="noStrike">
                <a:solidFill>
                  <a:srgbClr val="3F3F3F"/>
                </a:solidFill>
                <a:latin typeface="Arial"/>
                <a:ea typeface="Arial"/>
                <a:cs typeface="Arial"/>
                <a:sym typeface="Arial"/>
              </a:rPr>
              <a:t>PROBLEM</a:t>
            </a:r>
            <a:endParaRPr b="0" i="0" sz="1400" u="none" cap="none" strike="noStrike">
              <a:solidFill>
                <a:srgbClr val="000000"/>
              </a:solidFill>
              <a:latin typeface="Arial"/>
              <a:ea typeface="Arial"/>
              <a:cs typeface="Arial"/>
              <a:sym typeface="Arial"/>
            </a:endParaRPr>
          </a:p>
        </p:txBody>
      </p:sp>
      <p:sp>
        <p:nvSpPr>
          <p:cNvPr id="29" name="Google Shape;29;p1"/>
          <p:cNvSpPr txBox="1"/>
          <p:nvPr/>
        </p:nvSpPr>
        <p:spPr>
          <a:xfrm>
            <a:off x="14051798" y="7470411"/>
            <a:ext cx="5406553" cy="686976"/>
          </a:xfrm>
          <a:prstGeom prst="rect">
            <a:avLst/>
          </a:prstGeom>
          <a:noFill/>
          <a:ln>
            <a:noFill/>
          </a:ln>
        </p:spPr>
        <p:txBody>
          <a:bodyPr anchorCtr="0" anchor="t" bIns="27725" lIns="55475" spcFirstLastPara="1" rIns="55475" wrap="square" tIns="27725">
            <a:spAutoFit/>
          </a:bodyPr>
          <a:lstStyle/>
          <a:p>
            <a:pPr indent="0" lvl="0" marL="0" marR="0" rtl="0" algn="ctr">
              <a:lnSpc>
                <a:spcPct val="100000"/>
              </a:lnSpc>
              <a:spcBef>
                <a:spcPts val="0"/>
              </a:spcBef>
              <a:spcAft>
                <a:spcPts val="0"/>
              </a:spcAft>
              <a:buClr>
                <a:srgbClr val="000000"/>
              </a:buClr>
              <a:buSzPts val="4100"/>
              <a:buFont typeface="Arial"/>
              <a:buNone/>
            </a:pPr>
            <a:r>
              <a:rPr b="1" i="0" lang="en-US" sz="4100" u="none" cap="none" strike="noStrike">
                <a:solidFill>
                  <a:srgbClr val="3F3F3F"/>
                </a:solidFill>
                <a:latin typeface="Arial"/>
                <a:ea typeface="Arial"/>
                <a:cs typeface="Arial"/>
                <a:sym typeface="Arial"/>
              </a:rPr>
              <a:t>CURRENT SYSTEM</a:t>
            </a:r>
            <a:endParaRPr b="0" i="0" sz="1400" u="none" cap="none" strike="noStrike">
              <a:solidFill>
                <a:srgbClr val="000000"/>
              </a:solidFill>
              <a:latin typeface="Arial"/>
              <a:ea typeface="Arial"/>
              <a:cs typeface="Arial"/>
              <a:sym typeface="Arial"/>
            </a:endParaRPr>
          </a:p>
        </p:txBody>
      </p:sp>
      <p:sp>
        <p:nvSpPr>
          <p:cNvPr id="30" name="Google Shape;30;p1"/>
          <p:cNvSpPr txBox="1"/>
          <p:nvPr/>
        </p:nvSpPr>
        <p:spPr>
          <a:xfrm>
            <a:off x="24479888" y="7505913"/>
            <a:ext cx="5406553" cy="686976"/>
          </a:xfrm>
          <a:prstGeom prst="rect">
            <a:avLst/>
          </a:prstGeom>
          <a:noFill/>
          <a:ln>
            <a:noFill/>
          </a:ln>
        </p:spPr>
        <p:txBody>
          <a:bodyPr anchorCtr="0" anchor="t" bIns="27725" lIns="55475" spcFirstLastPara="1" rIns="55475" wrap="square" tIns="27725">
            <a:spAutoFit/>
          </a:bodyPr>
          <a:lstStyle/>
          <a:p>
            <a:pPr indent="0" lvl="0" marL="0" marR="0" rtl="0" algn="ctr">
              <a:lnSpc>
                <a:spcPct val="100000"/>
              </a:lnSpc>
              <a:spcBef>
                <a:spcPts val="0"/>
              </a:spcBef>
              <a:spcAft>
                <a:spcPts val="0"/>
              </a:spcAft>
              <a:buClr>
                <a:srgbClr val="000000"/>
              </a:buClr>
              <a:buSzPts val="4100"/>
              <a:buFont typeface="Arial"/>
              <a:buNone/>
            </a:pPr>
            <a:r>
              <a:rPr b="1" i="0" lang="en-US" sz="4100" u="none" cap="none" strike="noStrike">
                <a:solidFill>
                  <a:srgbClr val="3F3F3F"/>
                </a:solidFill>
                <a:latin typeface="Arial"/>
                <a:ea typeface="Arial"/>
                <a:cs typeface="Arial"/>
                <a:sym typeface="Arial"/>
              </a:rPr>
              <a:t>REQUIREMENTS</a:t>
            </a:r>
            <a:endParaRPr b="0" i="0" sz="1400" u="none" cap="none" strike="noStrike">
              <a:solidFill>
                <a:srgbClr val="000000"/>
              </a:solidFill>
              <a:latin typeface="Arial"/>
              <a:ea typeface="Arial"/>
              <a:cs typeface="Arial"/>
              <a:sym typeface="Arial"/>
            </a:endParaRPr>
          </a:p>
        </p:txBody>
      </p:sp>
      <p:sp>
        <p:nvSpPr>
          <p:cNvPr id="31" name="Google Shape;31;p1"/>
          <p:cNvSpPr txBox="1"/>
          <p:nvPr/>
        </p:nvSpPr>
        <p:spPr>
          <a:xfrm>
            <a:off x="3648713" y="17152827"/>
            <a:ext cx="5406553" cy="686976"/>
          </a:xfrm>
          <a:prstGeom prst="rect">
            <a:avLst/>
          </a:prstGeom>
          <a:noFill/>
          <a:ln>
            <a:noFill/>
          </a:ln>
        </p:spPr>
        <p:txBody>
          <a:bodyPr anchorCtr="0" anchor="t" bIns="27725" lIns="55475" spcFirstLastPara="1" rIns="55475" wrap="square" tIns="27725">
            <a:spAutoFit/>
          </a:bodyPr>
          <a:lstStyle/>
          <a:p>
            <a:pPr indent="0" lvl="0" marL="0" marR="0" rtl="0" algn="ctr">
              <a:lnSpc>
                <a:spcPct val="100000"/>
              </a:lnSpc>
              <a:spcBef>
                <a:spcPts val="0"/>
              </a:spcBef>
              <a:spcAft>
                <a:spcPts val="0"/>
              </a:spcAft>
              <a:buClr>
                <a:srgbClr val="000000"/>
              </a:buClr>
              <a:buSzPts val="4100"/>
              <a:buFont typeface="Arial"/>
              <a:buNone/>
            </a:pPr>
            <a:r>
              <a:rPr b="1" i="0" lang="en-US" sz="4100" u="none" cap="none" strike="noStrike">
                <a:solidFill>
                  <a:srgbClr val="3F3F3F"/>
                </a:solidFill>
                <a:latin typeface="Arial"/>
                <a:ea typeface="Arial"/>
                <a:cs typeface="Arial"/>
                <a:sym typeface="Arial"/>
              </a:rPr>
              <a:t>SYSTEM DESIGN</a:t>
            </a:r>
            <a:endParaRPr b="0" i="0" sz="1400" u="none" cap="none" strike="noStrike">
              <a:solidFill>
                <a:srgbClr val="000000"/>
              </a:solidFill>
              <a:latin typeface="Arial"/>
              <a:ea typeface="Arial"/>
              <a:cs typeface="Arial"/>
              <a:sym typeface="Arial"/>
            </a:endParaRPr>
          </a:p>
        </p:txBody>
      </p:sp>
      <p:sp>
        <p:nvSpPr>
          <p:cNvPr id="32" name="Google Shape;32;p1"/>
          <p:cNvSpPr txBox="1"/>
          <p:nvPr/>
        </p:nvSpPr>
        <p:spPr>
          <a:xfrm>
            <a:off x="14051798" y="17152825"/>
            <a:ext cx="5406553" cy="686976"/>
          </a:xfrm>
          <a:prstGeom prst="rect">
            <a:avLst/>
          </a:prstGeom>
          <a:noFill/>
          <a:ln>
            <a:noFill/>
          </a:ln>
        </p:spPr>
        <p:txBody>
          <a:bodyPr anchorCtr="0" anchor="t" bIns="27725" lIns="55475" spcFirstLastPara="1" rIns="55475" wrap="square" tIns="27725">
            <a:spAutoFit/>
          </a:bodyPr>
          <a:lstStyle/>
          <a:p>
            <a:pPr indent="0" lvl="0" marL="0" marR="0" rtl="0" algn="ctr">
              <a:lnSpc>
                <a:spcPct val="100000"/>
              </a:lnSpc>
              <a:spcBef>
                <a:spcPts val="0"/>
              </a:spcBef>
              <a:spcAft>
                <a:spcPts val="0"/>
              </a:spcAft>
              <a:buClr>
                <a:srgbClr val="000000"/>
              </a:buClr>
              <a:buSzPts val="4100"/>
              <a:buFont typeface="Arial"/>
              <a:buNone/>
            </a:pPr>
            <a:r>
              <a:rPr b="1" i="0" lang="en-US" sz="4100" u="none" cap="none" strike="noStrike">
                <a:solidFill>
                  <a:srgbClr val="3F3F3F"/>
                </a:solidFill>
                <a:latin typeface="Arial"/>
                <a:ea typeface="Arial"/>
                <a:cs typeface="Arial"/>
                <a:sym typeface="Arial"/>
              </a:rPr>
              <a:t>OBJECT DESIGN</a:t>
            </a:r>
            <a:endParaRPr b="0" i="0" sz="1400" u="none" cap="none" strike="noStrike">
              <a:solidFill>
                <a:srgbClr val="000000"/>
              </a:solidFill>
              <a:latin typeface="Arial"/>
              <a:ea typeface="Arial"/>
              <a:cs typeface="Arial"/>
              <a:sym typeface="Arial"/>
            </a:endParaRPr>
          </a:p>
        </p:txBody>
      </p:sp>
      <p:sp>
        <p:nvSpPr>
          <p:cNvPr id="33" name="Google Shape;33;p1"/>
          <p:cNvSpPr txBox="1"/>
          <p:nvPr/>
        </p:nvSpPr>
        <p:spPr>
          <a:xfrm>
            <a:off x="24479888" y="17182373"/>
            <a:ext cx="5406553" cy="686976"/>
          </a:xfrm>
          <a:prstGeom prst="rect">
            <a:avLst/>
          </a:prstGeom>
          <a:noFill/>
          <a:ln>
            <a:noFill/>
          </a:ln>
        </p:spPr>
        <p:txBody>
          <a:bodyPr anchorCtr="0" anchor="t" bIns="27725" lIns="55475" spcFirstLastPara="1" rIns="55475" wrap="square" tIns="27725">
            <a:spAutoFit/>
          </a:bodyPr>
          <a:lstStyle/>
          <a:p>
            <a:pPr indent="0" lvl="0" marL="0" marR="0" rtl="0" algn="ctr">
              <a:lnSpc>
                <a:spcPct val="100000"/>
              </a:lnSpc>
              <a:spcBef>
                <a:spcPts val="0"/>
              </a:spcBef>
              <a:spcAft>
                <a:spcPts val="0"/>
              </a:spcAft>
              <a:buClr>
                <a:srgbClr val="000000"/>
              </a:buClr>
              <a:buSzPts val="4100"/>
              <a:buFont typeface="Arial"/>
              <a:buNone/>
            </a:pPr>
            <a:r>
              <a:rPr b="1" i="0" lang="en-US" sz="4100" u="none" cap="none" strike="noStrike">
                <a:solidFill>
                  <a:srgbClr val="3F3F3F"/>
                </a:solidFill>
                <a:latin typeface="Arial"/>
                <a:ea typeface="Arial"/>
                <a:cs typeface="Arial"/>
                <a:sym typeface="Arial"/>
              </a:rPr>
              <a:t>IMPLEMENTATION</a:t>
            </a:r>
            <a:endParaRPr b="0" i="0" sz="1400" u="none" cap="none" strike="noStrike">
              <a:solidFill>
                <a:srgbClr val="000000"/>
              </a:solidFill>
              <a:latin typeface="Arial"/>
              <a:ea typeface="Arial"/>
              <a:cs typeface="Arial"/>
              <a:sym typeface="Arial"/>
            </a:endParaRPr>
          </a:p>
        </p:txBody>
      </p:sp>
      <p:sp>
        <p:nvSpPr>
          <p:cNvPr id="34" name="Google Shape;34;p1"/>
          <p:cNvSpPr txBox="1"/>
          <p:nvPr/>
        </p:nvSpPr>
        <p:spPr>
          <a:xfrm>
            <a:off x="3648713" y="27641353"/>
            <a:ext cx="5406553" cy="686976"/>
          </a:xfrm>
          <a:prstGeom prst="rect">
            <a:avLst/>
          </a:prstGeom>
          <a:noFill/>
          <a:ln>
            <a:noFill/>
          </a:ln>
        </p:spPr>
        <p:txBody>
          <a:bodyPr anchorCtr="0" anchor="t" bIns="27725" lIns="55475" spcFirstLastPara="1" rIns="55475" wrap="square" tIns="27725">
            <a:spAutoFit/>
          </a:bodyPr>
          <a:lstStyle/>
          <a:p>
            <a:pPr indent="0" lvl="0" marL="0" marR="0" rtl="0" algn="ctr">
              <a:lnSpc>
                <a:spcPct val="100000"/>
              </a:lnSpc>
              <a:spcBef>
                <a:spcPts val="0"/>
              </a:spcBef>
              <a:spcAft>
                <a:spcPts val="0"/>
              </a:spcAft>
              <a:buClr>
                <a:srgbClr val="000000"/>
              </a:buClr>
              <a:buSzPts val="4100"/>
              <a:buFont typeface="Arial"/>
              <a:buNone/>
            </a:pPr>
            <a:r>
              <a:rPr b="1" i="0" lang="en-US" sz="4100" u="none" cap="none" strike="noStrike">
                <a:solidFill>
                  <a:srgbClr val="3F3F3F"/>
                </a:solidFill>
                <a:latin typeface="Arial"/>
                <a:ea typeface="Arial"/>
                <a:cs typeface="Arial"/>
                <a:sym typeface="Arial"/>
              </a:rPr>
              <a:t>VERIFICATION</a:t>
            </a:r>
            <a:endParaRPr b="0" i="0" sz="1400" u="none" cap="none" strike="noStrike">
              <a:solidFill>
                <a:srgbClr val="000000"/>
              </a:solidFill>
              <a:latin typeface="Arial"/>
              <a:ea typeface="Arial"/>
              <a:cs typeface="Arial"/>
              <a:sym typeface="Arial"/>
            </a:endParaRPr>
          </a:p>
        </p:txBody>
      </p:sp>
      <p:sp>
        <p:nvSpPr>
          <p:cNvPr id="35" name="Google Shape;35;p1"/>
          <p:cNvSpPr txBox="1"/>
          <p:nvPr/>
        </p:nvSpPr>
        <p:spPr>
          <a:xfrm>
            <a:off x="23863136" y="27780294"/>
            <a:ext cx="5406553" cy="686976"/>
          </a:xfrm>
          <a:prstGeom prst="rect">
            <a:avLst/>
          </a:prstGeom>
          <a:noFill/>
          <a:ln>
            <a:noFill/>
          </a:ln>
        </p:spPr>
        <p:txBody>
          <a:bodyPr anchorCtr="0" anchor="t" bIns="27725" lIns="55475" spcFirstLastPara="1" rIns="55475" wrap="square" tIns="27725">
            <a:spAutoFit/>
          </a:bodyPr>
          <a:lstStyle/>
          <a:p>
            <a:pPr indent="0" lvl="0" marL="0" marR="0" rtl="0" algn="ctr">
              <a:lnSpc>
                <a:spcPct val="100000"/>
              </a:lnSpc>
              <a:spcBef>
                <a:spcPts val="0"/>
              </a:spcBef>
              <a:spcAft>
                <a:spcPts val="0"/>
              </a:spcAft>
              <a:buClr>
                <a:srgbClr val="000000"/>
              </a:buClr>
              <a:buSzPts val="4100"/>
              <a:buFont typeface="Arial"/>
              <a:buNone/>
            </a:pPr>
            <a:r>
              <a:rPr b="1" i="0" lang="en-US" sz="4100" u="none" cap="none" strike="noStrike">
                <a:solidFill>
                  <a:srgbClr val="3F3F3F"/>
                </a:solidFill>
                <a:latin typeface="Arial"/>
                <a:ea typeface="Arial"/>
                <a:cs typeface="Arial"/>
                <a:sym typeface="Arial"/>
              </a:rPr>
              <a:t>SUMMARY</a:t>
            </a:r>
            <a:endParaRPr b="0" i="0" sz="1400" u="none" cap="none" strike="noStrike">
              <a:solidFill>
                <a:srgbClr val="000000"/>
              </a:solidFill>
              <a:latin typeface="Arial"/>
              <a:ea typeface="Arial"/>
              <a:cs typeface="Arial"/>
              <a:sym typeface="Arial"/>
            </a:endParaRPr>
          </a:p>
        </p:txBody>
      </p:sp>
      <p:sp>
        <p:nvSpPr>
          <p:cNvPr id="36" name="Google Shape;36;p1"/>
          <p:cNvSpPr txBox="1"/>
          <p:nvPr/>
        </p:nvSpPr>
        <p:spPr>
          <a:xfrm>
            <a:off x="14051798" y="27641353"/>
            <a:ext cx="5406553" cy="686976"/>
          </a:xfrm>
          <a:prstGeom prst="rect">
            <a:avLst/>
          </a:prstGeom>
          <a:noFill/>
          <a:ln>
            <a:noFill/>
          </a:ln>
        </p:spPr>
        <p:txBody>
          <a:bodyPr anchorCtr="0" anchor="t" bIns="27725" lIns="55475" spcFirstLastPara="1" rIns="55475" wrap="square" tIns="27725">
            <a:spAutoFit/>
          </a:bodyPr>
          <a:lstStyle/>
          <a:p>
            <a:pPr indent="0" lvl="0" marL="0" marR="0" rtl="0" algn="ctr">
              <a:lnSpc>
                <a:spcPct val="100000"/>
              </a:lnSpc>
              <a:spcBef>
                <a:spcPts val="0"/>
              </a:spcBef>
              <a:spcAft>
                <a:spcPts val="0"/>
              </a:spcAft>
              <a:buClr>
                <a:srgbClr val="000000"/>
              </a:buClr>
              <a:buSzPts val="4100"/>
              <a:buFont typeface="Arial"/>
              <a:buNone/>
            </a:pPr>
            <a:r>
              <a:rPr b="1" i="0" lang="en-US" sz="4100" u="none" cap="none" strike="noStrike">
                <a:solidFill>
                  <a:srgbClr val="3F3F3F"/>
                </a:solidFill>
                <a:latin typeface="Arial"/>
                <a:ea typeface="Arial"/>
                <a:cs typeface="Arial"/>
                <a:sym typeface="Arial"/>
              </a:rPr>
              <a:t>SCREENSHOTS</a:t>
            </a:r>
            <a:endParaRPr b="0" i="0" sz="1400" u="none" cap="none" strike="noStrike">
              <a:solidFill>
                <a:srgbClr val="000000"/>
              </a:solidFill>
              <a:latin typeface="Arial"/>
              <a:ea typeface="Arial"/>
              <a:cs typeface="Arial"/>
              <a:sym typeface="Arial"/>
            </a:endParaRPr>
          </a:p>
        </p:txBody>
      </p:sp>
      <p:pic>
        <p:nvPicPr>
          <p:cNvPr id="37" name="Google Shape;37;p1"/>
          <p:cNvPicPr preferRelativeResize="0"/>
          <p:nvPr/>
        </p:nvPicPr>
        <p:blipFill rotWithShape="1">
          <a:blip r:embed="rId3">
            <a:alphaModFix/>
          </a:blip>
          <a:srcRect b="0" l="0" r="0" t="0"/>
          <a:stretch/>
        </p:blipFill>
        <p:spPr>
          <a:xfrm>
            <a:off x="741679" y="944729"/>
            <a:ext cx="2737341" cy="2712955"/>
          </a:xfrm>
          <a:prstGeom prst="rect">
            <a:avLst/>
          </a:prstGeom>
          <a:noFill/>
          <a:ln>
            <a:noFill/>
          </a:ln>
        </p:spPr>
      </p:pic>
      <p:sp>
        <p:nvSpPr>
          <p:cNvPr id="38" name="Google Shape;38;p1"/>
          <p:cNvSpPr txBox="1"/>
          <p:nvPr/>
        </p:nvSpPr>
        <p:spPr>
          <a:xfrm>
            <a:off x="2770589" y="8208129"/>
            <a:ext cx="7162800" cy="8958300"/>
          </a:xfrm>
          <a:prstGeom prst="rect">
            <a:avLst/>
          </a:prstGeom>
          <a:noFill/>
          <a:ln>
            <a:noFill/>
          </a:ln>
        </p:spPr>
        <p:txBody>
          <a:bodyPr anchorCtr="0" anchor="t" bIns="45700" lIns="91425" spcFirstLastPara="1" rIns="91425" wrap="square" tIns="45700">
            <a:spAutoFit/>
          </a:bodyPr>
          <a:lstStyle/>
          <a:p>
            <a:pPr indent="0" lvl="0" marL="0" rtl="0" algn="l">
              <a:spcBef>
                <a:spcPts val="0"/>
              </a:spcBef>
              <a:spcAft>
                <a:spcPts val="0"/>
              </a:spcAft>
              <a:buClr>
                <a:schemeClr val="dk1"/>
              </a:buClr>
              <a:buSzPts val="1100"/>
              <a:buFont typeface="Arial"/>
              <a:buNone/>
            </a:pPr>
            <a:r>
              <a:rPr lang="en-US" sz="3600">
                <a:solidFill>
                  <a:schemeClr val="dk1"/>
                </a:solidFill>
                <a:latin typeface="Calibri"/>
                <a:ea typeface="Calibri"/>
                <a:cs typeface="Calibri"/>
                <a:sym typeface="Calibri"/>
              </a:rPr>
              <a:t>With the ever-evolving existence of internet technology, finding educational courses online has never been easier. However, some developing countries are still struggling to keep up with the rest of the world and are limited by their internet results. Facebook's platform is available for free with no data costs. As a result, the Learning Management System is designed to run on Facebook and enable people all over the world to take educational courses without having to pay for data.</a:t>
            </a:r>
            <a:endParaRPr sz="3600">
              <a:solidFill>
                <a:schemeClr val="dk1"/>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3600"/>
              <a:buFont typeface="Arial"/>
              <a:buNone/>
            </a:pPr>
            <a:r>
              <a:t/>
            </a:r>
            <a:endParaRPr sz="3600">
              <a:solidFill>
                <a:schemeClr val="dk1"/>
              </a:solidFill>
              <a:latin typeface="Calibri"/>
              <a:ea typeface="Calibri"/>
              <a:cs typeface="Calibri"/>
              <a:sym typeface="Calibri"/>
            </a:endParaRPr>
          </a:p>
        </p:txBody>
      </p:sp>
      <p:sp>
        <p:nvSpPr>
          <p:cNvPr id="39" name="Google Shape;39;p1"/>
          <p:cNvSpPr txBox="1"/>
          <p:nvPr/>
        </p:nvSpPr>
        <p:spPr>
          <a:xfrm>
            <a:off x="12931973" y="8093382"/>
            <a:ext cx="7162800" cy="78501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chemeClr val="dk1"/>
              </a:buClr>
              <a:buSzPts val="1100"/>
              <a:buFont typeface="Arial"/>
              <a:buNone/>
            </a:pPr>
            <a:r>
              <a:rPr lang="en-US" sz="3600">
                <a:solidFill>
                  <a:schemeClr val="dk1"/>
                </a:solidFill>
                <a:latin typeface="Calibri"/>
                <a:ea typeface="Calibri"/>
                <a:cs typeface="Calibri"/>
                <a:sym typeface="Calibri"/>
              </a:rPr>
              <a:t>A Facebook-based Learning Management System application that allows users to quickly navigate and participate in educational courses of their choosing.</a:t>
            </a:r>
            <a:endParaRPr sz="3600">
              <a:solidFill>
                <a:schemeClr val="dk1"/>
              </a:solidFill>
              <a:latin typeface="Calibri"/>
              <a:ea typeface="Calibri"/>
              <a:cs typeface="Calibri"/>
              <a:sym typeface="Calibri"/>
            </a:endParaRPr>
          </a:p>
          <a:p>
            <a:pPr indent="0" lvl="0" marL="0" marR="0" rtl="0" algn="l">
              <a:lnSpc>
                <a:spcPct val="100000"/>
              </a:lnSpc>
              <a:spcBef>
                <a:spcPts val="0"/>
              </a:spcBef>
              <a:spcAft>
                <a:spcPts val="0"/>
              </a:spcAft>
              <a:buClr>
                <a:schemeClr val="dk1"/>
              </a:buClr>
              <a:buSzPts val="1100"/>
              <a:buFont typeface="Arial"/>
              <a:buNone/>
            </a:pPr>
            <a:r>
              <a:t/>
            </a:r>
            <a:endParaRPr sz="3600">
              <a:solidFill>
                <a:schemeClr val="dk1"/>
              </a:solidFill>
              <a:latin typeface="Calibri"/>
              <a:ea typeface="Calibri"/>
              <a:cs typeface="Calibri"/>
              <a:sym typeface="Calibri"/>
            </a:endParaRPr>
          </a:p>
          <a:p>
            <a:pPr indent="0" lvl="0" marL="0" marR="0" rtl="0" algn="l">
              <a:lnSpc>
                <a:spcPct val="100000"/>
              </a:lnSpc>
              <a:spcBef>
                <a:spcPts val="0"/>
              </a:spcBef>
              <a:spcAft>
                <a:spcPts val="0"/>
              </a:spcAft>
              <a:buClr>
                <a:schemeClr val="dk1"/>
              </a:buClr>
              <a:buSzPts val="1100"/>
              <a:buFont typeface="Arial"/>
              <a:buNone/>
            </a:pPr>
            <a:r>
              <a:rPr lang="en-US" sz="3600">
                <a:solidFill>
                  <a:schemeClr val="dk1"/>
                </a:solidFill>
                <a:latin typeface="Calibri"/>
                <a:ea typeface="Calibri"/>
                <a:cs typeface="Calibri"/>
                <a:sym typeface="Calibri"/>
              </a:rPr>
              <a:t>The application's migration to AWS EC2 and Amazon Relational Database Service is what I contributed mainly this semester. I also helped </a:t>
            </a:r>
            <a:r>
              <a:rPr lang="en-US" sz="3600">
                <a:solidFill>
                  <a:schemeClr val="dk1"/>
                </a:solidFill>
                <a:latin typeface="Calibri"/>
                <a:ea typeface="Calibri"/>
                <a:cs typeface="Calibri"/>
                <a:sym typeface="Calibri"/>
              </a:rPr>
              <a:t>twitch</a:t>
            </a:r>
            <a:r>
              <a:rPr lang="en-US" sz="3600">
                <a:solidFill>
                  <a:schemeClr val="dk1"/>
                </a:solidFill>
                <a:latin typeface="Calibri"/>
                <a:ea typeface="Calibri"/>
                <a:cs typeface="Calibri"/>
                <a:sym typeface="Calibri"/>
              </a:rPr>
              <a:t> the first implementation of the progress tree that got us started into the later iterations.</a:t>
            </a:r>
            <a:endParaRPr sz="3600">
              <a:solidFill>
                <a:schemeClr val="dk1"/>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3600"/>
              <a:buFont typeface="Arial"/>
              <a:buNone/>
            </a:pPr>
            <a:r>
              <a:t/>
            </a:r>
            <a:endParaRPr sz="3600">
              <a:solidFill>
                <a:schemeClr val="dk1"/>
              </a:solidFill>
              <a:latin typeface="Calibri"/>
              <a:ea typeface="Calibri"/>
              <a:cs typeface="Calibri"/>
              <a:sym typeface="Calibri"/>
            </a:endParaRPr>
          </a:p>
        </p:txBody>
      </p:sp>
      <p:sp>
        <p:nvSpPr>
          <p:cNvPr id="40" name="Google Shape;40;p1"/>
          <p:cNvSpPr txBox="1"/>
          <p:nvPr/>
        </p:nvSpPr>
        <p:spPr>
          <a:xfrm>
            <a:off x="23439120" y="8108622"/>
            <a:ext cx="7162800" cy="89583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3600"/>
              <a:buFont typeface="Arial"/>
              <a:buNone/>
            </a:pPr>
            <a:r>
              <a:rPr b="0" i="0" lang="en-US" sz="3600" u="none" cap="none" strike="noStrike">
                <a:solidFill>
                  <a:schemeClr val="dk1"/>
                </a:solidFill>
                <a:latin typeface="Calibri"/>
                <a:ea typeface="Calibri"/>
                <a:cs typeface="Calibri"/>
                <a:sym typeface="Calibri"/>
              </a:rPr>
              <a:t>Creating a learning management system with:</a:t>
            </a:r>
            <a:endParaRPr b="0" i="0" sz="3600" u="none" cap="none" strike="noStrike">
              <a:solidFill>
                <a:schemeClr val="dk1"/>
              </a:solidFill>
              <a:latin typeface="Calibri"/>
              <a:ea typeface="Calibri"/>
              <a:cs typeface="Calibri"/>
              <a:sym typeface="Calibri"/>
            </a:endParaRPr>
          </a:p>
          <a:p>
            <a:pPr indent="-571500" lvl="0" marL="571500" marR="0" rtl="0" algn="l">
              <a:lnSpc>
                <a:spcPct val="100000"/>
              </a:lnSpc>
              <a:spcBef>
                <a:spcPts val="0"/>
              </a:spcBef>
              <a:spcAft>
                <a:spcPts val="0"/>
              </a:spcAft>
              <a:buClr>
                <a:schemeClr val="dk1"/>
              </a:buClr>
              <a:buSzPts val="3600"/>
              <a:buFont typeface="Calibri"/>
              <a:buChar char="-"/>
            </a:pPr>
            <a:r>
              <a:rPr b="0" i="0" lang="en-US" sz="3600" u="none" cap="none" strike="noStrike">
                <a:solidFill>
                  <a:schemeClr val="dk1"/>
                </a:solidFill>
                <a:latin typeface="Calibri"/>
                <a:ea typeface="Calibri"/>
                <a:cs typeface="Calibri"/>
                <a:sym typeface="Calibri"/>
              </a:rPr>
              <a:t>Proper progression of users as they work the modules completing PDFs, videos and quizzes</a:t>
            </a:r>
            <a:endParaRPr b="0" i="0" sz="1400" u="none" cap="none" strike="noStrike">
              <a:solidFill>
                <a:srgbClr val="000000"/>
              </a:solidFill>
              <a:latin typeface="Arial"/>
              <a:ea typeface="Arial"/>
              <a:cs typeface="Arial"/>
              <a:sym typeface="Arial"/>
            </a:endParaRPr>
          </a:p>
          <a:p>
            <a:pPr indent="-571500" lvl="0" marL="571500" marR="0" rtl="0" algn="l">
              <a:lnSpc>
                <a:spcPct val="100000"/>
              </a:lnSpc>
              <a:spcBef>
                <a:spcPts val="0"/>
              </a:spcBef>
              <a:spcAft>
                <a:spcPts val="0"/>
              </a:spcAft>
              <a:buClr>
                <a:schemeClr val="dk1"/>
              </a:buClr>
              <a:buSzPts val="3600"/>
              <a:buFont typeface="Calibri"/>
              <a:buChar char="-"/>
            </a:pPr>
            <a:r>
              <a:rPr b="0" i="0" lang="en-US" sz="3600" u="none" cap="none" strike="noStrike">
                <a:solidFill>
                  <a:schemeClr val="dk1"/>
                </a:solidFill>
                <a:latin typeface="Calibri"/>
                <a:ea typeface="Calibri"/>
                <a:cs typeface="Calibri"/>
                <a:sym typeface="Calibri"/>
              </a:rPr>
              <a:t>Ways for users to see their own progress </a:t>
            </a:r>
            <a:r>
              <a:rPr lang="en-US" sz="3600">
                <a:solidFill>
                  <a:schemeClr val="dk1"/>
                </a:solidFill>
                <a:latin typeface="Calibri"/>
                <a:ea typeface="Calibri"/>
                <a:cs typeface="Calibri"/>
                <a:sym typeface="Calibri"/>
              </a:rPr>
              <a:t>and </a:t>
            </a:r>
            <a:r>
              <a:rPr b="0" i="0" lang="en-US" sz="3600" u="none" cap="none" strike="noStrike">
                <a:solidFill>
                  <a:schemeClr val="dk1"/>
                </a:solidFill>
                <a:latin typeface="Calibri"/>
                <a:ea typeface="Calibri"/>
                <a:cs typeface="Calibri"/>
                <a:sym typeface="Calibri"/>
              </a:rPr>
              <a:t>also </a:t>
            </a:r>
            <a:r>
              <a:rPr lang="en-US" sz="3600">
                <a:solidFill>
                  <a:schemeClr val="dk1"/>
                </a:solidFill>
                <a:latin typeface="Calibri"/>
                <a:ea typeface="Calibri"/>
                <a:cs typeface="Calibri"/>
                <a:sym typeface="Calibri"/>
              </a:rPr>
              <a:t>a</a:t>
            </a:r>
            <a:r>
              <a:rPr b="0" i="0" lang="en-US" sz="3600" u="none" cap="none" strike="noStrike">
                <a:solidFill>
                  <a:schemeClr val="dk1"/>
                </a:solidFill>
                <a:latin typeface="Calibri"/>
                <a:ea typeface="Calibri"/>
                <a:cs typeface="Calibri"/>
                <a:sym typeface="Calibri"/>
              </a:rPr>
              <a:t> comparison to their peers and group members with </a:t>
            </a:r>
            <a:r>
              <a:rPr lang="en-US" sz="3600">
                <a:solidFill>
                  <a:schemeClr val="dk1"/>
                </a:solidFill>
                <a:latin typeface="Calibri"/>
                <a:ea typeface="Calibri"/>
                <a:cs typeface="Calibri"/>
                <a:sym typeface="Calibri"/>
              </a:rPr>
              <a:t>the implementation of a</a:t>
            </a:r>
            <a:r>
              <a:rPr b="0" i="0" lang="en-US" sz="3600" u="none" cap="none" strike="noStrike">
                <a:solidFill>
                  <a:schemeClr val="dk1"/>
                </a:solidFill>
                <a:latin typeface="Calibri"/>
                <a:ea typeface="Calibri"/>
                <a:cs typeface="Calibri"/>
                <a:sym typeface="Calibri"/>
              </a:rPr>
              <a:t> progress tree</a:t>
            </a:r>
            <a:r>
              <a:rPr b="0" i="0" lang="en-US" sz="3600" u="none" cap="none" strike="noStrike">
                <a:solidFill>
                  <a:schemeClr val="dk1"/>
                </a:solidFill>
                <a:latin typeface="Calibri"/>
                <a:ea typeface="Calibri"/>
                <a:cs typeface="Calibri"/>
                <a:sym typeface="Calibri"/>
              </a:rPr>
              <a:t> </a:t>
            </a:r>
            <a:endParaRPr b="0" i="0" sz="1400" u="none" cap="none" strike="noStrike">
              <a:solidFill>
                <a:srgbClr val="000000"/>
              </a:solidFill>
              <a:latin typeface="Arial"/>
              <a:ea typeface="Arial"/>
              <a:cs typeface="Arial"/>
              <a:sym typeface="Arial"/>
            </a:endParaRPr>
          </a:p>
          <a:p>
            <a:pPr indent="-571500" lvl="0" marL="571500" marR="0" rtl="0" algn="l">
              <a:lnSpc>
                <a:spcPct val="100000"/>
              </a:lnSpc>
              <a:spcBef>
                <a:spcPts val="0"/>
              </a:spcBef>
              <a:spcAft>
                <a:spcPts val="0"/>
              </a:spcAft>
              <a:buClr>
                <a:schemeClr val="dk1"/>
              </a:buClr>
              <a:buSzPts val="3600"/>
              <a:buFont typeface="Calibri"/>
              <a:buChar char="-"/>
            </a:pPr>
            <a:r>
              <a:rPr b="0" i="0" lang="en-US" sz="3600" u="none" cap="none" strike="noStrike">
                <a:solidFill>
                  <a:schemeClr val="dk1"/>
                </a:solidFill>
                <a:latin typeface="Calibri"/>
                <a:ea typeface="Calibri"/>
                <a:cs typeface="Calibri"/>
                <a:sym typeface="Calibri"/>
              </a:rPr>
              <a:t>Unlocking of modules as users progress through the previous modules</a:t>
            </a:r>
            <a:endParaRPr b="0" i="0" sz="1400" u="none" cap="none" strike="noStrike">
              <a:solidFill>
                <a:srgbClr val="000000"/>
              </a:solidFill>
              <a:latin typeface="Arial"/>
              <a:ea typeface="Arial"/>
              <a:cs typeface="Arial"/>
              <a:sym typeface="Arial"/>
            </a:endParaRPr>
          </a:p>
          <a:p>
            <a:pPr indent="-571500" lvl="0" marL="571500" marR="0" rtl="0" algn="l">
              <a:lnSpc>
                <a:spcPct val="100000"/>
              </a:lnSpc>
              <a:spcBef>
                <a:spcPts val="0"/>
              </a:spcBef>
              <a:spcAft>
                <a:spcPts val="0"/>
              </a:spcAft>
              <a:buClr>
                <a:schemeClr val="dk1"/>
              </a:buClr>
              <a:buSzPts val="3600"/>
              <a:buFont typeface="Calibri"/>
              <a:buChar char="-"/>
            </a:pPr>
            <a:r>
              <a:rPr b="0" i="0" lang="en-US" sz="3600" u="none" cap="none" strike="noStrike">
                <a:solidFill>
                  <a:schemeClr val="dk1"/>
                </a:solidFill>
                <a:latin typeface="Calibri"/>
                <a:ea typeface="Calibri"/>
                <a:cs typeface="Calibri"/>
                <a:sym typeface="Calibri"/>
              </a:rPr>
              <a:t>Tracking progress for groups of students </a:t>
            </a:r>
            <a:endParaRPr b="0" i="0" sz="1400" u="none" cap="none" strike="noStrike">
              <a:solidFill>
                <a:srgbClr val="000000"/>
              </a:solidFill>
              <a:latin typeface="Arial"/>
              <a:ea typeface="Arial"/>
              <a:cs typeface="Arial"/>
              <a:sym typeface="Arial"/>
            </a:endParaRPr>
          </a:p>
        </p:txBody>
      </p:sp>
      <p:pic>
        <p:nvPicPr>
          <p:cNvPr descr="Diagram&#10;&#10;Description automatically generated" id="41" name="Google Shape;41;p1"/>
          <p:cNvPicPr preferRelativeResize="0"/>
          <p:nvPr/>
        </p:nvPicPr>
        <p:blipFill rotWithShape="1">
          <a:blip r:embed="rId4">
            <a:alphaModFix/>
          </a:blip>
          <a:srcRect b="0" l="0" r="0" t="0"/>
          <a:stretch/>
        </p:blipFill>
        <p:spPr>
          <a:xfrm>
            <a:off x="1868254" y="17964894"/>
            <a:ext cx="8427390" cy="9360988"/>
          </a:xfrm>
          <a:prstGeom prst="rect">
            <a:avLst/>
          </a:prstGeom>
          <a:noFill/>
          <a:ln>
            <a:noFill/>
          </a:ln>
        </p:spPr>
      </p:pic>
      <p:sp>
        <p:nvSpPr>
          <p:cNvPr id="42" name="Google Shape;42;p1"/>
          <p:cNvSpPr txBox="1"/>
          <p:nvPr/>
        </p:nvSpPr>
        <p:spPr>
          <a:xfrm>
            <a:off x="22319680" y="17827020"/>
            <a:ext cx="8915400" cy="10005000"/>
          </a:xfrm>
          <a:prstGeom prst="rect">
            <a:avLst/>
          </a:prstGeom>
          <a:noFill/>
          <a:ln>
            <a:noFill/>
          </a:ln>
        </p:spPr>
        <p:txBody>
          <a:bodyPr anchorCtr="0" anchor="t" bIns="45700" lIns="91425" spcFirstLastPara="1" rIns="91425" wrap="square" tIns="45700">
            <a:spAutoFit/>
          </a:bodyPr>
          <a:lstStyle/>
          <a:p>
            <a:pPr indent="-387350" lvl="0" marL="914400" marR="0" rtl="0" algn="l">
              <a:lnSpc>
                <a:spcPct val="100000"/>
              </a:lnSpc>
              <a:spcBef>
                <a:spcPts val="0"/>
              </a:spcBef>
              <a:spcAft>
                <a:spcPts val="0"/>
              </a:spcAft>
              <a:buClr>
                <a:schemeClr val="dk1"/>
              </a:buClr>
              <a:buSzPts val="2500"/>
              <a:buFont typeface="Arial"/>
              <a:buChar char="-"/>
            </a:pPr>
            <a:r>
              <a:rPr b="0" i="0" lang="en-US" sz="2800" u="none" cap="none" strike="noStrike">
                <a:solidFill>
                  <a:srgbClr val="3F3F3F"/>
                </a:solidFill>
                <a:latin typeface="Arial"/>
                <a:ea typeface="Arial"/>
                <a:cs typeface="Arial"/>
                <a:sym typeface="Arial"/>
              </a:rPr>
              <a:t>NodeJS w/ Express was used to develop the back-end RESTful API for PDF Progression. It runs on a Javascript runtime environment built on Chrome’s V8 engine.</a:t>
            </a:r>
            <a:endParaRPr b="0" i="0" sz="1400" u="none" cap="none" strike="noStrike">
              <a:solidFill>
                <a:srgbClr val="000000"/>
              </a:solidFill>
              <a:latin typeface="Arial"/>
              <a:ea typeface="Arial"/>
              <a:cs typeface="Arial"/>
              <a:sym typeface="Arial"/>
            </a:endParaRPr>
          </a:p>
          <a:p>
            <a:pPr indent="0" lvl="0" marL="914400" marR="0" rtl="0" algn="l">
              <a:lnSpc>
                <a:spcPct val="100000"/>
              </a:lnSpc>
              <a:spcBef>
                <a:spcPts val="0"/>
              </a:spcBef>
              <a:spcAft>
                <a:spcPts val="0"/>
              </a:spcAft>
              <a:buClr>
                <a:srgbClr val="000000"/>
              </a:buClr>
              <a:buSzPts val="2800"/>
              <a:buFont typeface="Arial"/>
              <a:buNone/>
            </a:pPr>
            <a:r>
              <a:t/>
            </a:r>
            <a:endParaRPr b="0" i="0" sz="2800" u="none" cap="none" strike="noStrike">
              <a:solidFill>
                <a:srgbClr val="3F3F3F"/>
              </a:solidFill>
              <a:latin typeface="Arial"/>
              <a:ea typeface="Arial"/>
              <a:cs typeface="Arial"/>
              <a:sym typeface="Arial"/>
            </a:endParaRPr>
          </a:p>
          <a:p>
            <a:pPr indent="-387350" lvl="0" marL="914400" marR="0" rtl="0" algn="l">
              <a:lnSpc>
                <a:spcPct val="100000"/>
              </a:lnSpc>
              <a:spcBef>
                <a:spcPts val="0"/>
              </a:spcBef>
              <a:spcAft>
                <a:spcPts val="0"/>
              </a:spcAft>
              <a:buClr>
                <a:schemeClr val="dk1"/>
              </a:buClr>
              <a:buSzPts val="2500"/>
              <a:buFont typeface="Arial"/>
              <a:buChar char="-"/>
            </a:pPr>
            <a:r>
              <a:rPr b="0" i="0" lang="en-US" sz="2800" u="none" cap="none" strike="noStrike">
                <a:solidFill>
                  <a:srgbClr val="3F3F3F"/>
                </a:solidFill>
                <a:latin typeface="Arial"/>
                <a:ea typeface="Arial"/>
                <a:cs typeface="Arial"/>
                <a:sym typeface="Arial"/>
              </a:rPr>
              <a:t>The database of choice was MySQL. It was chosen to maintain the data in structured tables. MySQL Workbench was used as a way to access and modify the database that we have in an efficient manner.</a:t>
            </a:r>
            <a:endParaRPr b="0" i="0" sz="1400" u="none" cap="none" strike="noStrike">
              <a:solidFill>
                <a:srgbClr val="000000"/>
              </a:solidFill>
              <a:latin typeface="Arial"/>
              <a:ea typeface="Arial"/>
              <a:cs typeface="Arial"/>
              <a:sym typeface="Arial"/>
            </a:endParaRPr>
          </a:p>
          <a:p>
            <a:pPr indent="0" lvl="0" marL="914400" marR="0" rtl="0" algn="l">
              <a:lnSpc>
                <a:spcPct val="100000"/>
              </a:lnSpc>
              <a:spcBef>
                <a:spcPts val="0"/>
              </a:spcBef>
              <a:spcAft>
                <a:spcPts val="0"/>
              </a:spcAft>
              <a:buClr>
                <a:srgbClr val="000000"/>
              </a:buClr>
              <a:buSzPts val="2800"/>
              <a:buFont typeface="Arial"/>
              <a:buNone/>
            </a:pPr>
            <a:r>
              <a:t/>
            </a:r>
            <a:endParaRPr b="0" i="0" sz="2800" u="none" cap="none" strike="noStrike">
              <a:solidFill>
                <a:srgbClr val="3F3F3F"/>
              </a:solidFill>
              <a:latin typeface="Arial"/>
              <a:ea typeface="Arial"/>
              <a:cs typeface="Arial"/>
              <a:sym typeface="Arial"/>
            </a:endParaRPr>
          </a:p>
          <a:p>
            <a:pPr indent="-387350" lvl="0" marL="914400" marR="0" rtl="0" algn="l">
              <a:lnSpc>
                <a:spcPct val="100000"/>
              </a:lnSpc>
              <a:spcBef>
                <a:spcPts val="0"/>
              </a:spcBef>
              <a:spcAft>
                <a:spcPts val="0"/>
              </a:spcAft>
              <a:buClr>
                <a:schemeClr val="dk1"/>
              </a:buClr>
              <a:buSzPts val="2500"/>
              <a:buFont typeface="Arial"/>
              <a:buChar char="-"/>
            </a:pPr>
            <a:r>
              <a:rPr b="0" i="0" lang="en-US" sz="2800" u="none" cap="none" strike="noStrike">
                <a:solidFill>
                  <a:srgbClr val="3F3F3F"/>
                </a:solidFill>
                <a:latin typeface="Arial"/>
                <a:ea typeface="Arial"/>
                <a:cs typeface="Arial"/>
                <a:sym typeface="Arial"/>
              </a:rPr>
              <a:t>The Front-End was implemented using the Angular framework. Along with the Angular CLI for generating services/components/modules/etc. The MVC Architecture is used with Angular.</a:t>
            </a:r>
            <a:endParaRPr b="0" i="0" sz="1400" u="none" cap="none" strike="noStrike">
              <a:solidFill>
                <a:srgbClr val="000000"/>
              </a:solidFill>
              <a:latin typeface="Arial"/>
              <a:ea typeface="Arial"/>
              <a:cs typeface="Arial"/>
              <a:sym typeface="Arial"/>
            </a:endParaRPr>
          </a:p>
          <a:p>
            <a:pPr indent="0" lvl="0" marL="914400" marR="0" rtl="0" algn="l">
              <a:lnSpc>
                <a:spcPct val="100000"/>
              </a:lnSpc>
              <a:spcBef>
                <a:spcPts val="0"/>
              </a:spcBef>
              <a:spcAft>
                <a:spcPts val="0"/>
              </a:spcAft>
              <a:buClr>
                <a:srgbClr val="000000"/>
              </a:buClr>
              <a:buSzPts val="2800"/>
              <a:buFont typeface="Arial"/>
              <a:buNone/>
            </a:pPr>
            <a:r>
              <a:t/>
            </a:r>
            <a:endParaRPr b="0" i="0" sz="2800" u="none" cap="none" strike="noStrike">
              <a:solidFill>
                <a:srgbClr val="3F3F3F"/>
              </a:solidFill>
              <a:latin typeface="Arial"/>
              <a:ea typeface="Arial"/>
              <a:cs typeface="Arial"/>
              <a:sym typeface="Arial"/>
            </a:endParaRPr>
          </a:p>
          <a:p>
            <a:pPr indent="-387350" lvl="0" marL="914400" marR="0" rtl="0" algn="l">
              <a:lnSpc>
                <a:spcPct val="100000"/>
              </a:lnSpc>
              <a:spcBef>
                <a:spcPts val="0"/>
              </a:spcBef>
              <a:spcAft>
                <a:spcPts val="0"/>
              </a:spcAft>
              <a:buClr>
                <a:schemeClr val="dk1"/>
              </a:buClr>
              <a:buSzPts val="2500"/>
              <a:buFont typeface="Arial"/>
              <a:buChar char="-"/>
            </a:pPr>
            <a:r>
              <a:rPr b="0" i="0" lang="en-US" sz="2800" u="none" cap="none" strike="noStrike">
                <a:solidFill>
                  <a:srgbClr val="3F3F3F"/>
                </a:solidFill>
                <a:latin typeface="Arial"/>
                <a:ea typeface="Arial"/>
                <a:cs typeface="Arial"/>
                <a:sym typeface="Arial"/>
              </a:rPr>
              <a:t>The DevOps used were </a:t>
            </a:r>
            <a:r>
              <a:rPr lang="en-US" sz="2800">
                <a:solidFill>
                  <a:srgbClr val="3F3F3F"/>
                </a:solidFill>
              </a:rPr>
              <a:t>AWS EC2 </a:t>
            </a:r>
            <a:r>
              <a:rPr b="0" i="0" lang="en-US" sz="2800" u="none" cap="none" strike="noStrike">
                <a:solidFill>
                  <a:srgbClr val="3F3F3F"/>
                </a:solidFill>
                <a:latin typeface="Arial"/>
                <a:ea typeface="Arial"/>
                <a:cs typeface="Arial"/>
                <a:sym typeface="Arial"/>
              </a:rPr>
              <a:t>and Github. </a:t>
            </a:r>
            <a:r>
              <a:rPr lang="en-US" sz="2800">
                <a:solidFill>
                  <a:srgbClr val="3F3F3F"/>
                </a:solidFill>
              </a:rPr>
              <a:t>EC2</a:t>
            </a:r>
            <a:r>
              <a:rPr b="0" i="0" lang="en-US" sz="2800" u="none" cap="none" strike="noStrike">
                <a:solidFill>
                  <a:srgbClr val="3F3F3F"/>
                </a:solidFill>
                <a:latin typeface="Arial"/>
                <a:ea typeface="Arial"/>
                <a:cs typeface="Arial"/>
                <a:sym typeface="Arial"/>
              </a:rPr>
              <a:t> a platform as a service which let us deploy our code to run on their servers; along with connecting a MySQL Server DB with our app. We linked our Github repositories with </a:t>
            </a:r>
            <a:r>
              <a:rPr lang="en-US" sz="2800">
                <a:solidFill>
                  <a:srgbClr val="3F3F3F"/>
                </a:solidFill>
              </a:rPr>
              <a:t>EC2 </a:t>
            </a:r>
            <a:r>
              <a:rPr b="0" i="0" lang="en-US" sz="2800" u="none" cap="none" strike="noStrike">
                <a:solidFill>
                  <a:srgbClr val="3F3F3F"/>
                </a:solidFill>
                <a:latin typeface="Arial"/>
                <a:ea typeface="Arial"/>
                <a:cs typeface="Arial"/>
                <a:sym typeface="Arial"/>
              </a:rPr>
              <a:t>to continuously deploy the application.</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800"/>
              <a:buFont typeface="Arial"/>
              <a:buNone/>
            </a:pPr>
            <a:r>
              <a:t/>
            </a:r>
            <a:endParaRPr b="0" i="0" sz="2800" u="none" cap="none" strike="noStrike">
              <a:solidFill>
                <a:schemeClr val="dk1"/>
              </a:solidFill>
              <a:latin typeface="Calibri"/>
              <a:ea typeface="Calibri"/>
              <a:cs typeface="Calibri"/>
              <a:sym typeface="Calibri"/>
            </a:endParaRPr>
          </a:p>
        </p:txBody>
      </p:sp>
      <p:sp>
        <p:nvSpPr>
          <p:cNvPr id="43" name="Google Shape;43;p1"/>
          <p:cNvSpPr txBox="1"/>
          <p:nvPr/>
        </p:nvSpPr>
        <p:spPr>
          <a:xfrm>
            <a:off x="2709112" y="29139509"/>
            <a:ext cx="7162800" cy="56337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3600"/>
              <a:buFont typeface="Arial"/>
              <a:buNone/>
            </a:pPr>
            <a:r>
              <a:rPr lang="en-US" sz="3600">
                <a:solidFill>
                  <a:schemeClr val="dk1"/>
                </a:solidFill>
                <a:latin typeface="Calibri"/>
                <a:ea typeface="Calibri"/>
                <a:cs typeface="Calibri"/>
                <a:sym typeface="Calibri"/>
              </a:rPr>
              <a:t>This project had a consistent testing procedure. Due to the detection of vulnerabilities from prior semesters, the team took checking very seriously in order to guarantee that future classes will not have to waste as much time fixing past errors as we did. Every sprint, the team would show the product owner our work and wait for approval.</a:t>
            </a:r>
            <a:r>
              <a:rPr b="0" i="0" lang="en-US" sz="3600" u="none" cap="none" strike="noStrike">
                <a:solidFill>
                  <a:schemeClr val="dk1"/>
                </a:solidFill>
                <a:latin typeface="Calibri"/>
                <a:ea typeface="Calibri"/>
                <a:cs typeface="Calibri"/>
                <a:sym typeface="Calibri"/>
              </a:rPr>
              <a:t> </a:t>
            </a:r>
            <a:endParaRPr b="0" i="0" sz="1400" u="none" cap="none" strike="noStrike">
              <a:solidFill>
                <a:srgbClr val="000000"/>
              </a:solidFill>
              <a:latin typeface="Arial"/>
              <a:ea typeface="Arial"/>
              <a:cs typeface="Arial"/>
              <a:sym typeface="Arial"/>
            </a:endParaRPr>
          </a:p>
        </p:txBody>
      </p:sp>
      <p:sp>
        <p:nvSpPr>
          <p:cNvPr id="44" name="Google Shape;44;p1"/>
          <p:cNvSpPr txBox="1"/>
          <p:nvPr/>
        </p:nvSpPr>
        <p:spPr>
          <a:xfrm>
            <a:off x="22985013" y="29022744"/>
            <a:ext cx="7162800" cy="67419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3600"/>
              <a:buFont typeface="Arial"/>
              <a:buNone/>
            </a:pPr>
            <a:r>
              <a:rPr lang="en-US" sz="3600">
                <a:solidFill>
                  <a:schemeClr val="dk1"/>
                </a:solidFill>
                <a:latin typeface="Calibri"/>
                <a:ea typeface="Calibri"/>
                <a:cs typeface="Calibri"/>
                <a:sym typeface="Calibri"/>
              </a:rPr>
              <a:t>The Basic Learning Management Framework is an excellent online educational platform for people in less developed countries. Since students may relate themselves to their peers, the competitive nature and community atmosphere provided this semester makes for a more collaborative approach to online learning. This technology was deployed to AWS EC2 and has been integrated with GitHub.</a:t>
            </a:r>
            <a:endParaRPr b="0" i="0" sz="1400" u="none" cap="none" strike="noStrike">
              <a:solidFill>
                <a:srgbClr val="000000"/>
              </a:solidFill>
              <a:latin typeface="Arial"/>
              <a:ea typeface="Arial"/>
              <a:cs typeface="Arial"/>
              <a:sym typeface="Arial"/>
            </a:endParaRPr>
          </a:p>
        </p:txBody>
      </p:sp>
      <p:sp>
        <p:nvSpPr>
          <p:cNvPr id="45" name="Google Shape;45;p1"/>
          <p:cNvSpPr txBox="1"/>
          <p:nvPr/>
        </p:nvSpPr>
        <p:spPr>
          <a:xfrm>
            <a:off x="14826455" y="28360519"/>
            <a:ext cx="3265500" cy="6465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3600"/>
              <a:buFont typeface="Arial"/>
              <a:buNone/>
            </a:pPr>
            <a:r>
              <a:rPr b="0" i="0" lang="en-US" sz="3600" u="none" cap="none" strike="noStrike">
                <a:solidFill>
                  <a:schemeClr val="dk1"/>
                </a:solidFill>
                <a:latin typeface="Calibri"/>
                <a:ea typeface="Calibri"/>
                <a:cs typeface="Calibri"/>
                <a:sym typeface="Calibri"/>
              </a:rPr>
              <a:t>Progress </a:t>
            </a:r>
            <a:r>
              <a:rPr lang="en-US" sz="3600">
                <a:solidFill>
                  <a:schemeClr val="dk1"/>
                </a:solidFill>
                <a:latin typeface="Calibri"/>
                <a:ea typeface="Calibri"/>
                <a:cs typeface="Calibri"/>
                <a:sym typeface="Calibri"/>
              </a:rPr>
              <a:t>tree</a:t>
            </a:r>
            <a:endParaRPr b="0" i="0" sz="1400" u="none" cap="none" strike="noStrike">
              <a:solidFill>
                <a:srgbClr val="000000"/>
              </a:solidFill>
              <a:latin typeface="Arial"/>
              <a:ea typeface="Arial"/>
              <a:cs typeface="Arial"/>
              <a:sym typeface="Arial"/>
            </a:endParaRPr>
          </a:p>
        </p:txBody>
      </p:sp>
      <p:pic>
        <p:nvPicPr>
          <p:cNvPr id="46" name="Google Shape;46;p1"/>
          <p:cNvPicPr preferRelativeResize="0"/>
          <p:nvPr/>
        </p:nvPicPr>
        <p:blipFill rotWithShape="1">
          <a:blip r:embed="rId5">
            <a:alphaModFix/>
          </a:blip>
          <a:srcRect b="0" l="0" r="0" t="0"/>
          <a:stretch/>
        </p:blipFill>
        <p:spPr>
          <a:xfrm>
            <a:off x="10267925" y="19257970"/>
            <a:ext cx="12382575" cy="6965205"/>
          </a:xfrm>
          <a:prstGeom prst="rect">
            <a:avLst/>
          </a:prstGeom>
          <a:noFill/>
          <a:ln>
            <a:noFill/>
          </a:ln>
        </p:spPr>
      </p:pic>
      <p:pic>
        <p:nvPicPr>
          <p:cNvPr id="47" name="Google Shape;47;p1"/>
          <p:cNvPicPr preferRelativeResize="0"/>
          <p:nvPr/>
        </p:nvPicPr>
        <p:blipFill>
          <a:blip r:embed="rId6">
            <a:alphaModFix/>
          </a:blip>
          <a:stretch>
            <a:fillRect/>
          </a:stretch>
        </p:blipFill>
        <p:spPr>
          <a:xfrm>
            <a:off x="13848400" y="29039225"/>
            <a:ext cx="4876262" cy="4642800"/>
          </a:xfrm>
          <a:prstGeom prst="rect">
            <a:avLst/>
          </a:prstGeom>
          <a:noFill/>
          <a:ln>
            <a:noFill/>
          </a:ln>
        </p:spPr>
      </p:pic>
      <p:pic>
        <p:nvPicPr>
          <p:cNvPr id="48" name="Google Shape;48;p1"/>
          <p:cNvPicPr preferRelativeResize="0"/>
          <p:nvPr/>
        </p:nvPicPr>
        <p:blipFill>
          <a:blip r:embed="rId7">
            <a:alphaModFix/>
          </a:blip>
          <a:stretch>
            <a:fillRect/>
          </a:stretch>
        </p:blipFill>
        <p:spPr>
          <a:xfrm>
            <a:off x="11410525" y="34809700"/>
            <a:ext cx="10205798" cy="2555100"/>
          </a:xfrm>
          <a:prstGeom prst="rect">
            <a:avLst/>
          </a:prstGeom>
          <a:noFill/>
          <a:ln>
            <a:noFill/>
          </a:ln>
        </p:spPr>
      </p:pic>
      <p:sp>
        <p:nvSpPr>
          <p:cNvPr id="49" name="Google Shape;49;p1"/>
          <p:cNvSpPr txBox="1"/>
          <p:nvPr/>
        </p:nvSpPr>
        <p:spPr>
          <a:xfrm>
            <a:off x="14464064" y="33922613"/>
            <a:ext cx="3928800" cy="6465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3600"/>
              <a:buFont typeface="Arial"/>
              <a:buNone/>
            </a:pPr>
            <a:r>
              <a:rPr lang="en-US" sz="3600">
                <a:solidFill>
                  <a:schemeClr val="dk1"/>
                </a:solidFill>
                <a:latin typeface="Calibri"/>
                <a:ea typeface="Calibri"/>
                <a:cs typeface="Calibri"/>
                <a:sym typeface="Calibri"/>
              </a:rPr>
              <a:t>AWS EC2 Instances</a:t>
            </a:r>
            <a:endParaRPr b="0" i="0" sz="1400" u="none" cap="none" strike="noStrike">
              <a:solidFill>
                <a:srgbClr val="000000"/>
              </a:solidFill>
              <a:latin typeface="Arial"/>
              <a:ea typeface="Arial"/>
              <a:cs typeface="Arial"/>
              <a:sym typeface="Arial"/>
            </a:endParaRPr>
          </a:p>
        </p:txBody>
      </p:sp>
      <p:pic>
        <p:nvPicPr>
          <p:cNvPr id="50" name="Google Shape;50;p1"/>
          <p:cNvPicPr preferRelativeResize="0"/>
          <p:nvPr/>
        </p:nvPicPr>
        <p:blipFill>
          <a:blip r:embed="rId8">
            <a:alphaModFix/>
          </a:blip>
          <a:stretch>
            <a:fillRect/>
          </a:stretch>
        </p:blipFill>
        <p:spPr>
          <a:xfrm>
            <a:off x="28903225" y="944725"/>
            <a:ext cx="3928800" cy="2555099"/>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name="2_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2019-06-25T19:12:02Z</dcterms:created>
  <dc:creator>Oscar Negret</dc:creator>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0x010100D3CE5B01EE2D43479BD19C8CF7AEE55D</vt:lpwstr>
  </property>
  <property fmtid="{D5CDD505-2E9C-101B-9397-08002B2CF9AE}" pid="3" name="Order">
    <vt:r8>24800.0</vt:r8>
  </property>
  <property fmtid="{D5CDD505-2E9C-101B-9397-08002B2CF9AE}" pid="4" name="xd_Signature">
    <vt:bool>false</vt:bool>
  </property>
  <property fmtid="{D5CDD505-2E9C-101B-9397-08002B2CF9AE}" pid="5" name="xd_ProgID">
    <vt:lpwstr/>
  </property>
  <property fmtid="{D5CDD505-2E9C-101B-9397-08002B2CF9AE}" pid="6" name="_SourceUrl">
    <vt:lpwstr/>
  </property>
  <property fmtid="{D5CDD505-2E9C-101B-9397-08002B2CF9AE}" pid="7" name="_SharedFileIndex">
    <vt:lpwstr/>
  </property>
  <property fmtid="{D5CDD505-2E9C-101B-9397-08002B2CF9AE}" pid="8" name="ComplianceAssetId">
    <vt:lpwstr/>
  </property>
  <property fmtid="{D5CDD505-2E9C-101B-9397-08002B2CF9AE}" pid="9" name="TemplateUrl">
    <vt:lpwstr/>
  </property>
</Properties>
</file>