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xml"/>
  <Override ContentType="application/vnd.openxmlformats-officedocument.custom-properties+xml" PartName="/docProps/custom.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2.xml"/>
  <Override ContentType="application/vnd.openxmlformats-officedocument.presentationml.slideLayout+xml" PartName="/ppt/slideLayouts/slideLayout1.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1.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officeDocument/2006/relationships/custom-properties" Target="docProps/custom.xml"/><Relationship Id="rId2" Type="http://schemas.openxmlformats.org/package/2006/relationships/metadata/core-properties" Target="docProps/core.xml"/><Relationship Id="rId3"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48" r:id="rId3"/>
  </p:sldMasterIdLst>
  <p:notesMasterIdLst>
    <p:notesMasterId r:id="rId4"/>
  </p:notesMasterIdLst>
  <p:sldIdLst>
    <p:sldId id="256" r:id="rId5"/>
  </p:sldIdLst>
  <p:sldSz cy="43891200" cx="32918400"/>
  <p:notesSz cx="6858000" cy="9144000"/>
  <p:embeddedFontLst>
    <p:embeddedFont>
      <p:font typeface="Helvetica Neue"/>
      <p:regular r:id="rId6"/>
      <p:bold r:id="rId7"/>
      <p:italic r:id="rId8"/>
      <p:boldItalic r:id="rId9"/>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http://customooxmlschemas.google.com/">
      <go:slidesCustomData xmlns:go="http://customooxmlschemas.google.com/" r:id="rId10" roundtripDataSignature="AMtx7mgE8/I8Isas8IqJaq3M6xnvSb/2AA=="/>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_rels/presentation.xml.rels><?xml version="1.0" encoding="UTF-8" standalone="yes"?><Relationships xmlns="http://schemas.openxmlformats.org/package/2006/relationships"><Relationship Id="rId1" Type="http://schemas.openxmlformats.org/officeDocument/2006/relationships/theme" Target="theme/theme2.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notesMaster" Target="notesMasters/notesMaster1.xml"/><Relationship Id="rId10" Type="http://customschemas.google.com/relationships/presentationmetadata" Target="metadata"/><Relationship Id="rId9" Type="http://schemas.openxmlformats.org/officeDocument/2006/relationships/font" Target="fonts/HelveticaNeue-boldItalic.fntdata"/><Relationship Id="rId5" Type="http://schemas.openxmlformats.org/officeDocument/2006/relationships/slide" Target="slides/slide1.xml"/><Relationship Id="rId6" Type="http://schemas.openxmlformats.org/officeDocument/2006/relationships/font" Target="fonts/HelveticaNeue-regular.fntdata"/><Relationship Id="rId7" Type="http://schemas.openxmlformats.org/officeDocument/2006/relationships/font" Target="fonts/HelveticaNeue-bold.fntdata"/><Relationship Id="rId8" Type="http://schemas.openxmlformats.org/officeDocument/2006/relationships/font" Target="fonts/HelveticaNeue-italic.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1pPr>
            <a:lvl2pPr indent="-298450" lvl="1" marL="914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2pPr>
            <a:lvl3pPr indent="-298450" lvl="2" marL="1371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3pPr>
            <a:lvl4pPr indent="-298450" lvl="3" marL="1828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4pPr>
            <a:lvl5pPr indent="-298450" lvl="4" marL="22860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5pPr>
            <a:lvl6pPr indent="-298450" lvl="5" marL="2743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6pPr>
            <a:lvl7pPr indent="-298450" lvl="6" marL="3200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7pPr>
            <a:lvl8pPr indent="-298450" lvl="7" marL="3657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8pPr>
            <a:lvl9pPr indent="-298450" lvl="8" marL="4114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 name="Shape 20"/>
        <p:cNvGrpSpPr/>
        <p:nvPr/>
      </p:nvGrpSpPr>
      <p:grpSpPr>
        <a:xfrm>
          <a:off x="0" y="0"/>
          <a:ext cx="0" cy="0"/>
          <a:chOff x="0" y="0"/>
          <a:chExt cx="0" cy="0"/>
        </a:xfrm>
      </p:grpSpPr>
      <p:sp>
        <p:nvSpPr>
          <p:cNvPr id="21" name="Google Shape;21;p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22" name="Google Shape;22;p1: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8.jpg"/><Relationship Id="rId3" Type="http://schemas.openxmlformats.org/officeDocument/2006/relationships/image" Target="../media/image3.png"/></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Blank4" type="blank">
  <p:cSld name="BLANK">
    <p:bg>
      <p:bgPr>
        <a:solidFill>
          <a:srgbClr val="F2F2F2"/>
        </a:solidFill>
      </p:bgPr>
    </p:bg>
    <p:spTree>
      <p:nvGrpSpPr>
        <p:cNvPr id="6" name="Shape 6"/>
        <p:cNvGrpSpPr/>
        <p:nvPr/>
      </p:nvGrpSpPr>
      <p:grpSpPr>
        <a:xfrm>
          <a:off x="0" y="0"/>
          <a:ext cx="0" cy="0"/>
          <a:chOff x="0" y="0"/>
          <a:chExt cx="0" cy="0"/>
        </a:xfrm>
      </p:grpSpPr>
      <p:sp>
        <p:nvSpPr>
          <p:cNvPr id="7" name="Google Shape;7;p3"/>
          <p:cNvSpPr txBox="1"/>
          <p:nvPr/>
        </p:nvSpPr>
        <p:spPr>
          <a:xfrm>
            <a:off x="21667030" y="42405828"/>
            <a:ext cx="10505705" cy="553998"/>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3000"/>
              <a:buFont typeface="Arial"/>
              <a:buNone/>
            </a:pPr>
            <a:r>
              <a:rPr b="0" i="0" lang="en-US" sz="3000" u="none" cap="none" strike="noStrike">
                <a:solidFill>
                  <a:srgbClr val="AEABAB"/>
                </a:solidFill>
                <a:latin typeface="Arial"/>
                <a:ea typeface="Arial"/>
                <a:cs typeface="Arial"/>
                <a:sym typeface="Arial"/>
              </a:rPr>
              <a:t>FLORIDA INTERNATIONAL UNIVERSITY</a:t>
            </a:r>
            <a:endParaRPr b="0" i="0" sz="1400" u="none" cap="none" strike="noStrike">
              <a:solidFill>
                <a:srgbClr val="000000"/>
              </a:solidFill>
              <a:latin typeface="Arial"/>
              <a:ea typeface="Arial"/>
              <a:cs typeface="Arial"/>
              <a:sym typeface="Arial"/>
            </a:endParaRPr>
          </a:p>
        </p:txBody>
      </p:sp>
      <p:sp>
        <p:nvSpPr>
          <p:cNvPr id="8" name="Google Shape;8;p3"/>
          <p:cNvSpPr/>
          <p:nvPr/>
        </p:nvSpPr>
        <p:spPr>
          <a:xfrm>
            <a:off x="0" y="39892950"/>
            <a:ext cx="32918401" cy="526695"/>
          </a:xfrm>
          <a:prstGeom prst="rect">
            <a:avLst/>
          </a:prstGeom>
          <a:solidFill>
            <a:srgbClr val="081E3F"/>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860"/>
              <a:buFont typeface="Arial"/>
              <a:buNone/>
            </a:pPr>
            <a:r>
              <a:t/>
            </a:r>
            <a:endParaRPr b="0" i="0" sz="4860" u="none" cap="none" strike="noStrike">
              <a:solidFill>
                <a:schemeClr val="lt1"/>
              </a:solidFill>
              <a:latin typeface="Calibri"/>
              <a:ea typeface="Calibri"/>
              <a:cs typeface="Calibri"/>
              <a:sym typeface="Calibri"/>
            </a:endParaRPr>
          </a:p>
        </p:txBody>
      </p:sp>
      <p:pic>
        <p:nvPicPr>
          <p:cNvPr descr="A close up of a sign&#10;&#10;Description automatically generated" id="9" name="Google Shape;9;p3"/>
          <p:cNvPicPr preferRelativeResize="0"/>
          <p:nvPr/>
        </p:nvPicPr>
        <p:blipFill rotWithShape="1">
          <a:blip r:embed="rId2">
            <a:alphaModFix/>
          </a:blip>
          <a:srcRect b="0" l="0" r="0" t="0"/>
          <a:stretch/>
        </p:blipFill>
        <p:spPr>
          <a:xfrm>
            <a:off x="745665" y="41267400"/>
            <a:ext cx="2651530" cy="2276856"/>
          </a:xfrm>
          <a:prstGeom prst="rect">
            <a:avLst/>
          </a:prstGeom>
          <a:noFill/>
          <a:ln>
            <a:noFill/>
          </a:ln>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Blank4">
  <p:cSld name="1_Blank4">
    <p:bg>
      <p:bgPr>
        <a:solidFill>
          <a:srgbClr val="F2F2F2"/>
        </a:solidFill>
      </p:bgPr>
    </p:bg>
    <p:spTree>
      <p:nvGrpSpPr>
        <p:cNvPr id="10" name="Shape 10"/>
        <p:cNvGrpSpPr/>
        <p:nvPr/>
      </p:nvGrpSpPr>
      <p:grpSpPr>
        <a:xfrm>
          <a:off x="0" y="0"/>
          <a:ext cx="0" cy="0"/>
          <a:chOff x="0" y="0"/>
          <a:chExt cx="0" cy="0"/>
        </a:xfrm>
      </p:grpSpPr>
      <p:sp>
        <p:nvSpPr>
          <p:cNvPr id="11" name="Google Shape;11;p4"/>
          <p:cNvSpPr txBox="1"/>
          <p:nvPr/>
        </p:nvSpPr>
        <p:spPr>
          <a:xfrm>
            <a:off x="21667030" y="41821397"/>
            <a:ext cx="10505705" cy="553998"/>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3000"/>
              <a:buFont typeface="Arial"/>
              <a:buNone/>
            </a:pPr>
            <a:r>
              <a:rPr b="0" i="0" lang="en-US" sz="3000" u="none" cap="none" strike="noStrike">
                <a:solidFill>
                  <a:srgbClr val="AEABAB"/>
                </a:solidFill>
                <a:latin typeface="Arial"/>
                <a:ea typeface="Arial"/>
                <a:cs typeface="Arial"/>
                <a:sym typeface="Arial"/>
              </a:rPr>
              <a:t>FLORIDA INTERNATIONAL UNIVERSITY</a:t>
            </a:r>
            <a:endParaRPr b="0" i="0" sz="1400" u="none" cap="none" strike="noStrike">
              <a:solidFill>
                <a:srgbClr val="000000"/>
              </a:solidFill>
              <a:latin typeface="Arial"/>
              <a:ea typeface="Arial"/>
              <a:cs typeface="Arial"/>
              <a:sym typeface="Arial"/>
            </a:endParaRPr>
          </a:p>
        </p:txBody>
      </p:sp>
      <p:pic>
        <p:nvPicPr>
          <p:cNvPr descr="A close up of a sign&#10;&#10;Description automatically generated" id="12" name="Google Shape;12;p4"/>
          <p:cNvPicPr preferRelativeResize="0"/>
          <p:nvPr/>
        </p:nvPicPr>
        <p:blipFill rotWithShape="1">
          <a:blip r:embed="rId2">
            <a:alphaModFix/>
          </a:blip>
          <a:srcRect b="0" l="0" r="0" t="0"/>
          <a:stretch/>
        </p:blipFill>
        <p:spPr>
          <a:xfrm>
            <a:off x="1097308" y="1089188"/>
            <a:ext cx="3641448" cy="3126894"/>
          </a:xfrm>
          <a:prstGeom prst="rect">
            <a:avLst/>
          </a:prstGeom>
          <a:noFill/>
          <a:ln>
            <a:noFill/>
          </a:ln>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p:cSld name="Title Slide">
    <p:spTree>
      <p:nvGrpSpPr>
        <p:cNvPr id="13" name="Shape 13"/>
        <p:cNvGrpSpPr/>
        <p:nvPr/>
      </p:nvGrpSpPr>
      <p:grpSpPr>
        <a:xfrm>
          <a:off x="0" y="0"/>
          <a:ext cx="0" cy="0"/>
          <a:chOff x="0" y="0"/>
          <a:chExt cx="0" cy="0"/>
        </a:xfrm>
      </p:grpSpPr>
      <p:sp>
        <p:nvSpPr>
          <p:cNvPr id="14" name="Google Shape;14;p5"/>
          <p:cNvSpPr txBox="1"/>
          <p:nvPr/>
        </p:nvSpPr>
        <p:spPr>
          <a:xfrm>
            <a:off x="21667030" y="41821397"/>
            <a:ext cx="10505705" cy="553998"/>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3000"/>
              <a:buFont typeface="Arial"/>
              <a:buNone/>
            </a:pPr>
            <a:r>
              <a:rPr b="0" i="0" lang="en-US" sz="3000" u="none" cap="none" strike="noStrike">
                <a:solidFill>
                  <a:srgbClr val="AEABAB"/>
                </a:solidFill>
                <a:latin typeface="Arial"/>
                <a:ea typeface="Arial"/>
                <a:cs typeface="Arial"/>
                <a:sym typeface="Arial"/>
              </a:rPr>
              <a:t>FLORIDA INTERNATIONAL UNIVERSITY</a:t>
            </a:r>
            <a:endParaRPr b="0" i="0" sz="1400" u="none" cap="none" strike="noStrike">
              <a:solidFill>
                <a:srgbClr val="000000"/>
              </a:solidFill>
              <a:latin typeface="Arial"/>
              <a:ea typeface="Arial"/>
              <a:cs typeface="Arial"/>
              <a:sym typeface="Arial"/>
            </a:endParaRPr>
          </a:p>
        </p:txBody>
      </p:sp>
      <p:pic>
        <p:nvPicPr>
          <p:cNvPr descr="A picture containing drawing&#10;&#10;Description automatically generated" id="15" name="Google Shape;15;p5"/>
          <p:cNvPicPr preferRelativeResize="0"/>
          <p:nvPr/>
        </p:nvPicPr>
        <p:blipFill rotWithShape="1">
          <a:blip r:embed="rId2">
            <a:alphaModFix/>
          </a:blip>
          <a:srcRect b="0" l="0" r="0" t="0"/>
          <a:stretch/>
        </p:blipFill>
        <p:spPr>
          <a:xfrm>
            <a:off x="1196797" y="1016276"/>
            <a:ext cx="3641446" cy="3126894"/>
          </a:xfrm>
          <a:prstGeom prst="rect">
            <a:avLst/>
          </a:prstGeom>
          <a:noFill/>
          <a:ln>
            <a:noFill/>
          </a:ln>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2">
  <p:cSld name="Blank2">
    <p:bg>
      <p:bgPr>
        <a:blipFill>
          <a:blip r:embed="rId2">
            <a:alphaModFix/>
          </a:blip>
          <a:stretch>
            <a:fillRect/>
          </a:stretch>
        </a:blipFill>
      </p:bgPr>
    </p:bg>
    <p:spTree>
      <p:nvGrpSpPr>
        <p:cNvPr id="16" name="Shape 16"/>
        <p:cNvGrpSpPr/>
        <p:nvPr/>
      </p:nvGrpSpPr>
      <p:grpSpPr>
        <a:xfrm>
          <a:off x="0" y="0"/>
          <a:ext cx="0" cy="0"/>
          <a:chOff x="0" y="0"/>
          <a:chExt cx="0" cy="0"/>
        </a:xfrm>
      </p:grpSpPr>
      <p:sp>
        <p:nvSpPr>
          <p:cNvPr id="17" name="Google Shape;17;p6"/>
          <p:cNvSpPr txBox="1"/>
          <p:nvPr/>
        </p:nvSpPr>
        <p:spPr>
          <a:xfrm>
            <a:off x="21667030" y="42405828"/>
            <a:ext cx="10505705" cy="553998"/>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3000"/>
              <a:buFont typeface="Arial"/>
              <a:buNone/>
            </a:pPr>
            <a:r>
              <a:rPr b="0" i="0" lang="en-US" sz="3000" u="none" cap="none" strike="noStrike">
                <a:solidFill>
                  <a:srgbClr val="AEABAB"/>
                </a:solidFill>
                <a:latin typeface="Arial"/>
                <a:ea typeface="Arial"/>
                <a:cs typeface="Arial"/>
                <a:sym typeface="Arial"/>
              </a:rPr>
              <a:t>FLORIDA INTERNATIONAL UNIVERSITY</a:t>
            </a:r>
            <a:endParaRPr b="0" i="0" sz="1400" u="none" cap="none" strike="noStrike">
              <a:solidFill>
                <a:srgbClr val="000000"/>
              </a:solidFill>
              <a:latin typeface="Arial"/>
              <a:ea typeface="Arial"/>
              <a:cs typeface="Arial"/>
              <a:sym typeface="Arial"/>
            </a:endParaRPr>
          </a:p>
        </p:txBody>
      </p:sp>
      <p:sp>
        <p:nvSpPr>
          <p:cNvPr id="18" name="Google Shape;18;p6"/>
          <p:cNvSpPr/>
          <p:nvPr/>
        </p:nvSpPr>
        <p:spPr>
          <a:xfrm>
            <a:off x="0" y="39892950"/>
            <a:ext cx="32918401" cy="526695"/>
          </a:xfrm>
          <a:prstGeom prst="rect">
            <a:avLst/>
          </a:prstGeom>
          <a:solidFill>
            <a:srgbClr val="00FFFF"/>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860"/>
              <a:buFont typeface="Arial"/>
              <a:buNone/>
            </a:pPr>
            <a:r>
              <a:t/>
            </a:r>
            <a:endParaRPr b="0" i="0" sz="4860" u="none" cap="none" strike="noStrike">
              <a:solidFill>
                <a:schemeClr val="lt1"/>
              </a:solidFill>
              <a:latin typeface="Calibri"/>
              <a:ea typeface="Calibri"/>
              <a:cs typeface="Calibri"/>
              <a:sym typeface="Calibri"/>
            </a:endParaRPr>
          </a:p>
        </p:txBody>
      </p:sp>
      <p:pic>
        <p:nvPicPr>
          <p:cNvPr descr="A picture containing drawing&#10;&#10;Description automatically generated" id="19" name="Google Shape;19;p6"/>
          <p:cNvPicPr preferRelativeResize="0"/>
          <p:nvPr/>
        </p:nvPicPr>
        <p:blipFill rotWithShape="1">
          <a:blip r:embed="rId3">
            <a:alphaModFix/>
          </a:blip>
          <a:srcRect b="0" l="0" r="0" t="0"/>
          <a:stretch/>
        </p:blipFill>
        <p:spPr>
          <a:xfrm>
            <a:off x="745665" y="41269425"/>
            <a:ext cx="2646812" cy="2272806"/>
          </a:xfrm>
          <a:prstGeom prst="rect">
            <a:avLst/>
          </a:prstGeom>
          <a:noFill/>
          <a:ln>
            <a:noFill/>
          </a:ln>
        </p:spPr>
      </p:pic>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image" Target="../media/image8.jpg"/><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5" Type="http://schemas.openxmlformats.org/officeDocument/2006/relationships/slideLayout" Target="../slideLayouts/slideLayout4.xml"/><Relationship Id="rId6"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1">
            <a:alphaModFix/>
          </a:blip>
          <a:stretch>
            <a:fillRect/>
          </a:stretch>
        </a:blipFill>
      </p:bgPr>
    </p:bg>
    <p:spTree>
      <p:nvGrpSpPr>
        <p:cNvPr id="5" name="Shape 5"/>
        <p:cNvGrpSpPr/>
        <p:nvPr/>
      </p:nvGrpSpPr>
      <p:grpSpPr>
        <a:xfrm>
          <a:off x="0" y="0"/>
          <a:ext cx="0" cy="0"/>
          <a:chOff x="0" y="0"/>
          <a:chExt cx="0" cy="0"/>
        </a:xfrm>
      </p:grpSpPr>
    </p:spTree>
  </p:cSld>
  <p:clrMap accent1="accent1" accent2="accent2" accent3="accent3" accent4="accent4" accent5="accent5" accent6="accent6" bg1="lt1" bg2="dk2" tx1="dk1" tx2="lt2" folHlink="folHlink" hlink="hlink"/>
  <p:sldLayoutIdLst>
    <p:sldLayoutId id="2147483649" r:id="rId2"/>
    <p:sldLayoutId id="2147483650" r:id="rId3"/>
    <p:sldLayoutId id="2147483651" r:id="rId4"/>
    <p:sldLayoutId id="2147483652" r:id="rId5"/>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2.png"/><Relationship Id="rId4" Type="http://schemas.openxmlformats.org/officeDocument/2006/relationships/image" Target="../media/image7.png"/><Relationship Id="rId5" Type="http://schemas.openxmlformats.org/officeDocument/2006/relationships/image" Target="../media/image9.png"/><Relationship Id="rId6" Type="http://schemas.openxmlformats.org/officeDocument/2006/relationships/image" Target="../media/image4.png"/><Relationship Id="rId7" Type="http://schemas.openxmlformats.org/officeDocument/2006/relationships/image" Target="../media/image6.png"/><Relationship Id="rId8"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 name="Shape 23"/>
        <p:cNvGrpSpPr/>
        <p:nvPr/>
      </p:nvGrpSpPr>
      <p:grpSpPr>
        <a:xfrm>
          <a:off x="0" y="0"/>
          <a:ext cx="0" cy="0"/>
          <a:chOff x="0" y="0"/>
          <a:chExt cx="0" cy="0"/>
        </a:xfrm>
      </p:grpSpPr>
      <p:sp>
        <p:nvSpPr>
          <p:cNvPr id="24" name="Google Shape;24;p1"/>
          <p:cNvSpPr txBox="1"/>
          <p:nvPr/>
        </p:nvSpPr>
        <p:spPr>
          <a:xfrm>
            <a:off x="3669833" y="41169369"/>
            <a:ext cx="25233384" cy="979364"/>
          </a:xfrm>
          <a:prstGeom prst="rect">
            <a:avLst/>
          </a:prstGeom>
          <a:noFill/>
          <a:ln>
            <a:noFill/>
          </a:ln>
        </p:spPr>
        <p:txBody>
          <a:bodyPr anchorCtr="0" anchor="t" bIns="27725" lIns="55475" spcFirstLastPara="1" rIns="55475" wrap="square" tIns="27725">
            <a:spAutoFit/>
          </a:bodyPr>
          <a:lstStyle/>
          <a:p>
            <a:pPr indent="0" lvl="0" marL="0" marR="0" rtl="0" algn="l">
              <a:lnSpc>
                <a:spcPct val="100000"/>
              </a:lnSpc>
              <a:spcBef>
                <a:spcPts val="0"/>
              </a:spcBef>
              <a:spcAft>
                <a:spcPts val="0"/>
              </a:spcAft>
              <a:buClr>
                <a:srgbClr val="3333CC"/>
              </a:buClr>
              <a:buSzPts val="3000"/>
              <a:buFont typeface="Arial"/>
              <a:buNone/>
            </a:pPr>
            <a:r>
              <a:rPr b="0" i="0" lang="en-US" sz="3000" u="none" cap="none" strike="noStrike">
                <a:solidFill>
                  <a:srgbClr val="3F3F3F"/>
                </a:solidFill>
                <a:latin typeface="Arial"/>
                <a:ea typeface="Arial"/>
                <a:cs typeface="Arial"/>
                <a:sym typeface="Arial"/>
              </a:rPr>
              <a:t>I thank Professor Masoud Sadjadi and Professor Alejandro Arrieta for their assistance and mentorship that I received throughout the senior design project.</a:t>
            </a:r>
            <a:endParaRPr b="0" i="0" sz="1400" u="none" cap="none" strike="noStrike">
              <a:solidFill>
                <a:srgbClr val="000000"/>
              </a:solidFill>
              <a:latin typeface="Arial"/>
              <a:ea typeface="Arial"/>
              <a:cs typeface="Arial"/>
              <a:sym typeface="Arial"/>
            </a:endParaRPr>
          </a:p>
        </p:txBody>
      </p:sp>
      <p:sp>
        <p:nvSpPr>
          <p:cNvPr id="25" name="Google Shape;25;p1"/>
          <p:cNvSpPr txBox="1"/>
          <p:nvPr/>
        </p:nvSpPr>
        <p:spPr>
          <a:xfrm>
            <a:off x="3272729" y="40482394"/>
            <a:ext cx="6599183" cy="686976"/>
          </a:xfrm>
          <a:prstGeom prst="rect">
            <a:avLst/>
          </a:prstGeom>
          <a:noFill/>
          <a:ln>
            <a:noFill/>
          </a:ln>
        </p:spPr>
        <p:txBody>
          <a:bodyPr anchorCtr="0" anchor="t" bIns="27725" lIns="55475" spcFirstLastPara="1" rIns="55475" wrap="square" tIns="27725">
            <a:spAutoFit/>
          </a:bodyPr>
          <a:lstStyle/>
          <a:p>
            <a:pPr indent="0" lvl="0" marL="0" marR="0" rtl="0" algn="ctr">
              <a:lnSpc>
                <a:spcPct val="100000"/>
              </a:lnSpc>
              <a:spcBef>
                <a:spcPts val="0"/>
              </a:spcBef>
              <a:spcAft>
                <a:spcPts val="0"/>
              </a:spcAft>
              <a:buClr>
                <a:srgbClr val="000000"/>
              </a:buClr>
              <a:buSzPts val="4100"/>
              <a:buFont typeface="Arial"/>
              <a:buNone/>
            </a:pPr>
            <a:r>
              <a:rPr b="1" i="0" lang="en-US" sz="4100" u="none" cap="none" strike="noStrike">
                <a:solidFill>
                  <a:srgbClr val="081E3F"/>
                </a:solidFill>
                <a:latin typeface="Arial"/>
                <a:ea typeface="Arial"/>
                <a:cs typeface="Arial"/>
                <a:sym typeface="Arial"/>
              </a:rPr>
              <a:t>ACKNOWLEDGEMENT</a:t>
            </a:r>
            <a:endParaRPr b="0" i="0" sz="1400" u="none" cap="none" strike="noStrike">
              <a:solidFill>
                <a:srgbClr val="000000"/>
              </a:solidFill>
              <a:latin typeface="Arial"/>
              <a:ea typeface="Arial"/>
              <a:cs typeface="Arial"/>
              <a:sym typeface="Arial"/>
            </a:endParaRPr>
          </a:p>
        </p:txBody>
      </p:sp>
      <p:sp>
        <p:nvSpPr>
          <p:cNvPr id="26" name="Google Shape;26;p1"/>
          <p:cNvSpPr txBox="1"/>
          <p:nvPr/>
        </p:nvSpPr>
        <p:spPr>
          <a:xfrm>
            <a:off x="2970083" y="615634"/>
            <a:ext cx="25687200" cy="255510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8800"/>
              <a:buFont typeface="Arial"/>
              <a:buNone/>
            </a:pPr>
            <a:r>
              <a:rPr b="1" i="0" lang="en-US" sz="8800" u="none" cap="none" strike="noStrike">
                <a:solidFill>
                  <a:srgbClr val="3F3F3F"/>
                </a:solidFill>
                <a:latin typeface="Helvetica Neue"/>
                <a:ea typeface="Helvetica Neue"/>
                <a:cs typeface="Helvetica Neue"/>
                <a:sym typeface="Helvetica Neue"/>
              </a:rPr>
              <a:t>School of Computing and Information Sciences</a:t>
            </a:r>
            <a:endParaRPr i="0" sz="1400" u="none" cap="none" strike="noStrike">
              <a:solidFill>
                <a:srgbClr val="000000"/>
              </a:solidFill>
              <a:latin typeface="Helvetica Neue"/>
              <a:ea typeface="Helvetica Neue"/>
              <a:cs typeface="Helvetica Neue"/>
              <a:sym typeface="Helvetica Neue"/>
            </a:endParaRPr>
          </a:p>
          <a:p>
            <a:pPr indent="0" lvl="0" marL="0" marR="0" rtl="0" algn="ctr">
              <a:lnSpc>
                <a:spcPct val="100000"/>
              </a:lnSpc>
              <a:spcBef>
                <a:spcPts val="0"/>
              </a:spcBef>
              <a:spcAft>
                <a:spcPts val="0"/>
              </a:spcAft>
              <a:buClr>
                <a:srgbClr val="000000"/>
              </a:buClr>
              <a:buSzPts val="7200"/>
              <a:buFont typeface="Arial"/>
              <a:buNone/>
            </a:pPr>
            <a:r>
              <a:rPr i="1" lang="en-US" sz="7200">
                <a:solidFill>
                  <a:srgbClr val="3F3F3F"/>
                </a:solidFill>
                <a:latin typeface="Helvetica Neue"/>
                <a:ea typeface="Helvetica Neue"/>
                <a:cs typeface="Helvetica Neue"/>
                <a:sym typeface="Helvetica Neue"/>
              </a:rPr>
              <a:t>Spring</a:t>
            </a:r>
            <a:r>
              <a:rPr i="1" lang="en-US" sz="7200" u="none" cap="none" strike="noStrike">
                <a:solidFill>
                  <a:srgbClr val="3F3F3F"/>
                </a:solidFill>
                <a:latin typeface="Helvetica Neue"/>
                <a:ea typeface="Helvetica Neue"/>
                <a:cs typeface="Helvetica Neue"/>
                <a:sym typeface="Helvetica Neue"/>
              </a:rPr>
              <a:t> 202</a:t>
            </a:r>
            <a:r>
              <a:rPr i="1" lang="en-US" sz="7200">
                <a:solidFill>
                  <a:srgbClr val="3F3F3F"/>
                </a:solidFill>
                <a:latin typeface="Helvetica Neue"/>
                <a:ea typeface="Helvetica Neue"/>
                <a:cs typeface="Helvetica Neue"/>
                <a:sym typeface="Helvetica Neue"/>
              </a:rPr>
              <a:t>1</a:t>
            </a:r>
            <a:r>
              <a:rPr i="1" lang="en-US" sz="7200" u="none" cap="none" strike="noStrike">
                <a:solidFill>
                  <a:srgbClr val="3F3F3F"/>
                </a:solidFill>
                <a:latin typeface="Helvetica Neue"/>
                <a:ea typeface="Helvetica Neue"/>
                <a:cs typeface="Helvetica Neue"/>
                <a:sym typeface="Helvetica Neue"/>
              </a:rPr>
              <a:t> </a:t>
            </a:r>
            <a:r>
              <a:rPr i="1" lang="en-US" sz="7200">
                <a:solidFill>
                  <a:srgbClr val="3F3F3F"/>
                </a:solidFill>
                <a:latin typeface="Helvetica Neue"/>
                <a:ea typeface="Helvetica Neue"/>
                <a:cs typeface="Helvetica Neue"/>
                <a:sym typeface="Helvetica Neue"/>
              </a:rPr>
              <a:t>Capstone 2 </a:t>
            </a:r>
            <a:r>
              <a:rPr i="1" lang="en-US" sz="7200" u="none" cap="none" strike="noStrike">
                <a:solidFill>
                  <a:srgbClr val="3F3F3F"/>
                </a:solidFill>
                <a:latin typeface="Helvetica Neue"/>
                <a:ea typeface="Helvetica Neue"/>
                <a:cs typeface="Helvetica Neue"/>
                <a:sym typeface="Helvetica Neue"/>
              </a:rPr>
              <a:t>Project</a:t>
            </a:r>
            <a:endParaRPr i="0" sz="1400" u="none" cap="none" strike="noStrike">
              <a:solidFill>
                <a:srgbClr val="000000"/>
              </a:solidFill>
              <a:latin typeface="Helvetica Neue"/>
              <a:ea typeface="Helvetica Neue"/>
              <a:cs typeface="Helvetica Neue"/>
              <a:sym typeface="Helvetica Neue"/>
            </a:endParaRPr>
          </a:p>
        </p:txBody>
      </p:sp>
      <p:sp>
        <p:nvSpPr>
          <p:cNvPr id="27" name="Google Shape;27;p1"/>
          <p:cNvSpPr txBox="1"/>
          <p:nvPr/>
        </p:nvSpPr>
        <p:spPr>
          <a:xfrm>
            <a:off x="2501535" y="3170736"/>
            <a:ext cx="27570000" cy="3565500"/>
          </a:xfrm>
          <a:prstGeom prst="rect">
            <a:avLst/>
          </a:prstGeom>
          <a:noFill/>
          <a:ln>
            <a:noFill/>
          </a:ln>
        </p:spPr>
        <p:txBody>
          <a:bodyPr anchorCtr="0" anchor="t" bIns="27725" lIns="55475" spcFirstLastPara="1" rIns="55475" wrap="square" tIns="27725">
            <a:spAutoFit/>
          </a:bodyPr>
          <a:lstStyle/>
          <a:p>
            <a:pPr indent="0" lvl="0" marL="0" marR="0" rtl="0" algn="ctr">
              <a:lnSpc>
                <a:spcPct val="100000"/>
              </a:lnSpc>
              <a:spcBef>
                <a:spcPts val="0"/>
              </a:spcBef>
              <a:spcAft>
                <a:spcPts val="0"/>
              </a:spcAft>
              <a:buClr>
                <a:srgbClr val="081E3F"/>
              </a:buClr>
              <a:buSzPts val="8800"/>
              <a:buFont typeface="Arial"/>
              <a:buNone/>
            </a:pPr>
            <a:r>
              <a:rPr b="1" lang="en-US" sz="8800">
                <a:solidFill>
                  <a:srgbClr val="081E3F"/>
                </a:solidFill>
                <a:latin typeface="Helvetica Neue"/>
                <a:ea typeface="Helvetica Neue"/>
                <a:cs typeface="Helvetica Neue"/>
                <a:sym typeface="Helvetica Neue"/>
              </a:rPr>
              <a:t>Gamificati</a:t>
            </a:r>
            <a:r>
              <a:rPr b="1" i="0" lang="en-US" sz="8800" u="none" cap="none" strike="noStrike">
                <a:solidFill>
                  <a:srgbClr val="081E3F"/>
                </a:solidFill>
                <a:latin typeface="Helvetica Neue"/>
                <a:ea typeface="Helvetica Neue"/>
                <a:cs typeface="Helvetica Neue"/>
                <a:sym typeface="Helvetica Neue"/>
              </a:rPr>
              <a:t>on of</a:t>
            </a:r>
            <a:r>
              <a:rPr b="1" lang="en-US" sz="8800">
                <a:solidFill>
                  <a:srgbClr val="081E3F"/>
                </a:solidFill>
                <a:latin typeface="Helvetica Neue"/>
                <a:ea typeface="Helvetica Neue"/>
                <a:cs typeface="Helvetica Neue"/>
                <a:sym typeface="Helvetica Neue"/>
              </a:rPr>
              <a:t> LMS App on</a:t>
            </a:r>
            <a:r>
              <a:rPr b="1" i="0" lang="en-US" sz="8800" u="none" cap="none" strike="noStrike">
                <a:solidFill>
                  <a:srgbClr val="081E3F"/>
                </a:solidFill>
                <a:latin typeface="Helvetica Neue"/>
                <a:ea typeface="Helvetica Neue"/>
                <a:cs typeface="Helvetica Neue"/>
                <a:sym typeface="Helvetica Neue"/>
              </a:rPr>
              <a:t> Facebook Ver </a:t>
            </a:r>
            <a:r>
              <a:rPr b="1" lang="en-US" sz="8800">
                <a:solidFill>
                  <a:srgbClr val="081E3F"/>
                </a:solidFill>
                <a:latin typeface="Helvetica Neue"/>
                <a:ea typeface="Helvetica Neue"/>
                <a:cs typeface="Helvetica Neue"/>
                <a:sym typeface="Helvetica Neue"/>
              </a:rPr>
              <a:t>7</a:t>
            </a:r>
            <a:r>
              <a:rPr b="1" i="0" lang="en-US" sz="8800" u="none" cap="none" strike="noStrike">
                <a:solidFill>
                  <a:srgbClr val="081E3F"/>
                </a:solidFill>
                <a:latin typeface="Helvetica Neue"/>
                <a:ea typeface="Helvetica Neue"/>
                <a:cs typeface="Helvetica Neue"/>
                <a:sym typeface="Helvetica Neue"/>
              </a:rPr>
              <a:t>.0</a:t>
            </a:r>
            <a:endParaRPr i="0" sz="1400" u="none" cap="none" strike="noStrike">
              <a:solidFill>
                <a:srgbClr val="000000"/>
              </a:solidFill>
              <a:latin typeface="Helvetica Neue"/>
              <a:ea typeface="Helvetica Neue"/>
              <a:cs typeface="Helvetica Neue"/>
              <a:sym typeface="Helvetica Neue"/>
            </a:endParaRPr>
          </a:p>
          <a:p>
            <a:pPr indent="0" lvl="0" marL="0" marR="0" rtl="0" algn="ctr">
              <a:lnSpc>
                <a:spcPct val="100000"/>
              </a:lnSpc>
              <a:spcBef>
                <a:spcPts val="0"/>
              </a:spcBef>
              <a:spcAft>
                <a:spcPts val="0"/>
              </a:spcAft>
              <a:buClr>
                <a:srgbClr val="3F3F3F"/>
              </a:buClr>
              <a:buSzPts val="3500"/>
              <a:buFont typeface="Arial"/>
              <a:buNone/>
            </a:pPr>
            <a:r>
              <a:rPr b="1" lang="en-US" sz="3500">
                <a:solidFill>
                  <a:srgbClr val="3F3F3F"/>
                </a:solidFill>
                <a:latin typeface="Helvetica Neue"/>
                <a:ea typeface="Helvetica Neue"/>
                <a:cs typeface="Helvetica Neue"/>
                <a:sym typeface="Helvetica Neue"/>
              </a:rPr>
              <a:t>Author: Alex Lopez </a:t>
            </a:r>
            <a:endParaRPr b="1" sz="3500">
              <a:solidFill>
                <a:srgbClr val="3F3F3F"/>
              </a:solidFill>
              <a:latin typeface="Helvetica Neue"/>
              <a:ea typeface="Helvetica Neue"/>
              <a:cs typeface="Helvetica Neue"/>
              <a:sym typeface="Helvetica Neue"/>
            </a:endParaRPr>
          </a:p>
          <a:p>
            <a:pPr indent="0" lvl="0" marL="0" marR="0" rtl="0" algn="ctr">
              <a:lnSpc>
                <a:spcPct val="100000"/>
              </a:lnSpc>
              <a:spcBef>
                <a:spcPts val="0"/>
              </a:spcBef>
              <a:spcAft>
                <a:spcPts val="0"/>
              </a:spcAft>
              <a:buClr>
                <a:srgbClr val="3F3F3F"/>
              </a:buClr>
              <a:buSzPts val="3500"/>
              <a:buFont typeface="Arial"/>
              <a:buNone/>
            </a:pPr>
            <a:r>
              <a:rPr b="1" lang="en-US" sz="3500">
                <a:solidFill>
                  <a:srgbClr val="3F3F3F"/>
                </a:solidFill>
                <a:latin typeface="Helvetica Neue"/>
                <a:ea typeface="Helvetica Neue"/>
                <a:cs typeface="Helvetica Neue"/>
                <a:sym typeface="Helvetica Neue"/>
              </a:rPr>
              <a:t>Team members: </a:t>
            </a:r>
            <a:endParaRPr b="1" sz="5000">
              <a:latin typeface="Helvetica Neue"/>
              <a:ea typeface="Helvetica Neue"/>
              <a:cs typeface="Helvetica Neue"/>
              <a:sym typeface="Helvetica Neue"/>
            </a:endParaRPr>
          </a:p>
          <a:p>
            <a:pPr indent="0" lvl="0" marL="0" marR="0" rtl="0" algn="ctr">
              <a:lnSpc>
                <a:spcPct val="100000"/>
              </a:lnSpc>
              <a:spcBef>
                <a:spcPts val="0"/>
              </a:spcBef>
              <a:spcAft>
                <a:spcPts val="0"/>
              </a:spcAft>
              <a:buClr>
                <a:srgbClr val="3F3F3F"/>
              </a:buClr>
              <a:buSzPts val="3500"/>
              <a:buFont typeface="Arial"/>
              <a:buNone/>
            </a:pPr>
            <a:r>
              <a:rPr b="1" lang="en-US" sz="3500">
                <a:solidFill>
                  <a:srgbClr val="3F3F3F"/>
                </a:solidFill>
                <a:latin typeface="Helvetica Neue"/>
                <a:ea typeface="Helvetica Neue"/>
                <a:cs typeface="Helvetica Neue"/>
                <a:sym typeface="Helvetica Neue"/>
              </a:rPr>
              <a:t>Product Owner</a:t>
            </a:r>
            <a:r>
              <a:rPr b="1" i="0" lang="en-US" sz="3500" u="none" cap="none" strike="noStrike">
                <a:solidFill>
                  <a:srgbClr val="3F3F3F"/>
                </a:solidFill>
                <a:latin typeface="Helvetica Neue"/>
                <a:ea typeface="Helvetica Neue"/>
                <a:cs typeface="Helvetica Neue"/>
                <a:sym typeface="Helvetica Neue"/>
              </a:rPr>
              <a:t>:</a:t>
            </a:r>
            <a:r>
              <a:rPr b="1" i="1" lang="en-US" sz="3500" u="none" cap="none" strike="noStrike">
                <a:solidFill>
                  <a:srgbClr val="3F3F3F"/>
                </a:solidFill>
                <a:latin typeface="Helvetica Neue"/>
                <a:ea typeface="Helvetica Neue"/>
                <a:cs typeface="Helvetica Neue"/>
                <a:sym typeface="Helvetica Neue"/>
              </a:rPr>
              <a:t> </a:t>
            </a:r>
            <a:r>
              <a:rPr i="1" lang="en-US" sz="3500" u="none" cap="none" strike="noStrike">
                <a:solidFill>
                  <a:srgbClr val="3F3F3F"/>
                </a:solidFill>
                <a:latin typeface="Helvetica Neue"/>
                <a:ea typeface="Helvetica Neue"/>
                <a:cs typeface="Helvetica Neue"/>
                <a:sym typeface="Helvetica Neue"/>
              </a:rPr>
              <a:t>Dr. Alejandro Arrieta, Product Owner</a:t>
            </a:r>
            <a:endParaRPr i="0" sz="3500" u="none" cap="none" strike="noStrike">
              <a:solidFill>
                <a:srgbClr val="3F3F3F"/>
              </a:solidFill>
              <a:latin typeface="Helvetica Neue"/>
              <a:ea typeface="Helvetica Neue"/>
              <a:cs typeface="Helvetica Neue"/>
              <a:sym typeface="Helvetica Neue"/>
            </a:endParaRPr>
          </a:p>
          <a:p>
            <a:pPr indent="0" lvl="0" marL="0" marR="0" rtl="0" algn="ctr">
              <a:lnSpc>
                <a:spcPct val="100000"/>
              </a:lnSpc>
              <a:spcBef>
                <a:spcPts val="0"/>
              </a:spcBef>
              <a:spcAft>
                <a:spcPts val="0"/>
              </a:spcAft>
              <a:buClr>
                <a:srgbClr val="3F3F3F"/>
              </a:buClr>
              <a:buSzPts val="3500"/>
              <a:buFont typeface="Arial"/>
              <a:buNone/>
            </a:pPr>
            <a:r>
              <a:rPr b="1" i="0" lang="en-US" sz="3500" u="none" cap="none" strike="noStrike">
                <a:solidFill>
                  <a:srgbClr val="3F3F3F"/>
                </a:solidFill>
                <a:latin typeface="Helvetica Neue"/>
                <a:ea typeface="Helvetica Neue"/>
                <a:cs typeface="Helvetica Neue"/>
                <a:sym typeface="Helvetica Neue"/>
              </a:rPr>
              <a:t>Instructor:</a:t>
            </a:r>
            <a:r>
              <a:rPr b="1" i="1" lang="en-US" sz="3500" u="none" cap="none" strike="noStrike">
                <a:solidFill>
                  <a:srgbClr val="3F3F3F"/>
                </a:solidFill>
                <a:latin typeface="Helvetica Neue"/>
                <a:ea typeface="Helvetica Neue"/>
                <a:cs typeface="Helvetica Neue"/>
                <a:sym typeface="Helvetica Neue"/>
              </a:rPr>
              <a:t> </a:t>
            </a:r>
            <a:r>
              <a:rPr i="1" lang="en-US" sz="3500" u="none" cap="none" strike="noStrike">
                <a:solidFill>
                  <a:srgbClr val="3F3F3F"/>
                </a:solidFill>
                <a:latin typeface="Helvetica Neue"/>
                <a:ea typeface="Helvetica Neue"/>
                <a:cs typeface="Helvetica Neue"/>
                <a:sym typeface="Helvetica Neue"/>
              </a:rPr>
              <a:t>Dr. Masoud Sadjadi, </a:t>
            </a:r>
            <a:r>
              <a:rPr i="0" lang="en-US" sz="3500" u="none" cap="none" strike="noStrike">
                <a:solidFill>
                  <a:srgbClr val="3F3F3F"/>
                </a:solidFill>
                <a:latin typeface="Helvetica Neue"/>
                <a:ea typeface="Helvetica Neue"/>
                <a:cs typeface="Helvetica Neue"/>
                <a:sym typeface="Helvetica Neue"/>
              </a:rPr>
              <a:t>Florida International University</a:t>
            </a:r>
            <a:endParaRPr i="0" sz="1400" u="none" cap="none" strike="noStrike">
              <a:solidFill>
                <a:srgbClr val="000000"/>
              </a:solidFill>
              <a:latin typeface="Helvetica Neue"/>
              <a:ea typeface="Helvetica Neue"/>
              <a:cs typeface="Helvetica Neue"/>
              <a:sym typeface="Helvetica Neue"/>
            </a:endParaRPr>
          </a:p>
        </p:txBody>
      </p:sp>
      <p:sp>
        <p:nvSpPr>
          <p:cNvPr id="28" name="Google Shape;28;p1"/>
          <p:cNvSpPr txBox="1"/>
          <p:nvPr/>
        </p:nvSpPr>
        <p:spPr>
          <a:xfrm>
            <a:off x="3623638" y="7476340"/>
            <a:ext cx="5406600" cy="687000"/>
          </a:xfrm>
          <a:prstGeom prst="rect">
            <a:avLst/>
          </a:prstGeom>
          <a:noFill/>
          <a:ln>
            <a:noFill/>
          </a:ln>
        </p:spPr>
        <p:txBody>
          <a:bodyPr anchorCtr="0" anchor="t" bIns="27725" lIns="55475" spcFirstLastPara="1" rIns="55475" wrap="square" tIns="27725">
            <a:spAutoFit/>
          </a:bodyPr>
          <a:lstStyle/>
          <a:p>
            <a:pPr indent="0" lvl="0" marL="0" marR="0" rtl="0" algn="ctr">
              <a:lnSpc>
                <a:spcPct val="100000"/>
              </a:lnSpc>
              <a:spcBef>
                <a:spcPts val="0"/>
              </a:spcBef>
              <a:spcAft>
                <a:spcPts val="0"/>
              </a:spcAft>
              <a:buClr>
                <a:srgbClr val="000000"/>
              </a:buClr>
              <a:buSzPts val="4100"/>
              <a:buFont typeface="Arial"/>
              <a:buNone/>
            </a:pPr>
            <a:r>
              <a:rPr b="1" i="0" lang="en-US" sz="4100" u="none" cap="none" strike="noStrike">
                <a:solidFill>
                  <a:srgbClr val="3F3F3F"/>
                </a:solidFill>
                <a:latin typeface="Helvetica Neue"/>
                <a:ea typeface="Helvetica Neue"/>
                <a:cs typeface="Helvetica Neue"/>
                <a:sym typeface="Helvetica Neue"/>
              </a:rPr>
              <a:t>PROBLEM</a:t>
            </a:r>
            <a:endParaRPr i="0" sz="1400" u="none" cap="none" strike="noStrike">
              <a:solidFill>
                <a:srgbClr val="000000"/>
              </a:solidFill>
              <a:latin typeface="Helvetica Neue"/>
              <a:ea typeface="Helvetica Neue"/>
              <a:cs typeface="Helvetica Neue"/>
              <a:sym typeface="Helvetica Neue"/>
            </a:endParaRPr>
          </a:p>
        </p:txBody>
      </p:sp>
      <p:sp>
        <p:nvSpPr>
          <p:cNvPr id="29" name="Google Shape;29;p1"/>
          <p:cNvSpPr txBox="1"/>
          <p:nvPr/>
        </p:nvSpPr>
        <p:spPr>
          <a:xfrm>
            <a:off x="14051798" y="7470411"/>
            <a:ext cx="5406553" cy="686976"/>
          </a:xfrm>
          <a:prstGeom prst="rect">
            <a:avLst/>
          </a:prstGeom>
          <a:noFill/>
          <a:ln>
            <a:noFill/>
          </a:ln>
        </p:spPr>
        <p:txBody>
          <a:bodyPr anchorCtr="0" anchor="t" bIns="27725" lIns="55475" spcFirstLastPara="1" rIns="55475" wrap="square" tIns="27725">
            <a:spAutoFit/>
          </a:bodyPr>
          <a:lstStyle/>
          <a:p>
            <a:pPr indent="0" lvl="0" marL="0" marR="0" rtl="0" algn="ctr">
              <a:lnSpc>
                <a:spcPct val="100000"/>
              </a:lnSpc>
              <a:spcBef>
                <a:spcPts val="0"/>
              </a:spcBef>
              <a:spcAft>
                <a:spcPts val="0"/>
              </a:spcAft>
              <a:buClr>
                <a:srgbClr val="000000"/>
              </a:buClr>
              <a:buSzPts val="4100"/>
              <a:buFont typeface="Arial"/>
              <a:buNone/>
            </a:pPr>
            <a:r>
              <a:rPr b="1" i="0" lang="en-US" sz="4100" u="none" cap="none" strike="noStrike">
                <a:solidFill>
                  <a:srgbClr val="3F3F3F"/>
                </a:solidFill>
                <a:latin typeface="Helvetica Neue"/>
                <a:ea typeface="Helvetica Neue"/>
                <a:cs typeface="Helvetica Neue"/>
                <a:sym typeface="Helvetica Neue"/>
              </a:rPr>
              <a:t>CURRENT SYSTEM</a:t>
            </a:r>
            <a:endParaRPr i="0" sz="1400" u="none" cap="none" strike="noStrike">
              <a:solidFill>
                <a:srgbClr val="000000"/>
              </a:solidFill>
              <a:latin typeface="Helvetica Neue"/>
              <a:ea typeface="Helvetica Neue"/>
              <a:cs typeface="Helvetica Neue"/>
              <a:sym typeface="Helvetica Neue"/>
            </a:endParaRPr>
          </a:p>
        </p:txBody>
      </p:sp>
      <p:sp>
        <p:nvSpPr>
          <p:cNvPr id="30" name="Google Shape;30;p1"/>
          <p:cNvSpPr txBox="1"/>
          <p:nvPr/>
        </p:nvSpPr>
        <p:spPr>
          <a:xfrm>
            <a:off x="24479888" y="7505913"/>
            <a:ext cx="5406553" cy="686976"/>
          </a:xfrm>
          <a:prstGeom prst="rect">
            <a:avLst/>
          </a:prstGeom>
          <a:noFill/>
          <a:ln>
            <a:noFill/>
          </a:ln>
        </p:spPr>
        <p:txBody>
          <a:bodyPr anchorCtr="0" anchor="t" bIns="27725" lIns="55475" spcFirstLastPara="1" rIns="55475" wrap="square" tIns="27725">
            <a:spAutoFit/>
          </a:bodyPr>
          <a:lstStyle/>
          <a:p>
            <a:pPr indent="0" lvl="0" marL="0" marR="0" rtl="0" algn="ctr">
              <a:lnSpc>
                <a:spcPct val="100000"/>
              </a:lnSpc>
              <a:spcBef>
                <a:spcPts val="0"/>
              </a:spcBef>
              <a:spcAft>
                <a:spcPts val="0"/>
              </a:spcAft>
              <a:buClr>
                <a:srgbClr val="000000"/>
              </a:buClr>
              <a:buSzPts val="4100"/>
              <a:buFont typeface="Arial"/>
              <a:buNone/>
            </a:pPr>
            <a:r>
              <a:rPr b="1" i="0" lang="en-US" sz="4100" u="none" cap="none" strike="noStrike">
                <a:solidFill>
                  <a:srgbClr val="3F3F3F"/>
                </a:solidFill>
                <a:latin typeface="Helvetica Neue"/>
                <a:ea typeface="Helvetica Neue"/>
                <a:cs typeface="Helvetica Neue"/>
                <a:sym typeface="Helvetica Neue"/>
              </a:rPr>
              <a:t>REQUIREMENTS</a:t>
            </a:r>
            <a:endParaRPr i="0" sz="1400" u="none" cap="none" strike="noStrike">
              <a:solidFill>
                <a:srgbClr val="000000"/>
              </a:solidFill>
              <a:latin typeface="Helvetica Neue"/>
              <a:ea typeface="Helvetica Neue"/>
              <a:cs typeface="Helvetica Neue"/>
              <a:sym typeface="Helvetica Neue"/>
            </a:endParaRPr>
          </a:p>
        </p:txBody>
      </p:sp>
      <p:sp>
        <p:nvSpPr>
          <p:cNvPr id="31" name="Google Shape;31;p1"/>
          <p:cNvSpPr txBox="1"/>
          <p:nvPr/>
        </p:nvSpPr>
        <p:spPr>
          <a:xfrm>
            <a:off x="3164113" y="18535027"/>
            <a:ext cx="5406600" cy="687000"/>
          </a:xfrm>
          <a:prstGeom prst="rect">
            <a:avLst/>
          </a:prstGeom>
          <a:noFill/>
          <a:ln>
            <a:noFill/>
          </a:ln>
        </p:spPr>
        <p:txBody>
          <a:bodyPr anchorCtr="0" anchor="t" bIns="27725" lIns="55475" spcFirstLastPara="1" rIns="55475" wrap="square" tIns="27725">
            <a:spAutoFit/>
          </a:bodyPr>
          <a:lstStyle/>
          <a:p>
            <a:pPr indent="0" lvl="0" marL="0" marR="0" rtl="0" algn="ctr">
              <a:lnSpc>
                <a:spcPct val="100000"/>
              </a:lnSpc>
              <a:spcBef>
                <a:spcPts val="0"/>
              </a:spcBef>
              <a:spcAft>
                <a:spcPts val="0"/>
              </a:spcAft>
              <a:buClr>
                <a:srgbClr val="000000"/>
              </a:buClr>
              <a:buSzPts val="4100"/>
              <a:buFont typeface="Arial"/>
              <a:buNone/>
            </a:pPr>
            <a:r>
              <a:rPr b="1" i="0" lang="en-US" sz="4100" u="none" cap="none" strike="noStrike">
                <a:solidFill>
                  <a:srgbClr val="3F3F3F"/>
                </a:solidFill>
                <a:latin typeface="Helvetica Neue"/>
                <a:ea typeface="Helvetica Neue"/>
                <a:cs typeface="Helvetica Neue"/>
                <a:sym typeface="Helvetica Neue"/>
              </a:rPr>
              <a:t>SYSTEM DESIGN</a:t>
            </a:r>
            <a:endParaRPr i="0" sz="1400" u="none" cap="none" strike="noStrike">
              <a:solidFill>
                <a:srgbClr val="000000"/>
              </a:solidFill>
              <a:latin typeface="Helvetica Neue"/>
              <a:ea typeface="Helvetica Neue"/>
              <a:cs typeface="Helvetica Neue"/>
              <a:sym typeface="Helvetica Neue"/>
            </a:endParaRPr>
          </a:p>
        </p:txBody>
      </p:sp>
      <p:sp>
        <p:nvSpPr>
          <p:cNvPr id="32" name="Google Shape;32;p1"/>
          <p:cNvSpPr txBox="1"/>
          <p:nvPr/>
        </p:nvSpPr>
        <p:spPr>
          <a:xfrm>
            <a:off x="13755923" y="18265750"/>
            <a:ext cx="5406600" cy="687000"/>
          </a:xfrm>
          <a:prstGeom prst="rect">
            <a:avLst/>
          </a:prstGeom>
          <a:noFill/>
          <a:ln>
            <a:noFill/>
          </a:ln>
        </p:spPr>
        <p:txBody>
          <a:bodyPr anchorCtr="0" anchor="t" bIns="27725" lIns="55475" spcFirstLastPara="1" rIns="55475" wrap="square" tIns="27725">
            <a:spAutoFit/>
          </a:bodyPr>
          <a:lstStyle/>
          <a:p>
            <a:pPr indent="0" lvl="0" marL="0" marR="0" rtl="0" algn="ctr">
              <a:lnSpc>
                <a:spcPct val="100000"/>
              </a:lnSpc>
              <a:spcBef>
                <a:spcPts val="0"/>
              </a:spcBef>
              <a:spcAft>
                <a:spcPts val="0"/>
              </a:spcAft>
              <a:buClr>
                <a:srgbClr val="000000"/>
              </a:buClr>
              <a:buSzPts val="4100"/>
              <a:buFont typeface="Arial"/>
              <a:buNone/>
            </a:pPr>
            <a:r>
              <a:rPr b="1" i="0" lang="en-US" sz="4100" u="none" cap="none" strike="noStrike">
                <a:solidFill>
                  <a:srgbClr val="3F3F3F"/>
                </a:solidFill>
                <a:latin typeface="Helvetica Neue"/>
                <a:ea typeface="Helvetica Neue"/>
                <a:cs typeface="Helvetica Neue"/>
                <a:sym typeface="Helvetica Neue"/>
              </a:rPr>
              <a:t>OBJECT DESIGN</a:t>
            </a:r>
            <a:endParaRPr i="0" sz="1400" u="none" cap="none" strike="noStrike">
              <a:solidFill>
                <a:srgbClr val="000000"/>
              </a:solidFill>
              <a:latin typeface="Helvetica Neue"/>
              <a:ea typeface="Helvetica Neue"/>
              <a:cs typeface="Helvetica Neue"/>
              <a:sym typeface="Helvetica Neue"/>
            </a:endParaRPr>
          </a:p>
        </p:txBody>
      </p:sp>
      <p:sp>
        <p:nvSpPr>
          <p:cNvPr id="33" name="Google Shape;33;p1"/>
          <p:cNvSpPr txBox="1"/>
          <p:nvPr/>
        </p:nvSpPr>
        <p:spPr>
          <a:xfrm>
            <a:off x="24479888" y="17182373"/>
            <a:ext cx="5406553" cy="686976"/>
          </a:xfrm>
          <a:prstGeom prst="rect">
            <a:avLst/>
          </a:prstGeom>
          <a:noFill/>
          <a:ln>
            <a:noFill/>
          </a:ln>
        </p:spPr>
        <p:txBody>
          <a:bodyPr anchorCtr="0" anchor="t" bIns="27725" lIns="55475" spcFirstLastPara="1" rIns="55475" wrap="square" tIns="27725">
            <a:spAutoFit/>
          </a:bodyPr>
          <a:lstStyle/>
          <a:p>
            <a:pPr indent="0" lvl="0" marL="0" marR="0" rtl="0" algn="ctr">
              <a:lnSpc>
                <a:spcPct val="100000"/>
              </a:lnSpc>
              <a:spcBef>
                <a:spcPts val="0"/>
              </a:spcBef>
              <a:spcAft>
                <a:spcPts val="0"/>
              </a:spcAft>
              <a:buClr>
                <a:srgbClr val="000000"/>
              </a:buClr>
              <a:buSzPts val="4100"/>
              <a:buFont typeface="Arial"/>
              <a:buNone/>
            </a:pPr>
            <a:r>
              <a:rPr b="1" i="0" lang="en-US" sz="4100" u="none" cap="none" strike="noStrike">
                <a:solidFill>
                  <a:srgbClr val="3F3F3F"/>
                </a:solidFill>
                <a:latin typeface="Helvetica Neue"/>
                <a:ea typeface="Helvetica Neue"/>
                <a:cs typeface="Helvetica Neue"/>
                <a:sym typeface="Helvetica Neue"/>
              </a:rPr>
              <a:t>IMPLEMENTATION</a:t>
            </a:r>
            <a:endParaRPr i="0" sz="1400" u="none" cap="none" strike="noStrike">
              <a:solidFill>
                <a:srgbClr val="000000"/>
              </a:solidFill>
              <a:latin typeface="Helvetica Neue"/>
              <a:ea typeface="Helvetica Neue"/>
              <a:cs typeface="Helvetica Neue"/>
              <a:sym typeface="Helvetica Neue"/>
            </a:endParaRPr>
          </a:p>
        </p:txBody>
      </p:sp>
      <p:sp>
        <p:nvSpPr>
          <p:cNvPr id="34" name="Google Shape;34;p1"/>
          <p:cNvSpPr txBox="1"/>
          <p:nvPr/>
        </p:nvSpPr>
        <p:spPr>
          <a:xfrm>
            <a:off x="1853888" y="30033853"/>
            <a:ext cx="5406600" cy="687000"/>
          </a:xfrm>
          <a:prstGeom prst="rect">
            <a:avLst/>
          </a:prstGeom>
          <a:noFill/>
          <a:ln>
            <a:noFill/>
          </a:ln>
        </p:spPr>
        <p:txBody>
          <a:bodyPr anchorCtr="0" anchor="t" bIns="27725" lIns="55475" spcFirstLastPara="1" rIns="55475" wrap="square" tIns="27725">
            <a:spAutoFit/>
          </a:bodyPr>
          <a:lstStyle/>
          <a:p>
            <a:pPr indent="0" lvl="0" marL="0" marR="0" rtl="0" algn="ctr">
              <a:lnSpc>
                <a:spcPct val="100000"/>
              </a:lnSpc>
              <a:spcBef>
                <a:spcPts val="0"/>
              </a:spcBef>
              <a:spcAft>
                <a:spcPts val="0"/>
              </a:spcAft>
              <a:buClr>
                <a:srgbClr val="000000"/>
              </a:buClr>
              <a:buSzPts val="4100"/>
              <a:buFont typeface="Arial"/>
              <a:buNone/>
            </a:pPr>
            <a:r>
              <a:rPr b="1" i="0" lang="en-US" sz="4100" u="none" cap="none" strike="noStrike">
                <a:solidFill>
                  <a:srgbClr val="3F3F3F"/>
                </a:solidFill>
                <a:latin typeface="Helvetica Neue"/>
                <a:ea typeface="Helvetica Neue"/>
                <a:cs typeface="Helvetica Neue"/>
                <a:sym typeface="Helvetica Neue"/>
              </a:rPr>
              <a:t>VERIFICATION</a:t>
            </a:r>
            <a:endParaRPr i="0" sz="1400" u="none" cap="none" strike="noStrike">
              <a:solidFill>
                <a:srgbClr val="000000"/>
              </a:solidFill>
              <a:latin typeface="Helvetica Neue"/>
              <a:ea typeface="Helvetica Neue"/>
              <a:cs typeface="Helvetica Neue"/>
              <a:sym typeface="Helvetica Neue"/>
            </a:endParaRPr>
          </a:p>
        </p:txBody>
      </p:sp>
      <p:sp>
        <p:nvSpPr>
          <p:cNvPr id="35" name="Google Shape;35;p1"/>
          <p:cNvSpPr txBox="1"/>
          <p:nvPr/>
        </p:nvSpPr>
        <p:spPr>
          <a:xfrm>
            <a:off x="24801523" y="29469069"/>
            <a:ext cx="5406600" cy="687000"/>
          </a:xfrm>
          <a:prstGeom prst="rect">
            <a:avLst/>
          </a:prstGeom>
          <a:noFill/>
          <a:ln>
            <a:noFill/>
          </a:ln>
        </p:spPr>
        <p:txBody>
          <a:bodyPr anchorCtr="0" anchor="t" bIns="27725" lIns="55475" spcFirstLastPara="1" rIns="55475" wrap="square" tIns="27725">
            <a:spAutoFit/>
          </a:bodyPr>
          <a:lstStyle/>
          <a:p>
            <a:pPr indent="0" lvl="0" marL="0" marR="0" rtl="0" algn="ctr">
              <a:lnSpc>
                <a:spcPct val="100000"/>
              </a:lnSpc>
              <a:spcBef>
                <a:spcPts val="0"/>
              </a:spcBef>
              <a:spcAft>
                <a:spcPts val="0"/>
              </a:spcAft>
              <a:buClr>
                <a:srgbClr val="000000"/>
              </a:buClr>
              <a:buSzPts val="4100"/>
              <a:buFont typeface="Arial"/>
              <a:buNone/>
            </a:pPr>
            <a:r>
              <a:rPr b="1" i="0" lang="en-US" sz="4100" u="none" cap="none" strike="noStrike">
                <a:solidFill>
                  <a:srgbClr val="3F3F3F"/>
                </a:solidFill>
                <a:latin typeface="Arial"/>
                <a:ea typeface="Arial"/>
                <a:cs typeface="Arial"/>
                <a:sym typeface="Arial"/>
              </a:rPr>
              <a:t>SUMMARY</a:t>
            </a:r>
            <a:endParaRPr b="0" i="0" sz="1400" u="none" cap="none" strike="noStrike">
              <a:solidFill>
                <a:srgbClr val="000000"/>
              </a:solidFill>
              <a:latin typeface="Arial"/>
              <a:ea typeface="Arial"/>
              <a:cs typeface="Arial"/>
              <a:sym typeface="Arial"/>
            </a:endParaRPr>
          </a:p>
        </p:txBody>
      </p:sp>
      <p:sp>
        <p:nvSpPr>
          <p:cNvPr id="36" name="Google Shape;36;p1"/>
          <p:cNvSpPr txBox="1"/>
          <p:nvPr/>
        </p:nvSpPr>
        <p:spPr>
          <a:xfrm>
            <a:off x="13237023" y="26307341"/>
            <a:ext cx="5406600" cy="687000"/>
          </a:xfrm>
          <a:prstGeom prst="rect">
            <a:avLst/>
          </a:prstGeom>
          <a:noFill/>
          <a:ln>
            <a:noFill/>
          </a:ln>
        </p:spPr>
        <p:txBody>
          <a:bodyPr anchorCtr="0" anchor="t" bIns="27725" lIns="55475" spcFirstLastPara="1" rIns="55475" wrap="square" tIns="27725">
            <a:spAutoFit/>
          </a:bodyPr>
          <a:lstStyle/>
          <a:p>
            <a:pPr indent="0" lvl="0" marL="0" marR="0" rtl="0" algn="ctr">
              <a:lnSpc>
                <a:spcPct val="100000"/>
              </a:lnSpc>
              <a:spcBef>
                <a:spcPts val="0"/>
              </a:spcBef>
              <a:spcAft>
                <a:spcPts val="0"/>
              </a:spcAft>
              <a:buClr>
                <a:srgbClr val="000000"/>
              </a:buClr>
              <a:buSzPts val="4100"/>
              <a:buFont typeface="Arial"/>
              <a:buNone/>
            </a:pPr>
            <a:r>
              <a:rPr b="1" i="0" lang="en-US" sz="4100" u="none" cap="none" strike="noStrike">
                <a:solidFill>
                  <a:srgbClr val="3F3F3F"/>
                </a:solidFill>
                <a:latin typeface="Helvetica Neue"/>
                <a:ea typeface="Helvetica Neue"/>
                <a:cs typeface="Helvetica Neue"/>
                <a:sym typeface="Helvetica Neue"/>
              </a:rPr>
              <a:t>SCREENSHOTS</a:t>
            </a:r>
            <a:endParaRPr i="0" sz="1400" u="none" cap="none" strike="noStrike">
              <a:solidFill>
                <a:srgbClr val="000000"/>
              </a:solidFill>
              <a:latin typeface="Helvetica Neue"/>
              <a:ea typeface="Helvetica Neue"/>
              <a:cs typeface="Helvetica Neue"/>
              <a:sym typeface="Helvetica Neue"/>
            </a:endParaRPr>
          </a:p>
        </p:txBody>
      </p:sp>
      <p:pic>
        <p:nvPicPr>
          <p:cNvPr id="37" name="Google Shape;37;p1"/>
          <p:cNvPicPr preferRelativeResize="0"/>
          <p:nvPr/>
        </p:nvPicPr>
        <p:blipFill rotWithShape="1">
          <a:blip r:embed="rId3">
            <a:alphaModFix/>
          </a:blip>
          <a:srcRect b="0" l="0" r="0" t="0"/>
          <a:stretch/>
        </p:blipFill>
        <p:spPr>
          <a:xfrm>
            <a:off x="232729" y="899004"/>
            <a:ext cx="2737341" cy="2712955"/>
          </a:xfrm>
          <a:prstGeom prst="rect">
            <a:avLst/>
          </a:prstGeom>
          <a:noFill/>
          <a:ln>
            <a:noFill/>
          </a:ln>
        </p:spPr>
      </p:pic>
      <p:sp>
        <p:nvSpPr>
          <p:cNvPr id="38" name="Google Shape;38;p1"/>
          <p:cNvSpPr txBox="1"/>
          <p:nvPr/>
        </p:nvSpPr>
        <p:spPr>
          <a:xfrm>
            <a:off x="2358664" y="8100600"/>
            <a:ext cx="8427300" cy="95124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3600"/>
              <a:buFont typeface="Arial"/>
              <a:buNone/>
            </a:pPr>
            <a:r>
              <a:rPr lang="en-US" sz="3600">
                <a:solidFill>
                  <a:schemeClr val="dk1"/>
                </a:solidFill>
                <a:latin typeface="Helvetica Neue"/>
                <a:ea typeface="Helvetica Neue"/>
                <a:cs typeface="Helvetica Neue"/>
                <a:sym typeface="Helvetica Neue"/>
              </a:rPr>
              <a:t>Today, there is an abundance of course websites with online educational courses that allow people to learn and share their knowledge. However, enrollment and data costs limit their </a:t>
            </a:r>
            <a:r>
              <a:rPr lang="en-US" sz="3600">
                <a:solidFill>
                  <a:schemeClr val="dk1"/>
                </a:solidFill>
                <a:latin typeface="Helvetica Neue"/>
                <a:ea typeface="Helvetica Neue"/>
                <a:cs typeface="Helvetica Neue"/>
                <a:sym typeface="Helvetica Neue"/>
              </a:rPr>
              <a:t>accessibility</a:t>
            </a:r>
            <a:r>
              <a:rPr lang="en-US" sz="3600">
                <a:solidFill>
                  <a:schemeClr val="dk1"/>
                </a:solidFill>
                <a:latin typeface="Helvetica Neue"/>
                <a:ea typeface="Helvetica Neue"/>
                <a:cs typeface="Helvetica Neue"/>
                <a:sym typeface="Helvetica Neue"/>
              </a:rPr>
              <a:t> to those in underdeveloped countries/poor communities. Also, most don’t utilize group learning and gamification  to encourage collaboration/competition to facilitate learning the content. Therefore, our web app uses a facebook login feature to minimize the data cost to the instructor and student, and implement gamification</a:t>
            </a:r>
            <a:r>
              <a:rPr lang="en-US" sz="3600">
                <a:solidFill>
                  <a:schemeClr val="dk1"/>
                </a:solidFill>
                <a:latin typeface="Helvetica Neue"/>
                <a:ea typeface="Helvetica Neue"/>
                <a:cs typeface="Helvetica Neue"/>
                <a:sym typeface="Helvetica Neue"/>
              </a:rPr>
              <a:t> aspects, such as a progress tree with indicators for individual, group, and class progress. </a:t>
            </a:r>
            <a:endParaRPr i="0" sz="1400" u="none" cap="none" strike="noStrike">
              <a:solidFill>
                <a:srgbClr val="000000"/>
              </a:solidFill>
              <a:latin typeface="Helvetica Neue"/>
              <a:ea typeface="Helvetica Neue"/>
              <a:cs typeface="Helvetica Neue"/>
              <a:sym typeface="Helvetica Neue"/>
            </a:endParaRPr>
          </a:p>
        </p:txBody>
      </p:sp>
      <p:sp>
        <p:nvSpPr>
          <p:cNvPr id="39" name="Google Shape;39;p1"/>
          <p:cNvSpPr txBox="1"/>
          <p:nvPr/>
        </p:nvSpPr>
        <p:spPr>
          <a:xfrm>
            <a:off x="12219375" y="8093375"/>
            <a:ext cx="9054600" cy="100665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3600"/>
              <a:buFont typeface="Arial"/>
              <a:buNone/>
            </a:pPr>
            <a:r>
              <a:rPr i="0" lang="en-US" sz="3600" u="none" cap="none" strike="noStrike">
                <a:solidFill>
                  <a:schemeClr val="dk1"/>
                </a:solidFill>
                <a:latin typeface="Helvetica Neue"/>
                <a:ea typeface="Helvetica Neue"/>
                <a:cs typeface="Helvetica Neue"/>
                <a:sym typeface="Helvetica Neue"/>
              </a:rPr>
              <a:t>A Learning Management System Application that uses the Facebook Platform for users to easily access and enroll to the educational courses of their choice.</a:t>
            </a:r>
            <a:endParaRPr i="0" sz="1400" u="none" cap="none" strike="noStrike">
              <a:solidFill>
                <a:srgbClr val="000000"/>
              </a:solidFill>
              <a:latin typeface="Helvetica Neue"/>
              <a:ea typeface="Helvetica Neue"/>
              <a:cs typeface="Helvetica Neue"/>
              <a:sym typeface="Helvetica Neue"/>
            </a:endParaRPr>
          </a:p>
          <a:p>
            <a:pPr indent="0" lvl="0" marL="0" marR="0" rtl="0" algn="l">
              <a:lnSpc>
                <a:spcPct val="100000"/>
              </a:lnSpc>
              <a:spcBef>
                <a:spcPts val="0"/>
              </a:spcBef>
              <a:spcAft>
                <a:spcPts val="0"/>
              </a:spcAft>
              <a:buClr>
                <a:srgbClr val="000000"/>
              </a:buClr>
              <a:buSzPts val="3600"/>
              <a:buFont typeface="Arial"/>
              <a:buNone/>
            </a:pPr>
            <a:r>
              <a:t/>
            </a:r>
            <a:endParaRPr i="0" sz="3600" u="none" cap="none" strike="noStrike">
              <a:solidFill>
                <a:schemeClr val="dk1"/>
              </a:solidFill>
              <a:latin typeface="Helvetica Neue"/>
              <a:ea typeface="Helvetica Neue"/>
              <a:cs typeface="Helvetica Neue"/>
              <a:sym typeface="Helvetica Neue"/>
            </a:endParaRPr>
          </a:p>
          <a:p>
            <a:pPr indent="0" lvl="0" marL="0" marR="0" rtl="0" algn="l">
              <a:lnSpc>
                <a:spcPct val="100000"/>
              </a:lnSpc>
              <a:spcBef>
                <a:spcPts val="0"/>
              </a:spcBef>
              <a:spcAft>
                <a:spcPts val="0"/>
              </a:spcAft>
              <a:buClr>
                <a:srgbClr val="000000"/>
              </a:buClr>
              <a:buSzPts val="3600"/>
              <a:buFont typeface="Arial"/>
              <a:buNone/>
            </a:pPr>
            <a:r>
              <a:rPr lang="en-US" sz="3600">
                <a:solidFill>
                  <a:schemeClr val="dk1"/>
                </a:solidFill>
                <a:latin typeface="Helvetica Neue"/>
                <a:ea typeface="Helvetica Neue"/>
                <a:cs typeface="Helvetica Neue"/>
                <a:sym typeface="Helvetica Neue"/>
              </a:rPr>
              <a:t>I worked on improving the application features, mainly through redesigning the progress bars in the course home page into a progress tree that dynamically tracks course progress and </a:t>
            </a:r>
            <a:r>
              <a:rPr lang="en-US" sz="3600">
                <a:solidFill>
                  <a:schemeClr val="dk1"/>
                </a:solidFill>
                <a:latin typeface="Helvetica Neue"/>
                <a:ea typeface="Helvetica Neue"/>
                <a:cs typeface="Helvetica Neue"/>
                <a:sym typeface="Helvetica Neue"/>
              </a:rPr>
              <a:t>module</a:t>
            </a:r>
            <a:r>
              <a:rPr lang="en-US" sz="3600">
                <a:solidFill>
                  <a:schemeClr val="dk1"/>
                </a:solidFill>
                <a:latin typeface="Helvetica Neue"/>
                <a:ea typeface="Helvetica Neue"/>
                <a:cs typeface="Helvetica Neue"/>
                <a:sym typeface="Helvetica Neue"/>
              </a:rPr>
              <a:t> progress.I also worked on </a:t>
            </a:r>
            <a:r>
              <a:rPr lang="en-US" sz="3600">
                <a:solidFill>
                  <a:schemeClr val="dk1"/>
                </a:solidFill>
                <a:latin typeface="Helvetica Neue"/>
                <a:ea typeface="Helvetica Neue"/>
                <a:cs typeface="Helvetica Neue"/>
                <a:sym typeface="Helvetica Neue"/>
              </a:rPr>
              <a:t>testing the migration from hosting the web application on heroku to AWS EC2 so that we can use FIU servers. Also worked on bug fixing  and adding to current components to improve the app, such as adding a pagination feature to the course enrollment page.</a:t>
            </a:r>
            <a:endParaRPr i="0" sz="1400" u="none" cap="none" strike="noStrike">
              <a:solidFill>
                <a:srgbClr val="000000"/>
              </a:solidFill>
              <a:latin typeface="Helvetica Neue"/>
              <a:ea typeface="Helvetica Neue"/>
              <a:cs typeface="Helvetica Neue"/>
              <a:sym typeface="Helvetica Neue"/>
            </a:endParaRPr>
          </a:p>
        </p:txBody>
      </p:sp>
      <p:sp>
        <p:nvSpPr>
          <p:cNvPr id="40" name="Google Shape;40;p1"/>
          <p:cNvSpPr txBox="1"/>
          <p:nvPr/>
        </p:nvSpPr>
        <p:spPr>
          <a:xfrm>
            <a:off x="23439120" y="8108622"/>
            <a:ext cx="7162800" cy="9004500"/>
          </a:xfrm>
          <a:prstGeom prst="rect">
            <a:avLst/>
          </a:prstGeom>
          <a:noFill/>
          <a:ln>
            <a:noFill/>
          </a:ln>
        </p:spPr>
        <p:txBody>
          <a:bodyPr anchorCtr="0" anchor="t" bIns="45700" lIns="91425" spcFirstLastPara="1" rIns="91425" wrap="square" tIns="45700">
            <a:spAutoFit/>
          </a:bodyPr>
          <a:lstStyle/>
          <a:p>
            <a:pPr indent="-565150" lvl="0" marL="571500" marR="0" rtl="0" algn="l">
              <a:lnSpc>
                <a:spcPct val="100000"/>
              </a:lnSpc>
              <a:spcBef>
                <a:spcPts val="0"/>
              </a:spcBef>
              <a:spcAft>
                <a:spcPts val="0"/>
              </a:spcAft>
              <a:buClr>
                <a:schemeClr val="dk1"/>
              </a:buClr>
              <a:buSzPts val="3500"/>
              <a:buFont typeface="Helvetica Neue"/>
              <a:buChar char="-"/>
            </a:pPr>
            <a:r>
              <a:rPr lang="en-US" sz="3500" u="sng">
                <a:solidFill>
                  <a:schemeClr val="dk1"/>
                </a:solidFill>
                <a:latin typeface="Helvetica Neue"/>
                <a:ea typeface="Helvetica Neue"/>
                <a:cs typeface="Helvetica Neue"/>
                <a:sym typeface="Helvetica Neue"/>
              </a:rPr>
              <a:t>What was worked on:</a:t>
            </a:r>
            <a:endParaRPr sz="3500" u="sng">
              <a:solidFill>
                <a:schemeClr val="dk1"/>
              </a:solidFill>
              <a:latin typeface="Helvetica Neue"/>
              <a:ea typeface="Helvetica Neue"/>
              <a:cs typeface="Helvetica Neue"/>
              <a:sym typeface="Helvetica Neue"/>
            </a:endParaRPr>
          </a:p>
          <a:p>
            <a:pPr indent="-431800" lvl="1" marL="914400" marR="0" rtl="0" algn="l">
              <a:lnSpc>
                <a:spcPct val="100000"/>
              </a:lnSpc>
              <a:spcBef>
                <a:spcPts val="0"/>
              </a:spcBef>
              <a:spcAft>
                <a:spcPts val="0"/>
              </a:spcAft>
              <a:buClr>
                <a:schemeClr val="dk1"/>
              </a:buClr>
              <a:buSzPts val="3200"/>
              <a:buFont typeface="Helvetica Neue"/>
              <a:buChar char="○"/>
            </a:pPr>
            <a:r>
              <a:rPr lang="en-US" sz="3200">
                <a:solidFill>
                  <a:schemeClr val="dk1"/>
                </a:solidFill>
                <a:latin typeface="Helvetica Neue"/>
                <a:ea typeface="Helvetica Neue"/>
                <a:cs typeface="Helvetica Neue"/>
                <a:sym typeface="Helvetica Neue"/>
              </a:rPr>
              <a:t>redesigning the progress bars into a proper progress tree to display total course progress and progress in each module as </a:t>
            </a:r>
            <a:r>
              <a:rPr lang="en-US" sz="3200">
                <a:solidFill>
                  <a:schemeClr val="dk1"/>
                </a:solidFill>
                <a:latin typeface="Helvetica Neue"/>
                <a:ea typeface="Helvetica Neue"/>
                <a:cs typeface="Helvetica Neue"/>
                <a:sym typeface="Helvetica Neue"/>
              </a:rPr>
              <a:t>indicated</a:t>
            </a:r>
            <a:r>
              <a:rPr lang="en-US" sz="3200">
                <a:solidFill>
                  <a:schemeClr val="dk1"/>
                </a:solidFill>
                <a:latin typeface="Helvetica Neue"/>
                <a:ea typeface="Helvetica Neue"/>
                <a:cs typeface="Helvetica Neue"/>
                <a:sym typeface="Helvetica Neue"/>
              </a:rPr>
              <a:t> by PO.</a:t>
            </a:r>
            <a:endParaRPr sz="3200">
              <a:solidFill>
                <a:schemeClr val="dk1"/>
              </a:solidFill>
              <a:latin typeface="Helvetica Neue"/>
              <a:ea typeface="Helvetica Neue"/>
              <a:cs typeface="Helvetica Neue"/>
              <a:sym typeface="Helvetica Neue"/>
            </a:endParaRPr>
          </a:p>
          <a:p>
            <a:pPr indent="-431800" lvl="1" marL="914400" marR="0" rtl="0" algn="l">
              <a:lnSpc>
                <a:spcPct val="100000"/>
              </a:lnSpc>
              <a:spcBef>
                <a:spcPts val="0"/>
              </a:spcBef>
              <a:spcAft>
                <a:spcPts val="0"/>
              </a:spcAft>
              <a:buClr>
                <a:schemeClr val="dk1"/>
              </a:buClr>
              <a:buSzPts val="3200"/>
              <a:buFont typeface="Helvetica Neue"/>
              <a:buChar char="○"/>
            </a:pPr>
            <a:r>
              <a:rPr lang="en-US" sz="3200">
                <a:solidFill>
                  <a:schemeClr val="dk1"/>
                </a:solidFill>
                <a:latin typeface="Helvetica Neue"/>
                <a:ea typeface="Helvetica Neue"/>
                <a:cs typeface="Helvetica Neue"/>
                <a:sym typeface="Helvetica Neue"/>
              </a:rPr>
              <a:t>Progress tree also generates the module bars dynamically so that we don’t need to have a static number of </a:t>
            </a:r>
            <a:r>
              <a:rPr lang="en-US" sz="3200">
                <a:solidFill>
                  <a:schemeClr val="dk1"/>
                </a:solidFill>
                <a:latin typeface="Helvetica Neue"/>
                <a:ea typeface="Helvetica Neue"/>
                <a:cs typeface="Helvetica Neue"/>
                <a:sym typeface="Helvetica Neue"/>
              </a:rPr>
              <a:t>module</a:t>
            </a:r>
            <a:r>
              <a:rPr lang="en-US" sz="3200">
                <a:solidFill>
                  <a:schemeClr val="dk1"/>
                </a:solidFill>
                <a:latin typeface="Helvetica Neue"/>
                <a:ea typeface="Helvetica Neue"/>
                <a:cs typeface="Helvetica Neue"/>
                <a:sym typeface="Helvetica Neue"/>
              </a:rPr>
              <a:t> bars.</a:t>
            </a:r>
            <a:endParaRPr sz="3200">
              <a:solidFill>
                <a:schemeClr val="dk1"/>
              </a:solidFill>
              <a:latin typeface="Helvetica Neue"/>
              <a:ea typeface="Helvetica Neue"/>
              <a:cs typeface="Helvetica Neue"/>
              <a:sym typeface="Helvetica Neue"/>
            </a:endParaRPr>
          </a:p>
          <a:p>
            <a:pPr indent="-431800" lvl="1" marL="914400" marR="0" rtl="0" algn="l">
              <a:lnSpc>
                <a:spcPct val="100000"/>
              </a:lnSpc>
              <a:spcBef>
                <a:spcPts val="0"/>
              </a:spcBef>
              <a:spcAft>
                <a:spcPts val="0"/>
              </a:spcAft>
              <a:buClr>
                <a:schemeClr val="dk1"/>
              </a:buClr>
              <a:buSzPts val="3200"/>
              <a:buFont typeface="Helvetica Neue"/>
              <a:buChar char="○"/>
            </a:pPr>
            <a:r>
              <a:rPr lang="en-US" sz="3200">
                <a:solidFill>
                  <a:schemeClr val="dk1"/>
                </a:solidFill>
                <a:latin typeface="Helvetica Neue"/>
                <a:ea typeface="Helvetica Neue"/>
                <a:cs typeface="Helvetica Neue"/>
                <a:sym typeface="Helvetica Neue"/>
              </a:rPr>
              <a:t>Added markers to show group and class progress on module progress bars instead of creating </a:t>
            </a:r>
            <a:r>
              <a:rPr lang="en-US" sz="3200">
                <a:solidFill>
                  <a:schemeClr val="dk1"/>
                </a:solidFill>
                <a:latin typeface="Helvetica Neue"/>
                <a:ea typeface="Helvetica Neue"/>
                <a:cs typeface="Helvetica Neue"/>
                <a:sym typeface="Helvetica Neue"/>
              </a:rPr>
              <a:t>separate</a:t>
            </a:r>
            <a:r>
              <a:rPr lang="en-US" sz="3200">
                <a:solidFill>
                  <a:schemeClr val="dk1"/>
                </a:solidFill>
                <a:latin typeface="Helvetica Neue"/>
                <a:ea typeface="Helvetica Neue"/>
                <a:cs typeface="Helvetica Neue"/>
                <a:sym typeface="Helvetica Neue"/>
              </a:rPr>
              <a:t> progress trees for each.</a:t>
            </a:r>
            <a:endParaRPr sz="3200">
              <a:solidFill>
                <a:schemeClr val="dk1"/>
              </a:solidFill>
              <a:latin typeface="Helvetica Neue"/>
              <a:ea typeface="Helvetica Neue"/>
              <a:cs typeface="Helvetica Neue"/>
              <a:sym typeface="Helvetica Neue"/>
            </a:endParaRPr>
          </a:p>
          <a:p>
            <a:pPr indent="-431800" lvl="1" marL="914400" marR="0" rtl="0" algn="l">
              <a:lnSpc>
                <a:spcPct val="100000"/>
              </a:lnSpc>
              <a:spcBef>
                <a:spcPts val="0"/>
              </a:spcBef>
              <a:spcAft>
                <a:spcPts val="0"/>
              </a:spcAft>
              <a:buClr>
                <a:schemeClr val="dk1"/>
              </a:buClr>
              <a:buSzPts val="3200"/>
              <a:buFont typeface="Helvetica Neue"/>
              <a:buChar char="○"/>
            </a:pPr>
            <a:r>
              <a:rPr lang="en-US" sz="3200">
                <a:solidFill>
                  <a:schemeClr val="dk1"/>
                </a:solidFill>
                <a:latin typeface="Helvetica Neue"/>
                <a:ea typeface="Helvetica Neue"/>
                <a:cs typeface="Helvetica Neue"/>
                <a:sym typeface="Helvetica Neue"/>
              </a:rPr>
              <a:t>Explored and testing </a:t>
            </a:r>
            <a:r>
              <a:rPr lang="en-US" sz="3200">
                <a:solidFill>
                  <a:schemeClr val="dk1"/>
                </a:solidFill>
                <a:latin typeface="Helvetica Neue"/>
                <a:ea typeface="Helvetica Neue"/>
                <a:cs typeface="Helvetica Neue"/>
                <a:sym typeface="Helvetica Neue"/>
              </a:rPr>
              <a:t>hosting</a:t>
            </a:r>
            <a:r>
              <a:rPr lang="en-US" sz="3200">
                <a:solidFill>
                  <a:schemeClr val="dk1"/>
                </a:solidFill>
                <a:latin typeface="Helvetica Neue"/>
                <a:ea typeface="Helvetica Neue"/>
                <a:cs typeface="Helvetica Neue"/>
                <a:sym typeface="Helvetica Neue"/>
              </a:rPr>
              <a:t> the app on AWS so that we provide a foundation to migrate to FIU servers. </a:t>
            </a:r>
            <a:endParaRPr sz="3200">
              <a:solidFill>
                <a:schemeClr val="dk1"/>
              </a:solidFill>
              <a:latin typeface="Helvetica Neue"/>
              <a:ea typeface="Helvetica Neue"/>
              <a:cs typeface="Helvetica Neue"/>
              <a:sym typeface="Helvetica Neue"/>
            </a:endParaRPr>
          </a:p>
        </p:txBody>
      </p:sp>
      <p:pic>
        <p:nvPicPr>
          <p:cNvPr descr="Diagram&#10;&#10;Description automatically generated" id="41" name="Google Shape;41;p1"/>
          <p:cNvPicPr preferRelativeResize="0"/>
          <p:nvPr/>
        </p:nvPicPr>
        <p:blipFill rotWithShape="1">
          <a:blip r:embed="rId4">
            <a:alphaModFix/>
          </a:blip>
          <a:srcRect b="0" l="0" r="0" t="0"/>
          <a:stretch/>
        </p:blipFill>
        <p:spPr>
          <a:xfrm>
            <a:off x="1556729" y="19368644"/>
            <a:ext cx="8427390" cy="9360988"/>
          </a:xfrm>
          <a:prstGeom prst="rect">
            <a:avLst/>
          </a:prstGeom>
          <a:noFill/>
          <a:ln>
            <a:noFill/>
          </a:ln>
        </p:spPr>
      </p:pic>
      <p:sp>
        <p:nvSpPr>
          <p:cNvPr id="42" name="Google Shape;42;p1"/>
          <p:cNvSpPr txBox="1"/>
          <p:nvPr/>
        </p:nvSpPr>
        <p:spPr>
          <a:xfrm>
            <a:off x="22383975" y="17613000"/>
            <a:ext cx="10241700" cy="11729100"/>
          </a:xfrm>
          <a:prstGeom prst="rect">
            <a:avLst/>
          </a:prstGeom>
          <a:noFill/>
          <a:ln>
            <a:noFill/>
          </a:ln>
        </p:spPr>
        <p:txBody>
          <a:bodyPr anchorCtr="0" anchor="t" bIns="45700" lIns="91425" spcFirstLastPara="1" rIns="91425" wrap="square" tIns="45700">
            <a:spAutoFit/>
          </a:bodyPr>
          <a:lstStyle/>
          <a:p>
            <a:pPr indent="-387350" lvl="0" marL="914400" marR="0" rtl="0" algn="l">
              <a:lnSpc>
                <a:spcPct val="100000"/>
              </a:lnSpc>
              <a:spcBef>
                <a:spcPts val="0"/>
              </a:spcBef>
              <a:spcAft>
                <a:spcPts val="0"/>
              </a:spcAft>
              <a:buClr>
                <a:schemeClr val="dk1"/>
              </a:buClr>
              <a:buSzPts val="2500"/>
              <a:buFont typeface="Helvetica Neue"/>
              <a:buChar char="-"/>
            </a:pPr>
            <a:r>
              <a:rPr lang="en-US" sz="2800">
                <a:solidFill>
                  <a:srgbClr val="3F3F3F"/>
                </a:solidFill>
                <a:latin typeface="Helvetica Neue"/>
                <a:ea typeface="Helvetica Neue"/>
                <a:cs typeface="Helvetica Neue"/>
                <a:sym typeface="Helvetica Neue"/>
              </a:rPr>
              <a:t>Backed was </a:t>
            </a:r>
            <a:r>
              <a:rPr lang="en-US" sz="2800">
                <a:solidFill>
                  <a:srgbClr val="3F3F3F"/>
                </a:solidFill>
                <a:latin typeface="Helvetica Neue"/>
                <a:ea typeface="Helvetica Neue"/>
                <a:cs typeface="Helvetica Neue"/>
                <a:sym typeface="Helvetica Neue"/>
              </a:rPr>
              <a:t>implemented</a:t>
            </a:r>
            <a:r>
              <a:rPr lang="en-US" sz="2800">
                <a:solidFill>
                  <a:srgbClr val="3F3F3F"/>
                </a:solidFill>
                <a:latin typeface="Helvetica Neue"/>
                <a:ea typeface="Helvetica Neue"/>
                <a:cs typeface="Helvetica Neue"/>
                <a:sym typeface="Helvetica Neue"/>
              </a:rPr>
              <a:t> as a </a:t>
            </a:r>
            <a:r>
              <a:rPr i="0" lang="en-US" sz="2800" u="none" cap="none" strike="noStrike">
                <a:solidFill>
                  <a:srgbClr val="3F3F3F"/>
                </a:solidFill>
                <a:latin typeface="Helvetica Neue"/>
                <a:ea typeface="Helvetica Neue"/>
                <a:cs typeface="Helvetica Neue"/>
                <a:sym typeface="Helvetica Neue"/>
              </a:rPr>
              <a:t>NodeJS w/ Express API app</a:t>
            </a:r>
            <a:r>
              <a:rPr lang="en-US" sz="2800">
                <a:solidFill>
                  <a:srgbClr val="3F3F3F"/>
                </a:solidFill>
                <a:latin typeface="Helvetica Neue"/>
                <a:ea typeface="Helvetica Neue"/>
                <a:cs typeface="Helvetica Neue"/>
                <a:sym typeface="Helvetica Neue"/>
              </a:rPr>
              <a:t>, which was utilized to connect the </a:t>
            </a:r>
            <a:r>
              <a:rPr lang="en-US" sz="2800">
                <a:solidFill>
                  <a:srgbClr val="3F3F3F"/>
                </a:solidFill>
                <a:latin typeface="Helvetica Neue"/>
                <a:ea typeface="Helvetica Neue"/>
                <a:cs typeface="Helvetica Neue"/>
                <a:sym typeface="Helvetica Neue"/>
              </a:rPr>
              <a:t>progress tree to the Database for tracking course/module progress.</a:t>
            </a:r>
            <a:endParaRPr i="0" sz="1400" u="none" cap="none" strike="noStrike">
              <a:solidFill>
                <a:srgbClr val="000000"/>
              </a:solidFill>
              <a:latin typeface="Helvetica Neue"/>
              <a:ea typeface="Helvetica Neue"/>
              <a:cs typeface="Helvetica Neue"/>
              <a:sym typeface="Helvetica Neue"/>
            </a:endParaRPr>
          </a:p>
          <a:p>
            <a:pPr indent="0" lvl="0" marL="914400" marR="0" rtl="0" algn="l">
              <a:lnSpc>
                <a:spcPct val="100000"/>
              </a:lnSpc>
              <a:spcBef>
                <a:spcPts val="0"/>
              </a:spcBef>
              <a:spcAft>
                <a:spcPts val="0"/>
              </a:spcAft>
              <a:buClr>
                <a:srgbClr val="000000"/>
              </a:buClr>
              <a:buSzPts val="2800"/>
              <a:buFont typeface="Arial"/>
              <a:buNone/>
            </a:pPr>
            <a:r>
              <a:t/>
            </a:r>
            <a:endParaRPr i="0" sz="2800" u="none" cap="none" strike="noStrike">
              <a:solidFill>
                <a:srgbClr val="3F3F3F"/>
              </a:solidFill>
              <a:latin typeface="Helvetica Neue"/>
              <a:ea typeface="Helvetica Neue"/>
              <a:cs typeface="Helvetica Neue"/>
              <a:sym typeface="Helvetica Neue"/>
            </a:endParaRPr>
          </a:p>
          <a:p>
            <a:pPr indent="-387350" lvl="0" marL="914400" marR="0" rtl="0" algn="l">
              <a:lnSpc>
                <a:spcPct val="100000"/>
              </a:lnSpc>
              <a:spcBef>
                <a:spcPts val="0"/>
              </a:spcBef>
              <a:spcAft>
                <a:spcPts val="0"/>
              </a:spcAft>
              <a:buClr>
                <a:schemeClr val="dk1"/>
              </a:buClr>
              <a:buSzPts val="2500"/>
              <a:buFont typeface="Helvetica Neue"/>
              <a:buChar char="-"/>
            </a:pPr>
            <a:r>
              <a:rPr lang="en-US" sz="2800">
                <a:solidFill>
                  <a:srgbClr val="3F3F3F"/>
                </a:solidFill>
                <a:latin typeface="Helvetica Neue"/>
                <a:ea typeface="Helvetica Neue"/>
                <a:cs typeface="Helvetica Neue"/>
                <a:sym typeface="Helvetica Neue"/>
              </a:rPr>
              <a:t>Database was </a:t>
            </a:r>
            <a:r>
              <a:rPr lang="en-US" sz="2800">
                <a:solidFill>
                  <a:srgbClr val="3F3F3F"/>
                </a:solidFill>
                <a:latin typeface="Helvetica Neue"/>
                <a:ea typeface="Helvetica Neue"/>
                <a:cs typeface="Helvetica Neue"/>
                <a:sym typeface="Helvetica Neue"/>
              </a:rPr>
              <a:t>implemented</a:t>
            </a:r>
            <a:r>
              <a:rPr lang="en-US" sz="2800">
                <a:solidFill>
                  <a:srgbClr val="3F3F3F"/>
                </a:solidFill>
                <a:latin typeface="Helvetica Neue"/>
                <a:ea typeface="Helvetica Neue"/>
                <a:cs typeface="Helvetica Neue"/>
                <a:sym typeface="Helvetica Neue"/>
              </a:rPr>
              <a:t> using </a:t>
            </a:r>
            <a:r>
              <a:rPr i="0" lang="en-US" sz="2800" u="none" cap="none" strike="noStrike">
                <a:solidFill>
                  <a:srgbClr val="3F3F3F"/>
                </a:solidFill>
                <a:latin typeface="Helvetica Neue"/>
                <a:ea typeface="Helvetica Neue"/>
                <a:cs typeface="Helvetica Neue"/>
                <a:sym typeface="Helvetica Neue"/>
              </a:rPr>
              <a:t>MySQL</a:t>
            </a:r>
            <a:r>
              <a:rPr lang="en-US" sz="2800">
                <a:solidFill>
                  <a:srgbClr val="3F3F3F"/>
                </a:solidFill>
                <a:latin typeface="Helvetica Neue"/>
                <a:ea typeface="Helvetica Neue"/>
                <a:cs typeface="Helvetica Neue"/>
                <a:sym typeface="Helvetica Neue"/>
              </a:rPr>
              <a:t>. Accessed and modified tables </a:t>
            </a:r>
            <a:r>
              <a:rPr lang="en-US" sz="2800">
                <a:solidFill>
                  <a:srgbClr val="3F3F3F"/>
                </a:solidFill>
                <a:latin typeface="Helvetica Neue"/>
                <a:ea typeface="Helvetica Neue"/>
                <a:cs typeface="Helvetica Neue"/>
                <a:sym typeface="Helvetica Neue"/>
              </a:rPr>
              <a:t>efficiently</a:t>
            </a:r>
            <a:r>
              <a:rPr lang="en-US" sz="2800">
                <a:solidFill>
                  <a:srgbClr val="3F3F3F"/>
                </a:solidFill>
                <a:latin typeface="Helvetica Neue"/>
                <a:ea typeface="Helvetica Neue"/>
                <a:cs typeface="Helvetica Neue"/>
                <a:sym typeface="Helvetica Neue"/>
              </a:rPr>
              <a:t> using </a:t>
            </a:r>
            <a:r>
              <a:rPr i="0" lang="en-US" sz="2800" u="none" cap="none" strike="noStrike">
                <a:solidFill>
                  <a:srgbClr val="3F3F3F"/>
                </a:solidFill>
                <a:latin typeface="Helvetica Neue"/>
                <a:ea typeface="Helvetica Neue"/>
                <a:cs typeface="Helvetica Neue"/>
                <a:sym typeface="Helvetica Neue"/>
              </a:rPr>
              <a:t>MySQL Workbench</a:t>
            </a:r>
            <a:endParaRPr i="0" sz="1400" u="none" cap="none" strike="noStrike">
              <a:solidFill>
                <a:srgbClr val="000000"/>
              </a:solidFill>
              <a:latin typeface="Helvetica Neue"/>
              <a:ea typeface="Helvetica Neue"/>
              <a:cs typeface="Helvetica Neue"/>
              <a:sym typeface="Helvetica Neue"/>
            </a:endParaRPr>
          </a:p>
          <a:p>
            <a:pPr indent="0" lvl="0" marL="914400" marR="0" rtl="0" algn="l">
              <a:lnSpc>
                <a:spcPct val="100000"/>
              </a:lnSpc>
              <a:spcBef>
                <a:spcPts val="0"/>
              </a:spcBef>
              <a:spcAft>
                <a:spcPts val="0"/>
              </a:spcAft>
              <a:buClr>
                <a:srgbClr val="000000"/>
              </a:buClr>
              <a:buSzPts val="2800"/>
              <a:buFont typeface="Arial"/>
              <a:buNone/>
            </a:pPr>
            <a:r>
              <a:t/>
            </a:r>
            <a:endParaRPr i="0" sz="2800" u="none" cap="none" strike="noStrike">
              <a:solidFill>
                <a:srgbClr val="3F3F3F"/>
              </a:solidFill>
              <a:latin typeface="Helvetica Neue"/>
              <a:ea typeface="Helvetica Neue"/>
              <a:cs typeface="Helvetica Neue"/>
              <a:sym typeface="Helvetica Neue"/>
            </a:endParaRPr>
          </a:p>
          <a:p>
            <a:pPr indent="-387350" lvl="0" marL="914400" marR="0" rtl="0" algn="l">
              <a:lnSpc>
                <a:spcPct val="100000"/>
              </a:lnSpc>
              <a:spcBef>
                <a:spcPts val="0"/>
              </a:spcBef>
              <a:spcAft>
                <a:spcPts val="0"/>
              </a:spcAft>
              <a:buClr>
                <a:schemeClr val="dk1"/>
              </a:buClr>
              <a:buSzPts val="2500"/>
              <a:buFont typeface="Helvetica Neue"/>
              <a:buChar char="-"/>
            </a:pPr>
            <a:r>
              <a:rPr i="0" lang="en-US" sz="2800" u="none" cap="none" strike="noStrike">
                <a:solidFill>
                  <a:srgbClr val="3F3F3F"/>
                </a:solidFill>
                <a:latin typeface="Helvetica Neue"/>
                <a:ea typeface="Helvetica Neue"/>
                <a:cs typeface="Helvetica Neue"/>
                <a:sym typeface="Helvetica Neue"/>
              </a:rPr>
              <a:t>The Front-End was implemented using the Angular </a:t>
            </a:r>
            <a:r>
              <a:rPr lang="en-US" sz="2800">
                <a:solidFill>
                  <a:srgbClr val="3F3F3F"/>
                </a:solidFill>
                <a:latin typeface="Helvetica Neue"/>
                <a:ea typeface="Helvetica Neue"/>
                <a:cs typeface="Helvetica Neue"/>
                <a:sym typeface="Helvetica Neue"/>
              </a:rPr>
              <a:t>9</a:t>
            </a:r>
            <a:r>
              <a:rPr i="0" lang="en-US" sz="2800" u="none" cap="none" strike="noStrike">
                <a:solidFill>
                  <a:srgbClr val="3F3F3F"/>
                </a:solidFill>
                <a:latin typeface="Helvetica Neue"/>
                <a:ea typeface="Helvetica Neue"/>
                <a:cs typeface="Helvetica Neue"/>
                <a:sym typeface="Helvetica Neue"/>
              </a:rPr>
              <a:t>. Angular CLI for generating services/components/modules/etc. The</a:t>
            </a:r>
            <a:r>
              <a:rPr i="0" lang="en-US" sz="2800" u="none" cap="none" strike="noStrike">
                <a:solidFill>
                  <a:srgbClr val="3F3F3F"/>
                </a:solidFill>
                <a:latin typeface="Helvetica Neue"/>
                <a:ea typeface="Helvetica Neue"/>
                <a:cs typeface="Helvetica Neue"/>
                <a:sym typeface="Helvetica Neue"/>
              </a:rPr>
              <a:t> MVC Architecture is used with Angular.</a:t>
            </a:r>
            <a:endParaRPr i="0" sz="1400" u="none" cap="none" strike="noStrike">
              <a:solidFill>
                <a:srgbClr val="000000"/>
              </a:solidFill>
              <a:latin typeface="Helvetica Neue"/>
              <a:ea typeface="Helvetica Neue"/>
              <a:cs typeface="Helvetica Neue"/>
              <a:sym typeface="Helvetica Neue"/>
            </a:endParaRPr>
          </a:p>
          <a:p>
            <a:pPr indent="0" lvl="0" marL="914400" marR="0" rtl="0" algn="l">
              <a:lnSpc>
                <a:spcPct val="100000"/>
              </a:lnSpc>
              <a:spcBef>
                <a:spcPts val="0"/>
              </a:spcBef>
              <a:spcAft>
                <a:spcPts val="0"/>
              </a:spcAft>
              <a:buClr>
                <a:srgbClr val="000000"/>
              </a:buClr>
              <a:buSzPts val="2800"/>
              <a:buFont typeface="Arial"/>
              <a:buNone/>
            </a:pPr>
            <a:r>
              <a:t/>
            </a:r>
            <a:endParaRPr i="0" sz="2800" u="none" cap="none" strike="noStrike">
              <a:solidFill>
                <a:srgbClr val="3F3F3F"/>
              </a:solidFill>
              <a:latin typeface="Helvetica Neue"/>
              <a:ea typeface="Helvetica Neue"/>
              <a:cs typeface="Helvetica Neue"/>
              <a:sym typeface="Helvetica Neue"/>
            </a:endParaRPr>
          </a:p>
          <a:p>
            <a:pPr indent="-387350" lvl="0" marL="914400" marR="0" rtl="0" algn="l">
              <a:lnSpc>
                <a:spcPct val="100000"/>
              </a:lnSpc>
              <a:spcBef>
                <a:spcPts val="0"/>
              </a:spcBef>
              <a:spcAft>
                <a:spcPts val="0"/>
              </a:spcAft>
              <a:buClr>
                <a:schemeClr val="dk1"/>
              </a:buClr>
              <a:buSzPts val="2500"/>
              <a:buFont typeface="Helvetica Neue"/>
              <a:buChar char="-"/>
            </a:pPr>
            <a:r>
              <a:rPr i="0" lang="en-US" sz="2800" u="none" cap="none" strike="noStrike">
                <a:solidFill>
                  <a:srgbClr val="3F3F3F"/>
                </a:solidFill>
                <a:latin typeface="Helvetica Neue"/>
                <a:ea typeface="Helvetica Neue"/>
                <a:cs typeface="Helvetica Neue"/>
                <a:sym typeface="Helvetica Neue"/>
              </a:rPr>
              <a:t>The DevOps used were Heroku</a:t>
            </a:r>
            <a:r>
              <a:rPr lang="en-US" sz="2800">
                <a:solidFill>
                  <a:srgbClr val="3F3F3F"/>
                </a:solidFill>
                <a:latin typeface="Helvetica Neue"/>
                <a:ea typeface="Helvetica Neue"/>
                <a:cs typeface="Helvetica Neue"/>
                <a:sym typeface="Helvetica Neue"/>
              </a:rPr>
              <a:t>,</a:t>
            </a:r>
            <a:r>
              <a:rPr i="0" lang="en-US" sz="2800" u="none" cap="none" strike="noStrike">
                <a:solidFill>
                  <a:srgbClr val="3F3F3F"/>
                </a:solidFill>
                <a:latin typeface="Helvetica Neue"/>
                <a:ea typeface="Helvetica Neue"/>
                <a:cs typeface="Helvetica Neue"/>
                <a:sym typeface="Helvetica Neue"/>
              </a:rPr>
              <a:t> Github, and AWS. </a:t>
            </a:r>
            <a:endParaRPr i="0" sz="2800" u="none" cap="none" strike="noStrike">
              <a:solidFill>
                <a:srgbClr val="3F3F3F"/>
              </a:solidFill>
              <a:latin typeface="Helvetica Neue"/>
              <a:ea typeface="Helvetica Neue"/>
              <a:cs typeface="Helvetica Neue"/>
              <a:sym typeface="Helvetica Neue"/>
            </a:endParaRPr>
          </a:p>
          <a:p>
            <a:pPr indent="-387350" lvl="2" marL="1371600" marR="0" rtl="0" algn="l">
              <a:lnSpc>
                <a:spcPct val="100000"/>
              </a:lnSpc>
              <a:spcBef>
                <a:spcPts val="0"/>
              </a:spcBef>
              <a:spcAft>
                <a:spcPts val="0"/>
              </a:spcAft>
              <a:buClr>
                <a:schemeClr val="dk1"/>
              </a:buClr>
              <a:buSzPts val="2500"/>
              <a:buFont typeface="Helvetica Neue"/>
              <a:buChar char="■"/>
            </a:pPr>
            <a:r>
              <a:rPr i="0" lang="en-US" sz="2800" u="none" cap="none" strike="noStrike">
                <a:solidFill>
                  <a:srgbClr val="3F3F3F"/>
                </a:solidFill>
                <a:latin typeface="Helvetica Neue"/>
                <a:ea typeface="Helvetica Neue"/>
                <a:cs typeface="Helvetica Neue"/>
                <a:sym typeface="Helvetica Neue"/>
              </a:rPr>
              <a:t>Heroku </a:t>
            </a:r>
            <a:r>
              <a:rPr lang="en-US" sz="2800">
                <a:solidFill>
                  <a:srgbClr val="3F3F3F"/>
                </a:solidFill>
                <a:latin typeface="Helvetica Neue"/>
                <a:ea typeface="Helvetica Neue"/>
                <a:cs typeface="Helvetica Neue"/>
                <a:sym typeface="Helvetica Neue"/>
              </a:rPr>
              <a:t>is a free PaaS </a:t>
            </a:r>
            <a:r>
              <a:rPr lang="en-US" sz="2800">
                <a:solidFill>
                  <a:srgbClr val="3F3F3F"/>
                </a:solidFill>
                <a:latin typeface="Helvetica Neue"/>
                <a:ea typeface="Helvetica Neue"/>
                <a:cs typeface="Helvetica Neue"/>
                <a:sym typeface="Helvetica Neue"/>
              </a:rPr>
              <a:t>used to</a:t>
            </a:r>
            <a:r>
              <a:rPr i="0" lang="en-US" sz="2800" u="none" cap="none" strike="noStrike">
                <a:solidFill>
                  <a:srgbClr val="3F3F3F"/>
                </a:solidFill>
                <a:latin typeface="Helvetica Neue"/>
                <a:ea typeface="Helvetica Neue"/>
                <a:cs typeface="Helvetica Neue"/>
                <a:sym typeface="Helvetica Neue"/>
              </a:rPr>
              <a:t> deploy </a:t>
            </a:r>
            <a:r>
              <a:rPr lang="en-US" sz="2800">
                <a:solidFill>
                  <a:srgbClr val="3F3F3F"/>
                </a:solidFill>
                <a:latin typeface="Helvetica Neue"/>
                <a:ea typeface="Helvetica Neue"/>
                <a:cs typeface="Helvetica Neue"/>
                <a:sym typeface="Helvetica Neue"/>
              </a:rPr>
              <a:t>the</a:t>
            </a:r>
            <a:r>
              <a:rPr i="0" lang="en-US" sz="2800" u="none" cap="none" strike="noStrike">
                <a:solidFill>
                  <a:srgbClr val="3F3F3F"/>
                </a:solidFill>
                <a:latin typeface="Helvetica Neue"/>
                <a:ea typeface="Helvetica Neue"/>
                <a:cs typeface="Helvetica Neue"/>
                <a:sym typeface="Helvetica Neue"/>
              </a:rPr>
              <a:t> code to run </a:t>
            </a:r>
            <a:r>
              <a:rPr lang="en-US" sz="2800">
                <a:solidFill>
                  <a:srgbClr val="3F3F3F"/>
                </a:solidFill>
                <a:latin typeface="Helvetica Neue"/>
                <a:ea typeface="Helvetica Neue"/>
                <a:cs typeface="Helvetica Neue"/>
                <a:sym typeface="Helvetica Neue"/>
              </a:rPr>
              <a:t>using heroku web </a:t>
            </a:r>
            <a:r>
              <a:rPr i="0" lang="en-US" sz="2800" u="none" cap="none" strike="noStrike">
                <a:solidFill>
                  <a:srgbClr val="3F3F3F"/>
                </a:solidFill>
                <a:latin typeface="Helvetica Neue"/>
                <a:ea typeface="Helvetica Neue"/>
                <a:cs typeface="Helvetica Neue"/>
                <a:sym typeface="Helvetica Neue"/>
              </a:rPr>
              <a:t>servers</a:t>
            </a:r>
            <a:r>
              <a:rPr lang="en-US" sz="2800">
                <a:solidFill>
                  <a:srgbClr val="3F3F3F"/>
                </a:solidFill>
                <a:latin typeface="Helvetica Neue"/>
                <a:ea typeface="Helvetica Neue"/>
                <a:cs typeface="Helvetica Neue"/>
                <a:sym typeface="Helvetica Neue"/>
              </a:rPr>
              <a:t> and </a:t>
            </a:r>
            <a:r>
              <a:rPr lang="en-US" sz="2800">
                <a:solidFill>
                  <a:srgbClr val="3F3F3F"/>
                </a:solidFill>
                <a:latin typeface="Helvetica Neue"/>
                <a:ea typeface="Helvetica Neue"/>
                <a:cs typeface="Helvetica Neue"/>
                <a:sym typeface="Helvetica Neue"/>
              </a:rPr>
              <a:t>create</a:t>
            </a:r>
            <a:r>
              <a:rPr i="0" lang="en-US" sz="2800" u="none" cap="none" strike="noStrike">
                <a:solidFill>
                  <a:srgbClr val="3F3F3F"/>
                </a:solidFill>
                <a:latin typeface="Helvetica Neue"/>
                <a:ea typeface="Helvetica Neue"/>
                <a:cs typeface="Helvetica Neue"/>
                <a:sym typeface="Helvetica Neue"/>
              </a:rPr>
              <a:t> a MySQL Server DB (ClearDB) </a:t>
            </a:r>
            <a:r>
              <a:rPr lang="en-US" sz="2800">
                <a:solidFill>
                  <a:srgbClr val="3F3F3F"/>
                </a:solidFill>
                <a:latin typeface="Helvetica Neue"/>
                <a:ea typeface="Helvetica Neue"/>
                <a:cs typeface="Helvetica Neue"/>
                <a:sym typeface="Helvetica Neue"/>
              </a:rPr>
              <a:t>to connect to</a:t>
            </a:r>
            <a:r>
              <a:rPr i="0" lang="en-US" sz="2800" u="none" cap="none" strike="noStrike">
                <a:solidFill>
                  <a:srgbClr val="3F3F3F"/>
                </a:solidFill>
                <a:latin typeface="Helvetica Neue"/>
                <a:ea typeface="Helvetica Neue"/>
                <a:cs typeface="Helvetica Neue"/>
                <a:sym typeface="Helvetica Neue"/>
              </a:rPr>
              <a:t> our app. We linked our Github repositories with Heroku to continuously deploy the application.</a:t>
            </a:r>
            <a:endParaRPr i="0" sz="2800" u="none" cap="none" strike="noStrike">
              <a:solidFill>
                <a:srgbClr val="3F3F3F"/>
              </a:solidFill>
              <a:latin typeface="Helvetica Neue"/>
              <a:ea typeface="Helvetica Neue"/>
              <a:cs typeface="Helvetica Neue"/>
              <a:sym typeface="Helvetica Neue"/>
            </a:endParaRPr>
          </a:p>
          <a:p>
            <a:pPr indent="-406400" lvl="2" marL="1371600" marR="0" rtl="0" algn="l">
              <a:lnSpc>
                <a:spcPct val="100000"/>
              </a:lnSpc>
              <a:spcBef>
                <a:spcPts val="0"/>
              </a:spcBef>
              <a:spcAft>
                <a:spcPts val="0"/>
              </a:spcAft>
              <a:buClr>
                <a:srgbClr val="3F3F3F"/>
              </a:buClr>
              <a:buSzPts val="2800"/>
              <a:buFont typeface="Helvetica Neue"/>
              <a:buChar char="■"/>
            </a:pPr>
            <a:r>
              <a:rPr lang="en-US" sz="2800">
                <a:solidFill>
                  <a:srgbClr val="3F3F3F"/>
                </a:solidFill>
                <a:latin typeface="Helvetica Neue"/>
                <a:ea typeface="Helvetica Neue"/>
                <a:cs typeface="Helvetica Neue"/>
                <a:sym typeface="Helvetica Neue"/>
              </a:rPr>
              <a:t>AWS is the platform we started migrating to in order to make use of FIU linux servers. We used EC2 instances using ubuntu 18.04 virtual machines to construct the backend API and Frontend web app, and Amazon RDS to construct a MySQL database to connect to those apps. Full web hosting on this has not been completed, but we provided the foundation necessary to complete it in the next iteration.</a:t>
            </a:r>
            <a:endParaRPr sz="2800">
              <a:solidFill>
                <a:srgbClr val="3F3F3F"/>
              </a:solidFill>
              <a:latin typeface="Helvetica Neue"/>
              <a:ea typeface="Helvetica Neue"/>
              <a:cs typeface="Helvetica Neue"/>
              <a:sym typeface="Helvetica Neue"/>
            </a:endParaRPr>
          </a:p>
          <a:p>
            <a:pPr indent="0" lvl="0" marL="0" marR="0" rtl="0" algn="l">
              <a:lnSpc>
                <a:spcPct val="100000"/>
              </a:lnSpc>
              <a:spcBef>
                <a:spcPts val="0"/>
              </a:spcBef>
              <a:spcAft>
                <a:spcPts val="0"/>
              </a:spcAft>
              <a:buClr>
                <a:srgbClr val="000000"/>
              </a:buClr>
              <a:buSzPts val="2800"/>
              <a:buFont typeface="Arial"/>
              <a:buNone/>
            </a:pPr>
            <a:r>
              <a:t/>
            </a:r>
            <a:endParaRPr i="0" sz="2800" u="none" cap="none" strike="noStrike">
              <a:solidFill>
                <a:schemeClr val="dk1"/>
              </a:solidFill>
              <a:latin typeface="Helvetica Neue"/>
              <a:ea typeface="Helvetica Neue"/>
              <a:cs typeface="Helvetica Neue"/>
              <a:sym typeface="Helvetica Neue"/>
            </a:endParaRPr>
          </a:p>
        </p:txBody>
      </p:sp>
      <p:sp>
        <p:nvSpPr>
          <p:cNvPr id="43" name="Google Shape;43;p1"/>
          <p:cNvSpPr txBox="1"/>
          <p:nvPr/>
        </p:nvSpPr>
        <p:spPr>
          <a:xfrm>
            <a:off x="1731812" y="30720859"/>
            <a:ext cx="7162800" cy="56337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3600"/>
              <a:buFont typeface="Arial"/>
              <a:buNone/>
            </a:pPr>
            <a:r>
              <a:rPr i="0" lang="en-US" sz="3600" u="none" cap="none" strike="noStrike">
                <a:solidFill>
                  <a:schemeClr val="dk1"/>
                </a:solidFill>
                <a:latin typeface="Helvetica Neue"/>
                <a:ea typeface="Helvetica Neue"/>
                <a:cs typeface="Helvetica Neue"/>
                <a:sym typeface="Helvetica Neue"/>
              </a:rPr>
              <a:t>Testing was a consistent process in this project.</a:t>
            </a:r>
            <a:r>
              <a:rPr lang="en-US" sz="3600">
                <a:solidFill>
                  <a:schemeClr val="dk1"/>
                </a:solidFill>
                <a:latin typeface="Helvetica Neue"/>
                <a:ea typeface="Helvetica Neue"/>
                <a:cs typeface="Helvetica Neue"/>
                <a:sym typeface="Helvetica Neue"/>
              </a:rPr>
              <a:t> We continued to fix some bugs from the previous semester that were left to fix. We used the web console and console in Visual studio Code to spot and test. We</a:t>
            </a:r>
            <a:r>
              <a:rPr i="0" lang="en-US" sz="3600" u="none" cap="none" strike="noStrike">
                <a:solidFill>
                  <a:schemeClr val="dk1"/>
                </a:solidFill>
                <a:latin typeface="Helvetica Neue"/>
                <a:ea typeface="Helvetica Neue"/>
                <a:cs typeface="Helvetica Neue"/>
                <a:sym typeface="Helvetica Neue"/>
              </a:rPr>
              <a:t> demoed our work to the PO </a:t>
            </a:r>
            <a:r>
              <a:rPr lang="en-US" sz="3600">
                <a:solidFill>
                  <a:schemeClr val="dk1"/>
                </a:solidFill>
                <a:latin typeface="Helvetica Neue"/>
                <a:ea typeface="Helvetica Neue"/>
                <a:cs typeface="Helvetica Neue"/>
                <a:sym typeface="Helvetica Neue"/>
              </a:rPr>
              <a:t>every sprint and discussed both our progress and </a:t>
            </a:r>
            <a:r>
              <a:rPr lang="en-US" sz="3600">
                <a:solidFill>
                  <a:schemeClr val="dk1"/>
                </a:solidFill>
                <a:latin typeface="Helvetica Neue"/>
                <a:ea typeface="Helvetica Neue"/>
                <a:cs typeface="Helvetica Neue"/>
                <a:sym typeface="Helvetica Neue"/>
              </a:rPr>
              <a:t>hurdles</a:t>
            </a:r>
            <a:r>
              <a:rPr lang="en-US" sz="3600">
                <a:solidFill>
                  <a:schemeClr val="dk1"/>
                </a:solidFill>
                <a:latin typeface="Helvetica Neue"/>
                <a:ea typeface="Helvetica Neue"/>
                <a:cs typeface="Helvetica Neue"/>
                <a:sym typeface="Helvetica Neue"/>
              </a:rPr>
              <a:t>.</a:t>
            </a:r>
            <a:endParaRPr i="0" sz="1400" u="none" cap="none" strike="noStrike">
              <a:solidFill>
                <a:srgbClr val="000000"/>
              </a:solidFill>
              <a:latin typeface="Helvetica Neue"/>
              <a:ea typeface="Helvetica Neue"/>
              <a:cs typeface="Helvetica Neue"/>
              <a:sym typeface="Helvetica Neue"/>
            </a:endParaRPr>
          </a:p>
        </p:txBody>
      </p:sp>
      <p:sp>
        <p:nvSpPr>
          <p:cNvPr id="44" name="Google Shape;44;p1"/>
          <p:cNvSpPr txBox="1"/>
          <p:nvPr/>
        </p:nvSpPr>
        <p:spPr>
          <a:xfrm>
            <a:off x="23703800" y="30283038"/>
            <a:ext cx="8427300" cy="70188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3600"/>
              <a:buFont typeface="Arial"/>
              <a:buNone/>
            </a:pPr>
            <a:r>
              <a:rPr i="0" lang="en-US" sz="3000" u="none" cap="none" strike="noStrike">
                <a:solidFill>
                  <a:schemeClr val="dk1"/>
                </a:solidFill>
                <a:latin typeface="Helvetica Neue"/>
                <a:ea typeface="Helvetica Neue"/>
                <a:cs typeface="Helvetica Neue"/>
                <a:sym typeface="Helvetica Neue"/>
              </a:rPr>
              <a:t> Th</a:t>
            </a:r>
            <a:r>
              <a:rPr lang="en-US" sz="3000">
                <a:solidFill>
                  <a:schemeClr val="dk1"/>
                </a:solidFill>
                <a:latin typeface="Helvetica Neue"/>
                <a:ea typeface="Helvetica Neue"/>
                <a:cs typeface="Helvetica Neue"/>
                <a:sym typeface="Helvetica Neue"/>
              </a:rPr>
              <a:t>e</a:t>
            </a:r>
            <a:r>
              <a:rPr i="0" lang="en-US" sz="3000" u="none" cap="none" strike="noStrike">
                <a:solidFill>
                  <a:schemeClr val="dk1"/>
                </a:solidFill>
                <a:latin typeface="Helvetica Neue"/>
                <a:ea typeface="Helvetica Neue"/>
                <a:cs typeface="Helvetica Neue"/>
                <a:sym typeface="Helvetica Neue"/>
              </a:rPr>
              <a:t> </a:t>
            </a:r>
            <a:r>
              <a:rPr lang="en-US" sz="3000">
                <a:solidFill>
                  <a:schemeClr val="dk1"/>
                </a:solidFill>
                <a:latin typeface="Helvetica Neue"/>
                <a:ea typeface="Helvetica Neue"/>
                <a:cs typeface="Helvetica Neue"/>
                <a:sym typeface="Helvetica Neue"/>
              </a:rPr>
              <a:t>Gamification of LMS app</a:t>
            </a:r>
            <a:r>
              <a:rPr i="0" lang="en-US" sz="3000" u="none" cap="none" strike="noStrike">
                <a:solidFill>
                  <a:schemeClr val="dk1"/>
                </a:solidFill>
                <a:latin typeface="Helvetica Neue"/>
                <a:ea typeface="Helvetica Neue"/>
                <a:cs typeface="Helvetica Neue"/>
                <a:sym typeface="Helvetica Neue"/>
              </a:rPr>
              <a:t> system </a:t>
            </a:r>
            <a:r>
              <a:rPr lang="en-US" sz="3000">
                <a:solidFill>
                  <a:schemeClr val="dk1"/>
                </a:solidFill>
                <a:latin typeface="Helvetica Neue"/>
                <a:ea typeface="Helvetica Neue"/>
                <a:cs typeface="Helvetica Neue"/>
                <a:sym typeface="Helvetica Neue"/>
              </a:rPr>
              <a:t>has been refined to </a:t>
            </a:r>
            <a:r>
              <a:rPr lang="en-US" sz="3000">
                <a:solidFill>
                  <a:schemeClr val="dk1"/>
                </a:solidFill>
                <a:latin typeface="Helvetica Neue"/>
                <a:ea typeface="Helvetica Neue"/>
                <a:cs typeface="Helvetica Neue"/>
                <a:sym typeface="Helvetica Neue"/>
              </a:rPr>
              <a:t>further</a:t>
            </a:r>
            <a:r>
              <a:rPr lang="en-US" sz="3000">
                <a:solidFill>
                  <a:schemeClr val="dk1"/>
                </a:solidFill>
                <a:latin typeface="Helvetica Neue"/>
                <a:ea typeface="Helvetica Neue"/>
                <a:cs typeface="Helvetica Neue"/>
                <a:sym typeface="Helvetica Neue"/>
              </a:rPr>
              <a:t> the goal of creating </a:t>
            </a:r>
            <a:r>
              <a:rPr i="0" lang="en-US" sz="3000" u="none" cap="none" strike="noStrike">
                <a:solidFill>
                  <a:schemeClr val="dk1"/>
                </a:solidFill>
                <a:latin typeface="Helvetica Neue"/>
                <a:ea typeface="Helvetica Neue"/>
                <a:cs typeface="Helvetica Neue"/>
                <a:sym typeface="Helvetica Neue"/>
              </a:rPr>
              <a:t> a great educational tool online targeted at those in more undeveloped countries. </a:t>
            </a:r>
            <a:r>
              <a:rPr lang="en-US" sz="3000">
                <a:solidFill>
                  <a:schemeClr val="dk1"/>
                </a:solidFill>
                <a:latin typeface="Helvetica Neue"/>
                <a:ea typeface="Helvetica Neue"/>
                <a:cs typeface="Helvetica Neue"/>
                <a:sym typeface="Helvetica Neue"/>
              </a:rPr>
              <a:t>The implementation of the Progress tree has provided the design of displaying progress needed to fully implement gamification aspect. </a:t>
            </a:r>
            <a:endParaRPr sz="3000">
              <a:solidFill>
                <a:schemeClr val="dk1"/>
              </a:solidFill>
              <a:latin typeface="Helvetica Neue"/>
              <a:ea typeface="Helvetica Neue"/>
              <a:cs typeface="Helvetica Neue"/>
              <a:sym typeface="Helvetica Neue"/>
            </a:endParaRPr>
          </a:p>
          <a:p>
            <a:pPr indent="457200" lvl="0" marL="0" marR="0" rtl="0" algn="l">
              <a:lnSpc>
                <a:spcPct val="100000"/>
              </a:lnSpc>
              <a:spcBef>
                <a:spcPts val="0"/>
              </a:spcBef>
              <a:spcAft>
                <a:spcPts val="0"/>
              </a:spcAft>
              <a:buClr>
                <a:srgbClr val="000000"/>
              </a:buClr>
              <a:buSzPts val="3600"/>
              <a:buFont typeface="Arial"/>
              <a:buNone/>
            </a:pPr>
            <a:r>
              <a:rPr i="0" lang="en-US" sz="3000" u="none" cap="none" strike="noStrike">
                <a:solidFill>
                  <a:schemeClr val="dk1"/>
                </a:solidFill>
                <a:latin typeface="Helvetica Neue"/>
                <a:ea typeface="Helvetica Neue"/>
                <a:cs typeface="Helvetica Neue"/>
                <a:sym typeface="Helvetica Neue"/>
              </a:rPr>
              <a:t>This application has been deployed to Heroku and has had consistent integration with GitHub. We also have the code set up in </a:t>
            </a:r>
            <a:r>
              <a:rPr lang="en-US" sz="3000">
                <a:solidFill>
                  <a:schemeClr val="dk1"/>
                </a:solidFill>
                <a:latin typeface="Helvetica Neue"/>
                <a:ea typeface="Helvetica Neue"/>
                <a:cs typeface="Helvetica Neue"/>
                <a:sym typeface="Helvetica Neue"/>
              </a:rPr>
              <a:t>Amazon EC2 instances but we were not able to deploy them there, but the setup provides the foundation for the next </a:t>
            </a:r>
            <a:r>
              <a:rPr lang="en-US" sz="3000">
                <a:solidFill>
                  <a:schemeClr val="dk1"/>
                </a:solidFill>
                <a:latin typeface="Helvetica Neue"/>
                <a:ea typeface="Helvetica Neue"/>
                <a:cs typeface="Helvetica Neue"/>
                <a:sym typeface="Helvetica Neue"/>
              </a:rPr>
              <a:t>semester</a:t>
            </a:r>
            <a:r>
              <a:rPr lang="en-US" sz="3000">
                <a:solidFill>
                  <a:schemeClr val="dk1"/>
                </a:solidFill>
                <a:latin typeface="Helvetica Neue"/>
                <a:ea typeface="Helvetica Neue"/>
                <a:cs typeface="Helvetica Neue"/>
                <a:sym typeface="Helvetica Neue"/>
              </a:rPr>
              <a:t> to </a:t>
            </a:r>
            <a:r>
              <a:rPr lang="en-US" sz="3000">
                <a:solidFill>
                  <a:schemeClr val="dk1"/>
                </a:solidFill>
                <a:latin typeface="Helvetica Neue"/>
                <a:ea typeface="Helvetica Neue"/>
                <a:cs typeface="Helvetica Neue"/>
                <a:sym typeface="Helvetica Neue"/>
              </a:rPr>
              <a:t>finish</a:t>
            </a:r>
            <a:r>
              <a:rPr lang="en-US" sz="3000">
                <a:solidFill>
                  <a:schemeClr val="dk1"/>
                </a:solidFill>
                <a:latin typeface="Helvetica Neue"/>
                <a:ea typeface="Helvetica Neue"/>
                <a:cs typeface="Helvetica Neue"/>
                <a:sym typeface="Helvetica Neue"/>
              </a:rPr>
              <a:t> the AWS deployment and starting the migration into FIU servers.</a:t>
            </a:r>
            <a:endParaRPr i="0" sz="3000" u="none" cap="none" strike="noStrike">
              <a:solidFill>
                <a:srgbClr val="000000"/>
              </a:solidFill>
              <a:latin typeface="Helvetica Neue"/>
              <a:ea typeface="Helvetica Neue"/>
              <a:cs typeface="Helvetica Neue"/>
              <a:sym typeface="Helvetica Neue"/>
            </a:endParaRPr>
          </a:p>
        </p:txBody>
      </p:sp>
      <p:pic>
        <p:nvPicPr>
          <p:cNvPr id="45" name="Google Shape;45;p1"/>
          <p:cNvPicPr preferRelativeResize="0"/>
          <p:nvPr/>
        </p:nvPicPr>
        <p:blipFill rotWithShape="1">
          <a:blip r:embed="rId5">
            <a:alphaModFix/>
          </a:blip>
          <a:srcRect b="0" l="0" r="0" t="0"/>
          <a:stretch/>
        </p:blipFill>
        <p:spPr>
          <a:xfrm>
            <a:off x="10267938" y="19094870"/>
            <a:ext cx="12382574" cy="6965205"/>
          </a:xfrm>
          <a:prstGeom prst="rect">
            <a:avLst/>
          </a:prstGeom>
          <a:noFill/>
          <a:ln>
            <a:noFill/>
          </a:ln>
        </p:spPr>
      </p:pic>
      <p:sp>
        <p:nvSpPr>
          <p:cNvPr id="46" name="Google Shape;46;p1"/>
          <p:cNvSpPr txBox="1"/>
          <p:nvPr/>
        </p:nvSpPr>
        <p:spPr>
          <a:xfrm>
            <a:off x="2286000" y="11151875"/>
            <a:ext cx="71628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t/>
            </a:r>
            <a:endParaRPr/>
          </a:p>
        </p:txBody>
      </p:sp>
      <p:sp>
        <p:nvSpPr>
          <p:cNvPr id="47" name="Google Shape;47;p1"/>
          <p:cNvSpPr txBox="1"/>
          <p:nvPr/>
        </p:nvSpPr>
        <p:spPr>
          <a:xfrm>
            <a:off x="11903100" y="34074175"/>
            <a:ext cx="7146300" cy="6465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lang="en-US" sz="3000">
                <a:latin typeface="Helvetica Neue"/>
                <a:ea typeface="Helvetica Neue"/>
                <a:cs typeface="Helvetica Neue"/>
                <a:sym typeface="Helvetica Neue"/>
              </a:rPr>
              <a:t>Modified Course Enrollment Page.</a:t>
            </a:r>
            <a:endParaRPr b="1" sz="3000">
              <a:latin typeface="Helvetica Neue"/>
              <a:ea typeface="Helvetica Neue"/>
              <a:cs typeface="Helvetica Neue"/>
              <a:sym typeface="Helvetica Neue"/>
            </a:endParaRPr>
          </a:p>
        </p:txBody>
      </p:sp>
      <p:pic>
        <p:nvPicPr>
          <p:cNvPr id="48" name="Google Shape;48;p1"/>
          <p:cNvPicPr preferRelativeResize="0"/>
          <p:nvPr/>
        </p:nvPicPr>
        <p:blipFill>
          <a:blip r:embed="rId6">
            <a:alphaModFix/>
          </a:blip>
          <a:stretch>
            <a:fillRect/>
          </a:stretch>
        </p:blipFill>
        <p:spPr>
          <a:xfrm>
            <a:off x="13594450" y="27051675"/>
            <a:ext cx="8083275" cy="6965200"/>
          </a:xfrm>
          <a:prstGeom prst="rect">
            <a:avLst/>
          </a:prstGeom>
          <a:noFill/>
          <a:ln>
            <a:noFill/>
          </a:ln>
        </p:spPr>
      </p:pic>
      <p:pic>
        <p:nvPicPr>
          <p:cNvPr id="49" name="Google Shape;49;p1"/>
          <p:cNvPicPr preferRelativeResize="0"/>
          <p:nvPr/>
        </p:nvPicPr>
        <p:blipFill>
          <a:blip r:embed="rId7">
            <a:alphaModFix/>
          </a:blip>
          <a:stretch>
            <a:fillRect/>
          </a:stretch>
        </p:blipFill>
        <p:spPr>
          <a:xfrm>
            <a:off x="10404763" y="34719638"/>
            <a:ext cx="12108870" cy="5079600"/>
          </a:xfrm>
          <a:prstGeom prst="rect">
            <a:avLst/>
          </a:prstGeom>
          <a:noFill/>
          <a:ln>
            <a:noFill/>
          </a:ln>
        </p:spPr>
      </p:pic>
      <p:cxnSp>
        <p:nvCxnSpPr>
          <p:cNvPr id="50" name="Google Shape;50;p1"/>
          <p:cNvCxnSpPr/>
          <p:nvPr/>
        </p:nvCxnSpPr>
        <p:spPr>
          <a:xfrm>
            <a:off x="14865850" y="38793425"/>
            <a:ext cx="3383400" cy="11400"/>
          </a:xfrm>
          <a:prstGeom prst="straightConnector1">
            <a:avLst/>
          </a:prstGeom>
          <a:noFill/>
          <a:ln cap="flat" cmpd="sng" w="9525">
            <a:solidFill>
              <a:srgbClr val="FF0000"/>
            </a:solidFill>
            <a:prstDash val="solid"/>
            <a:round/>
            <a:headEnd len="med" w="med" type="none"/>
            <a:tailEnd len="med" w="med" type="none"/>
          </a:ln>
        </p:spPr>
      </p:cxnSp>
      <p:cxnSp>
        <p:nvCxnSpPr>
          <p:cNvPr id="51" name="Google Shape;51;p1"/>
          <p:cNvCxnSpPr/>
          <p:nvPr/>
        </p:nvCxnSpPr>
        <p:spPr>
          <a:xfrm>
            <a:off x="14843000" y="38793425"/>
            <a:ext cx="0" cy="1005900"/>
          </a:xfrm>
          <a:prstGeom prst="straightConnector1">
            <a:avLst/>
          </a:prstGeom>
          <a:noFill/>
          <a:ln cap="flat" cmpd="sng" w="9525">
            <a:solidFill>
              <a:srgbClr val="FF0000"/>
            </a:solidFill>
            <a:prstDash val="solid"/>
            <a:round/>
            <a:headEnd len="med" w="med" type="none"/>
            <a:tailEnd len="med" w="med" type="none"/>
          </a:ln>
        </p:spPr>
      </p:cxnSp>
      <p:cxnSp>
        <p:nvCxnSpPr>
          <p:cNvPr id="52" name="Google Shape;52;p1"/>
          <p:cNvCxnSpPr/>
          <p:nvPr/>
        </p:nvCxnSpPr>
        <p:spPr>
          <a:xfrm flipH="1" rot="10800000">
            <a:off x="14877300" y="39787850"/>
            <a:ext cx="3486300" cy="11400"/>
          </a:xfrm>
          <a:prstGeom prst="straightConnector1">
            <a:avLst/>
          </a:prstGeom>
          <a:noFill/>
          <a:ln cap="flat" cmpd="sng" w="9525">
            <a:solidFill>
              <a:srgbClr val="FF0000"/>
            </a:solidFill>
            <a:prstDash val="solid"/>
            <a:round/>
            <a:headEnd len="med" w="med" type="none"/>
            <a:tailEnd len="med" w="med" type="none"/>
          </a:ln>
        </p:spPr>
      </p:cxnSp>
      <p:cxnSp>
        <p:nvCxnSpPr>
          <p:cNvPr id="53" name="Google Shape;53;p1"/>
          <p:cNvCxnSpPr/>
          <p:nvPr/>
        </p:nvCxnSpPr>
        <p:spPr>
          <a:xfrm>
            <a:off x="18249150" y="38827700"/>
            <a:ext cx="11400" cy="1005900"/>
          </a:xfrm>
          <a:prstGeom prst="straightConnector1">
            <a:avLst/>
          </a:prstGeom>
          <a:noFill/>
          <a:ln cap="flat" cmpd="sng" w="9525">
            <a:solidFill>
              <a:srgbClr val="FF0000"/>
            </a:solidFill>
            <a:prstDash val="solid"/>
            <a:round/>
            <a:headEnd len="med" w="med" type="none"/>
            <a:tailEnd len="med" w="med" type="none"/>
          </a:ln>
        </p:spPr>
      </p:cxnSp>
      <p:pic>
        <p:nvPicPr>
          <p:cNvPr id="54" name="Google Shape;54;p1"/>
          <p:cNvPicPr preferRelativeResize="0"/>
          <p:nvPr/>
        </p:nvPicPr>
        <p:blipFill>
          <a:blip r:embed="rId8">
            <a:alphaModFix/>
          </a:blip>
          <a:stretch>
            <a:fillRect/>
          </a:stretch>
        </p:blipFill>
        <p:spPr>
          <a:xfrm>
            <a:off x="28457536" y="615623"/>
            <a:ext cx="4460865" cy="2555099"/>
          </a:xfrm>
          <a:prstGeom prst="rect">
            <a:avLst/>
          </a:prstGeom>
          <a:noFill/>
          <a:ln>
            <a:noFill/>
          </a:ln>
        </p:spPr>
      </p:pic>
      <p:sp>
        <p:nvSpPr>
          <p:cNvPr id="55" name="Google Shape;55;p1"/>
          <p:cNvSpPr txBox="1"/>
          <p:nvPr/>
        </p:nvSpPr>
        <p:spPr>
          <a:xfrm>
            <a:off x="9558950" y="29067925"/>
            <a:ext cx="3794700" cy="6465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lang="en-US" sz="3000">
                <a:latin typeface="Helvetica Neue"/>
                <a:ea typeface="Helvetica Neue"/>
                <a:cs typeface="Helvetica Neue"/>
                <a:sym typeface="Helvetica Neue"/>
              </a:rPr>
              <a:t>Progress Tree</a:t>
            </a:r>
            <a:endParaRPr b="1" sz="3000">
              <a:latin typeface="Helvetica Neue"/>
              <a:ea typeface="Helvetica Neue"/>
              <a:cs typeface="Helvetica Neue"/>
              <a:sym typeface="Helvetica Neue"/>
            </a:endParaRPr>
          </a:p>
        </p:txBody>
      </p:sp>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2_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2019-06-25T19:12:02Z</dcterms:created>
  <dc:creator>Oscar Negret</dc:creator>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0x010100D3CE5B01EE2D43479BD19C8CF7AEE55D</vt:lpwstr>
  </property>
  <property fmtid="{D5CDD505-2E9C-101B-9397-08002B2CF9AE}" pid="3" name="Order">
    <vt:r8>24800.0</vt:r8>
  </property>
  <property fmtid="{D5CDD505-2E9C-101B-9397-08002B2CF9AE}" pid="4" name="xd_Signature">
    <vt:bool>false</vt:bool>
  </property>
  <property fmtid="{D5CDD505-2E9C-101B-9397-08002B2CF9AE}" pid="5" name="xd_ProgID">
    <vt:lpwstr/>
  </property>
  <property fmtid="{D5CDD505-2E9C-101B-9397-08002B2CF9AE}" pid="6" name="_SourceUrl">
    <vt:lpwstr/>
  </property>
  <property fmtid="{D5CDD505-2E9C-101B-9397-08002B2CF9AE}" pid="7" name="_SharedFileIndex">
    <vt:lpwstr/>
  </property>
  <property fmtid="{D5CDD505-2E9C-101B-9397-08002B2CF9AE}" pid="8" name="ComplianceAssetId">
    <vt:lpwstr/>
  </property>
  <property fmtid="{D5CDD505-2E9C-101B-9397-08002B2CF9AE}" pid="9" name="TemplateUrl">
    <vt:lpwstr/>
  </property>
</Properties>
</file>