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sldIdLst>
    <p:sldId id="256" r:id="rId2"/>
  </p:sldIdLst>
  <p:sldSz cx="32918400" cy="43891200"/>
  <p:notesSz cx="6858000" cy="9144000"/>
  <p:embeddedFontLst>
    <p:embeddedFont>
      <p:font typeface="Calibri" panose="020F0502020204030204" pitchFamily="34" charset="0"/>
      <p:regular r:id="rId4"/>
      <p:bold r:id="rId5"/>
      <p:italic r:id="rId6"/>
      <p:boldItalic r:id="rId7"/>
    </p:embeddedFont>
    <p:embeddedFont>
      <p:font typeface="Helvetica Neue" panose="020B0604020202020204" charset="0"/>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j2pdv5cJ/w3TzlgtK1OhquAtZo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30" d="100"/>
          <a:sy n="30" d="100"/>
        </p:scale>
        <p:origin x="1770"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presProps" Target="presProps.xml"/><Relationship Id="rId3" Type="http://schemas.openxmlformats.org/officeDocument/2006/relationships/notesMaster" Target="notesMasters/notesMaster1.xml"/><Relationship Id="rId7" Type="http://schemas.openxmlformats.org/officeDocument/2006/relationships/font" Target="fonts/font4.fntdata"/><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heme" Target="theme/theme1.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
        <p:cNvGrpSpPr/>
        <p:nvPr/>
      </p:nvGrpSpPr>
      <p:grpSpPr>
        <a:xfrm>
          <a:off x="0" y="0"/>
          <a:ext cx="0" cy="0"/>
          <a:chOff x="0" y="0"/>
          <a:chExt cx="0" cy="0"/>
        </a:xfrm>
      </p:grpSpPr>
      <p:sp>
        <p:nvSpPr>
          <p:cNvPr id="21" name="Google Shape;2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 name="Google Shape;22;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9" name="Google Shape;9;p3" descr="A close up of a sign&#10;&#10;Description automatically generated"/>
          <p:cNvPicPr preferRelativeResize="0"/>
          <p:nvPr/>
        </p:nvPicPr>
        <p:blipFill rotWithShape="1">
          <a:blip r:embed="rId2">
            <a:alphaModFix/>
          </a:blip>
          <a:srcRect/>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2" name="Google Shape;12;p4"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15" name="Google Shape;15;p5"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60"/>
              <a:buFont typeface="Arial"/>
              <a:buNone/>
            </a:pPr>
            <a:endParaRPr sz="4860" b="0" i="0" u="none" strike="noStrike" cap="none">
              <a:solidFill>
                <a:schemeClr val="lt1"/>
              </a:solidFill>
              <a:latin typeface="Calibri"/>
              <a:ea typeface="Calibri"/>
              <a:cs typeface="Calibri"/>
              <a:sym typeface="Calibri"/>
            </a:endParaRPr>
          </a:p>
        </p:txBody>
      </p:sp>
      <p:pic>
        <p:nvPicPr>
          <p:cNvPr id="19" name="Google Shape;19;p6" descr="A picture containing drawing&#10;&#10;Description automatically generated"/>
          <p:cNvPicPr preferRelativeResize="0"/>
          <p:nvPr/>
        </p:nvPicPr>
        <p:blipFill rotWithShape="1">
          <a:blip r:embed="rId3">
            <a:alphaModFix/>
          </a:blip>
          <a:srcRect/>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
        <p:cNvGrpSpPr/>
        <p:nvPr/>
      </p:nvGrpSpPr>
      <p:grpSpPr>
        <a:xfrm>
          <a:off x="0" y="0"/>
          <a:ext cx="0" cy="0"/>
          <a:chOff x="0" y="0"/>
          <a:chExt cx="0" cy="0"/>
        </a:xfrm>
      </p:grpSpPr>
      <p:pic>
        <p:nvPicPr>
          <p:cNvPr id="49" name="Google Shape;49;p1"/>
          <p:cNvPicPr preferRelativeResize="0"/>
          <p:nvPr/>
        </p:nvPicPr>
        <p:blipFill>
          <a:blip r:embed="rId3">
            <a:alphaModFix/>
          </a:blip>
          <a:stretch>
            <a:fillRect/>
          </a:stretch>
        </p:blipFill>
        <p:spPr>
          <a:xfrm>
            <a:off x="11697577" y="29036632"/>
            <a:ext cx="10098195" cy="9080611"/>
          </a:xfrm>
          <a:prstGeom prst="rect">
            <a:avLst/>
          </a:prstGeom>
          <a:noFill/>
          <a:ln>
            <a:noFill/>
          </a:ln>
        </p:spPr>
      </p:pic>
      <p:sp>
        <p:nvSpPr>
          <p:cNvPr id="24" name="Google Shape;24;p1"/>
          <p:cNvSpPr txBox="1"/>
          <p:nvPr/>
        </p:nvSpPr>
        <p:spPr>
          <a:xfrm>
            <a:off x="3669833" y="41169369"/>
            <a:ext cx="25233384" cy="979364"/>
          </a:xfrm>
          <a:prstGeom prst="rect">
            <a:avLst/>
          </a:prstGeom>
          <a:noFill/>
          <a:ln>
            <a:noFill/>
          </a:ln>
        </p:spPr>
        <p:txBody>
          <a:bodyPr spcFirstLastPara="1" wrap="square" lIns="55475" tIns="27725" rIns="55475" bIns="27725" anchor="t" anchorCtr="0">
            <a:spAutoFit/>
          </a:bodyPr>
          <a:lstStyle/>
          <a:p>
            <a:pPr marL="0" marR="0" lvl="0" indent="0" algn="l" rtl="0">
              <a:lnSpc>
                <a:spcPct val="100000"/>
              </a:lnSpc>
              <a:spcBef>
                <a:spcPts val="0"/>
              </a:spcBef>
              <a:spcAft>
                <a:spcPts val="0"/>
              </a:spcAft>
              <a:buClr>
                <a:srgbClr val="3333CC"/>
              </a:buClr>
              <a:buSzPts val="3000"/>
              <a:buFont typeface="Arial"/>
              <a:buNone/>
            </a:pPr>
            <a:r>
              <a:rPr lang="en-US" sz="3000" b="0" i="0" u="none" strike="noStrike" cap="none">
                <a:solidFill>
                  <a:srgbClr val="3F3F3F"/>
                </a:solidFill>
                <a:latin typeface="Arial"/>
                <a:ea typeface="Arial"/>
                <a:cs typeface="Arial"/>
                <a:sym typeface="Arial"/>
              </a:rPr>
              <a:t>I thank Professor Masoud Sadjadi and Professor Alejandro Arrieta for their assistance and mentorship that I received throughout the senior design project.</a:t>
            </a:r>
            <a:endParaRPr sz="1400" b="0" i="0" u="none" strike="noStrike" cap="none">
              <a:solidFill>
                <a:srgbClr val="000000"/>
              </a:solidFill>
              <a:latin typeface="Arial"/>
              <a:ea typeface="Arial"/>
              <a:cs typeface="Arial"/>
              <a:sym typeface="Arial"/>
            </a:endParaRPr>
          </a:p>
        </p:txBody>
      </p:sp>
      <p:sp>
        <p:nvSpPr>
          <p:cNvPr id="25" name="Google Shape;25;p1"/>
          <p:cNvSpPr txBox="1"/>
          <p:nvPr/>
        </p:nvSpPr>
        <p:spPr>
          <a:xfrm>
            <a:off x="3272729" y="40482394"/>
            <a:ext cx="659918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081E3F"/>
                </a:solidFill>
                <a:latin typeface="Arial"/>
                <a:ea typeface="Arial"/>
                <a:cs typeface="Arial"/>
                <a:sym typeface="Arial"/>
              </a:rPr>
              <a:t>ACKNOWLEDGEMENT</a:t>
            </a:r>
            <a:endParaRPr sz="1400" b="0" i="0" u="none" strike="noStrike" cap="none">
              <a:solidFill>
                <a:srgbClr val="000000"/>
              </a:solidFill>
              <a:latin typeface="Arial"/>
              <a:ea typeface="Arial"/>
              <a:cs typeface="Arial"/>
              <a:sym typeface="Arial"/>
            </a:endParaRPr>
          </a:p>
        </p:txBody>
      </p:sp>
      <p:sp>
        <p:nvSpPr>
          <p:cNvPr id="26" name="Google Shape;26;p1"/>
          <p:cNvSpPr txBox="1"/>
          <p:nvPr/>
        </p:nvSpPr>
        <p:spPr>
          <a:xfrm>
            <a:off x="2970083" y="615634"/>
            <a:ext cx="25687200" cy="2555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800"/>
              <a:buFont typeface="Arial"/>
              <a:buNone/>
            </a:pPr>
            <a:r>
              <a:rPr lang="en-US" sz="8800" b="1" i="0" u="none" strike="noStrike" cap="none">
                <a:solidFill>
                  <a:srgbClr val="3F3F3F"/>
                </a:solidFill>
                <a:latin typeface="Arial"/>
                <a:ea typeface="Arial"/>
                <a:cs typeface="Arial"/>
                <a:sym typeface="Arial"/>
              </a:rPr>
              <a:t>School of Computing and Information Sciences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7200"/>
              <a:buFont typeface="Arial"/>
              <a:buNone/>
            </a:pPr>
            <a:r>
              <a:rPr lang="en-US" sz="7200" i="1">
                <a:solidFill>
                  <a:srgbClr val="3F3F3F"/>
                </a:solidFill>
              </a:rPr>
              <a:t>Spring</a:t>
            </a:r>
            <a:r>
              <a:rPr lang="en-US" sz="7200" b="0" i="1" u="none" strike="noStrike" cap="none">
                <a:solidFill>
                  <a:srgbClr val="3F3F3F"/>
                </a:solidFill>
                <a:latin typeface="Arial"/>
                <a:ea typeface="Arial"/>
                <a:cs typeface="Arial"/>
                <a:sym typeface="Arial"/>
              </a:rPr>
              <a:t> 202</a:t>
            </a:r>
            <a:r>
              <a:rPr lang="en-US" sz="7200" i="1">
                <a:solidFill>
                  <a:srgbClr val="3F3F3F"/>
                </a:solidFill>
              </a:rPr>
              <a:t>1</a:t>
            </a:r>
            <a:r>
              <a:rPr lang="en-US" sz="7200" b="0" i="1" u="none" strike="noStrike" cap="none">
                <a:solidFill>
                  <a:srgbClr val="3F3F3F"/>
                </a:solidFill>
                <a:latin typeface="Arial"/>
                <a:ea typeface="Arial"/>
                <a:cs typeface="Arial"/>
                <a:sym typeface="Arial"/>
              </a:rPr>
              <a:t> </a:t>
            </a:r>
            <a:r>
              <a:rPr lang="en-US" sz="7200" i="1">
                <a:solidFill>
                  <a:srgbClr val="3F3F3F"/>
                </a:solidFill>
              </a:rPr>
              <a:t>Capstone 2 </a:t>
            </a:r>
            <a:r>
              <a:rPr lang="en-US" sz="7200" b="0" i="1" u="none" strike="noStrike" cap="none">
                <a:solidFill>
                  <a:srgbClr val="3F3F3F"/>
                </a:solidFill>
                <a:latin typeface="Arial"/>
                <a:ea typeface="Arial"/>
                <a:cs typeface="Arial"/>
                <a:sym typeface="Arial"/>
              </a:rPr>
              <a:t>Project</a:t>
            </a:r>
            <a:endParaRPr sz="1400" b="0" i="0" u="none" strike="noStrike" cap="none">
              <a:solidFill>
                <a:srgbClr val="000000"/>
              </a:solidFill>
              <a:latin typeface="Arial"/>
              <a:ea typeface="Arial"/>
              <a:cs typeface="Arial"/>
              <a:sym typeface="Arial"/>
            </a:endParaRPr>
          </a:p>
        </p:txBody>
      </p:sp>
      <p:sp>
        <p:nvSpPr>
          <p:cNvPr id="27" name="Google Shape;27;p1"/>
          <p:cNvSpPr txBox="1"/>
          <p:nvPr/>
        </p:nvSpPr>
        <p:spPr>
          <a:xfrm>
            <a:off x="2501535" y="3170736"/>
            <a:ext cx="27570000" cy="35655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81E3F"/>
              </a:buClr>
              <a:buSzPts val="8800"/>
              <a:buFont typeface="Arial"/>
              <a:buNone/>
            </a:pPr>
            <a:r>
              <a:rPr lang="en-US" sz="8800" b="1" dirty="0">
                <a:solidFill>
                  <a:srgbClr val="081E3F"/>
                </a:solidFill>
              </a:rPr>
              <a:t>Gamificati</a:t>
            </a:r>
            <a:r>
              <a:rPr lang="en-US" sz="8800" b="1" i="0" u="none" strike="noStrike" cap="none" dirty="0">
                <a:solidFill>
                  <a:srgbClr val="081E3F"/>
                </a:solidFill>
                <a:latin typeface="Arial"/>
                <a:ea typeface="Arial"/>
                <a:cs typeface="Arial"/>
                <a:sym typeface="Arial"/>
              </a:rPr>
              <a:t>on of</a:t>
            </a:r>
            <a:r>
              <a:rPr lang="en-US" sz="8800" b="1" dirty="0">
                <a:solidFill>
                  <a:srgbClr val="081E3F"/>
                </a:solidFill>
              </a:rPr>
              <a:t> LMS App on</a:t>
            </a:r>
            <a:r>
              <a:rPr lang="en-US" sz="8800" b="1" i="0" u="none" strike="noStrike" cap="none" dirty="0">
                <a:solidFill>
                  <a:srgbClr val="081E3F"/>
                </a:solidFill>
                <a:latin typeface="Arial"/>
                <a:ea typeface="Arial"/>
                <a:cs typeface="Arial"/>
                <a:sym typeface="Arial"/>
              </a:rPr>
              <a:t> Facebook Ver </a:t>
            </a:r>
            <a:r>
              <a:rPr lang="en-US" sz="8800" b="1" dirty="0">
                <a:solidFill>
                  <a:srgbClr val="081E3F"/>
                </a:solidFill>
              </a:rPr>
              <a:t>7</a:t>
            </a:r>
            <a:r>
              <a:rPr lang="en-US" sz="8800" b="1" i="0" u="none" strike="noStrike" cap="none" dirty="0">
                <a:solidFill>
                  <a:srgbClr val="081E3F"/>
                </a:solidFill>
                <a:latin typeface="Arial"/>
                <a:ea typeface="Arial"/>
                <a:cs typeface="Arial"/>
                <a:sym typeface="Arial"/>
              </a:rPr>
              <a:t>.0</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3F3F3F"/>
              </a:buClr>
              <a:buSzPts val="3500"/>
              <a:buFont typeface="Arial"/>
              <a:buNone/>
            </a:pPr>
            <a:r>
              <a:rPr lang="en-US" sz="3500" b="1" dirty="0">
                <a:solidFill>
                  <a:srgbClr val="3F3F3F"/>
                </a:solidFill>
              </a:rPr>
              <a:t>Author: Miguel Cortes</a:t>
            </a:r>
            <a:endParaRPr sz="3500" b="1" dirty="0">
              <a:solidFill>
                <a:srgbClr val="3F3F3F"/>
              </a:solidFill>
            </a:endParaRPr>
          </a:p>
          <a:p>
            <a:pPr marL="0" marR="0" lvl="0" indent="0" algn="ctr" rtl="0">
              <a:lnSpc>
                <a:spcPct val="100000"/>
              </a:lnSpc>
              <a:spcBef>
                <a:spcPts val="0"/>
              </a:spcBef>
              <a:spcAft>
                <a:spcPts val="0"/>
              </a:spcAft>
              <a:buClr>
                <a:srgbClr val="3F3F3F"/>
              </a:buClr>
              <a:buSzPts val="3500"/>
              <a:buFont typeface="Arial"/>
              <a:buNone/>
            </a:pPr>
            <a:r>
              <a:rPr lang="en-US" sz="3500" b="1" dirty="0">
                <a:solidFill>
                  <a:srgbClr val="3F3F3F"/>
                </a:solidFill>
              </a:rPr>
              <a:t>Team members: </a:t>
            </a:r>
            <a:endParaRPr sz="5000" b="1" dirty="0"/>
          </a:p>
          <a:p>
            <a:pPr marL="0" marR="0" lvl="0" indent="0" algn="ctr" rtl="0">
              <a:lnSpc>
                <a:spcPct val="100000"/>
              </a:lnSpc>
              <a:spcBef>
                <a:spcPts val="0"/>
              </a:spcBef>
              <a:spcAft>
                <a:spcPts val="0"/>
              </a:spcAft>
              <a:buClr>
                <a:srgbClr val="3F3F3F"/>
              </a:buClr>
              <a:buSzPts val="3500"/>
              <a:buFont typeface="Arial"/>
              <a:buNone/>
            </a:pPr>
            <a:r>
              <a:rPr lang="en-US" sz="3500" b="1" dirty="0">
                <a:solidFill>
                  <a:srgbClr val="3F3F3F"/>
                </a:solidFill>
              </a:rPr>
              <a:t>Product Owner</a:t>
            </a:r>
            <a:r>
              <a:rPr lang="en-US" sz="3500" b="1" i="0" u="none" strike="noStrike" cap="none" dirty="0">
                <a:solidFill>
                  <a:srgbClr val="3F3F3F"/>
                </a:solidFill>
                <a:latin typeface="Arial"/>
                <a:ea typeface="Arial"/>
                <a:cs typeface="Arial"/>
                <a:sym typeface="Arial"/>
              </a:rPr>
              <a:t>:</a:t>
            </a:r>
            <a:r>
              <a:rPr lang="en-US" sz="3500" b="1" i="1" u="none" strike="noStrike" cap="none" dirty="0">
                <a:solidFill>
                  <a:srgbClr val="3F3F3F"/>
                </a:solidFill>
                <a:latin typeface="Arial"/>
                <a:ea typeface="Arial"/>
                <a:cs typeface="Arial"/>
                <a:sym typeface="Arial"/>
              </a:rPr>
              <a:t> </a:t>
            </a:r>
            <a:r>
              <a:rPr lang="en-US" sz="3500" b="0" i="1" u="none" strike="noStrike" cap="none" dirty="0">
                <a:solidFill>
                  <a:srgbClr val="3F3F3F"/>
                </a:solidFill>
                <a:latin typeface="Arial"/>
                <a:ea typeface="Arial"/>
                <a:cs typeface="Arial"/>
                <a:sym typeface="Arial"/>
              </a:rPr>
              <a:t>Dr. Alejandro Arrieta, Product Owner</a:t>
            </a:r>
            <a:endParaRPr sz="3500" b="0" i="0" u="none" strike="noStrike" cap="none" dirty="0">
              <a:solidFill>
                <a:srgbClr val="3F3F3F"/>
              </a:solidFill>
              <a:latin typeface="Arial"/>
              <a:ea typeface="Arial"/>
              <a:cs typeface="Arial"/>
              <a:sym typeface="Arial"/>
            </a:endParaRPr>
          </a:p>
          <a:p>
            <a:pPr marL="0" marR="0" lvl="0" indent="0" algn="ctr" rtl="0">
              <a:lnSpc>
                <a:spcPct val="100000"/>
              </a:lnSpc>
              <a:spcBef>
                <a:spcPts val="0"/>
              </a:spcBef>
              <a:spcAft>
                <a:spcPts val="0"/>
              </a:spcAft>
              <a:buClr>
                <a:srgbClr val="3F3F3F"/>
              </a:buClr>
              <a:buSzPts val="3500"/>
              <a:buFont typeface="Arial"/>
              <a:buNone/>
            </a:pPr>
            <a:r>
              <a:rPr lang="en-US" sz="3500" b="1" i="0" u="none" strike="noStrike" cap="none" dirty="0">
                <a:solidFill>
                  <a:srgbClr val="3F3F3F"/>
                </a:solidFill>
                <a:latin typeface="Arial"/>
                <a:ea typeface="Arial"/>
                <a:cs typeface="Arial"/>
                <a:sym typeface="Arial"/>
              </a:rPr>
              <a:t>Instructor:</a:t>
            </a:r>
            <a:r>
              <a:rPr lang="en-US" sz="3500" b="1" i="1" u="none" strike="noStrike" cap="none" dirty="0">
                <a:solidFill>
                  <a:srgbClr val="3F3F3F"/>
                </a:solidFill>
                <a:latin typeface="Arial"/>
                <a:ea typeface="Arial"/>
                <a:cs typeface="Arial"/>
                <a:sym typeface="Arial"/>
              </a:rPr>
              <a:t> </a:t>
            </a:r>
            <a:r>
              <a:rPr lang="en-US" sz="3500" b="0" i="1" u="none" strike="noStrike" cap="none" dirty="0">
                <a:solidFill>
                  <a:srgbClr val="3F3F3F"/>
                </a:solidFill>
                <a:latin typeface="Arial"/>
                <a:ea typeface="Arial"/>
                <a:cs typeface="Arial"/>
                <a:sym typeface="Arial"/>
              </a:rPr>
              <a:t>Dr. Masoud </a:t>
            </a:r>
            <a:r>
              <a:rPr lang="en-US" sz="3500" b="0" i="1" u="none" strike="noStrike" cap="none" dirty="0" err="1">
                <a:solidFill>
                  <a:srgbClr val="3F3F3F"/>
                </a:solidFill>
                <a:latin typeface="Arial"/>
                <a:ea typeface="Arial"/>
                <a:cs typeface="Arial"/>
                <a:sym typeface="Arial"/>
              </a:rPr>
              <a:t>Sadjadi</a:t>
            </a:r>
            <a:r>
              <a:rPr lang="en-US" sz="3500" b="0" i="1" u="none" strike="noStrike" cap="none" dirty="0">
                <a:solidFill>
                  <a:srgbClr val="3F3F3F"/>
                </a:solidFill>
                <a:latin typeface="Arial"/>
                <a:ea typeface="Arial"/>
                <a:cs typeface="Arial"/>
                <a:sym typeface="Arial"/>
              </a:rPr>
              <a:t>, </a:t>
            </a:r>
            <a:r>
              <a:rPr lang="en-US" sz="3500" b="0" i="0" u="none" strike="noStrike" cap="none" dirty="0">
                <a:solidFill>
                  <a:srgbClr val="3F3F3F"/>
                </a:solidFill>
                <a:latin typeface="Arial"/>
                <a:ea typeface="Arial"/>
                <a:cs typeface="Arial"/>
                <a:sym typeface="Arial"/>
              </a:rPr>
              <a:t>Florida International University</a:t>
            </a:r>
            <a:endParaRPr sz="1400" b="0" i="0" u="none" strike="noStrike" cap="none" dirty="0">
              <a:solidFill>
                <a:srgbClr val="000000"/>
              </a:solidFill>
              <a:latin typeface="Arial"/>
              <a:ea typeface="Arial"/>
              <a:cs typeface="Arial"/>
              <a:sym typeface="Arial"/>
            </a:endParaRPr>
          </a:p>
        </p:txBody>
      </p:sp>
      <p:sp>
        <p:nvSpPr>
          <p:cNvPr id="28" name="Google Shape;28;p1"/>
          <p:cNvSpPr txBox="1"/>
          <p:nvPr/>
        </p:nvSpPr>
        <p:spPr>
          <a:xfrm>
            <a:off x="3623638" y="7476340"/>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Arial"/>
                <a:ea typeface="Arial"/>
                <a:cs typeface="Arial"/>
                <a:sym typeface="Arial"/>
              </a:rPr>
              <a:t>PROBLEM</a:t>
            </a:r>
            <a:endParaRPr sz="1400" b="0" i="0" u="none" strike="noStrike" cap="none" dirty="0">
              <a:solidFill>
                <a:srgbClr val="000000"/>
              </a:solidFill>
              <a:latin typeface="Arial"/>
              <a:ea typeface="Arial"/>
              <a:cs typeface="Arial"/>
              <a:sym typeface="Arial"/>
            </a:endParaRPr>
          </a:p>
        </p:txBody>
      </p:sp>
      <p:sp>
        <p:nvSpPr>
          <p:cNvPr id="29" name="Google Shape;29;p1"/>
          <p:cNvSpPr txBox="1"/>
          <p:nvPr/>
        </p:nvSpPr>
        <p:spPr>
          <a:xfrm>
            <a:off x="14051798" y="7470411"/>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Arial"/>
                <a:ea typeface="Arial"/>
                <a:cs typeface="Arial"/>
                <a:sym typeface="Arial"/>
              </a:rPr>
              <a:t>CURRENT SYSTEM</a:t>
            </a:r>
            <a:endParaRPr sz="1400" b="0" i="0" u="none" strike="noStrike" cap="none">
              <a:solidFill>
                <a:srgbClr val="000000"/>
              </a:solidFill>
              <a:latin typeface="Arial"/>
              <a:ea typeface="Arial"/>
              <a:cs typeface="Arial"/>
              <a:sym typeface="Arial"/>
            </a:endParaRPr>
          </a:p>
        </p:txBody>
      </p:sp>
      <p:sp>
        <p:nvSpPr>
          <p:cNvPr id="30" name="Google Shape;30;p1"/>
          <p:cNvSpPr txBox="1"/>
          <p:nvPr/>
        </p:nvSpPr>
        <p:spPr>
          <a:xfrm>
            <a:off x="24479888" y="7505913"/>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Arial"/>
                <a:ea typeface="Arial"/>
                <a:cs typeface="Arial"/>
                <a:sym typeface="Arial"/>
              </a:rPr>
              <a:t>REQUIREMENTS</a:t>
            </a:r>
            <a:endParaRPr sz="1400" b="0" i="0" u="none" strike="noStrike" cap="none">
              <a:solidFill>
                <a:srgbClr val="000000"/>
              </a:solidFill>
              <a:latin typeface="Arial"/>
              <a:ea typeface="Arial"/>
              <a:cs typeface="Arial"/>
              <a:sym typeface="Arial"/>
            </a:endParaRPr>
          </a:p>
        </p:txBody>
      </p:sp>
      <p:sp>
        <p:nvSpPr>
          <p:cNvPr id="31" name="Google Shape;31;p1"/>
          <p:cNvSpPr txBox="1"/>
          <p:nvPr/>
        </p:nvSpPr>
        <p:spPr>
          <a:xfrm>
            <a:off x="3164113" y="18535027"/>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Arial"/>
                <a:ea typeface="Arial"/>
                <a:cs typeface="Arial"/>
                <a:sym typeface="Arial"/>
              </a:rPr>
              <a:t>SYSTEM DESIGN</a:t>
            </a:r>
            <a:endParaRPr sz="1400" b="0" i="0" u="none" strike="noStrike" cap="none">
              <a:solidFill>
                <a:srgbClr val="000000"/>
              </a:solidFill>
              <a:latin typeface="Arial"/>
              <a:ea typeface="Arial"/>
              <a:cs typeface="Arial"/>
              <a:sym typeface="Arial"/>
            </a:endParaRPr>
          </a:p>
        </p:txBody>
      </p:sp>
      <p:sp>
        <p:nvSpPr>
          <p:cNvPr id="32" name="Google Shape;32;p1"/>
          <p:cNvSpPr txBox="1"/>
          <p:nvPr/>
        </p:nvSpPr>
        <p:spPr>
          <a:xfrm>
            <a:off x="13755900" y="18535027"/>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Arial"/>
                <a:ea typeface="Arial"/>
                <a:cs typeface="Arial"/>
                <a:sym typeface="Arial"/>
              </a:rPr>
              <a:t>OBJECT DESIGN</a:t>
            </a:r>
            <a:endParaRPr sz="1400" b="0" i="0" u="none" strike="noStrike" cap="none" dirty="0">
              <a:solidFill>
                <a:srgbClr val="000000"/>
              </a:solidFill>
              <a:latin typeface="Arial"/>
              <a:ea typeface="Arial"/>
              <a:cs typeface="Arial"/>
              <a:sym typeface="Arial"/>
            </a:endParaRPr>
          </a:p>
        </p:txBody>
      </p:sp>
      <p:sp>
        <p:nvSpPr>
          <p:cNvPr id="33" name="Google Shape;33;p1"/>
          <p:cNvSpPr txBox="1"/>
          <p:nvPr/>
        </p:nvSpPr>
        <p:spPr>
          <a:xfrm>
            <a:off x="24317243" y="18535051"/>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Arial"/>
                <a:ea typeface="Arial"/>
                <a:cs typeface="Arial"/>
                <a:sym typeface="Arial"/>
              </a:rPr>
              <a:t>IMPLEMENTATION</a:t>
            </a:r>
            <a:endParaRPr sz="1400" b="0" i="0" u="none" strike="noStrike" cap="none" dirty="0">
              <a:solidFill>
                <a:srgbClr val="000000"/>
              </a:solidFill>
              <a:latin typeface="Arial"/>
              <a:ea typeface="Arial"/>
              <a:cs typeface="Arial"/>
              <a:sym typeface="Arial"/>
            </a:endParaRPr>
          </a:p>
        </p:txBody>
      </p:sp>
      <p:sp>
        <p:nvSpPr>
          <p:cNvPr id="34" name="Google Shape;34;p1"/>
          <p:cNvSpPr txBox="1"/>
          <p:nvPr/>
        </p:nvSpPr>
        <p:spPr>
          <a:xfrm>
            <a:off x="2970063" y="30033853"/>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Arial"/>
                <a:ea typeface="Arial"/>
                <a:cs typeface="Arial"/>
                <a:sym typeface="Arial"/>
              </a:rPr>
              <a:t>VERIFICATION</a:t>
            </a:r>
            <a:endParaRPr sz="1400" b="0" i="0" u="none" strike="noStrike" cap="none">
              <a:solidFill>
                <a:srgbClr val="000000"/>
              </a:solidFill>
              <a:latin typeface="Arial"/>
              <a:ea typeface="Arial"/>
              <a:cs typeface="Arial"/>
              <a:sym typeface="Arial"/>
            </a:endParaRPr>
          </a:p>
        </p:txBody>
      </p:sp>
      <p:sp>
        <p:nvSpPr>
          <p:cNvPr id="35" name="Google Shape;35;p1"/>
          <p:cNvSpPr txBox="1"/>
          <p:nvPr/>
        </p:nvSpPr>
        <p:spPr>
          <a:xfrm>
            <a:off x="24541737" y="30033853"/>
            <a:ext cx="5406600" cy="687000"/>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dirty="0">
                <a:solidFill>
                  <a:srgbClr val="3F3F3F"/>
                </a:solidFill>
                <a:latin typeface="Arial"/>
                <a:ea typeface="Arial"/>
                <a:cs typeface="Arial"/>
                <a:sym typeface="Arial"/>
              </a:rPr>
              <a:t>SUMMARY</a:t>
            </a:r>
            <a:endParaRPr sz="1400" b="0" i="0" u="none" strike="noStrike" cap="none" dirty="0">
              <a:solidFill>
                <a:srgbClr val="000000"/>
              </a:solidFill>
              <a:latin typeface="Arial"/>
              <a:ea typeface="Arial"/>
              <a:cs typeface="Arial"/>
              <a:sym typeface="Arial"/>
            </a:endParaRPr>
          </a:p>
        </p:txBody>
      </p:sp>
      <p:sp>
        <p:nvSpPr>
          <p:cNvPr id="36" name="Google Shape;36;p1"/>
          <p:cNvSpPr txBox="1"/>
          <p:nvPr/>
        </p:nvSpPr>
        <p:spPr>
          <a:xfrm>
            <a:off x="14051798" y="27641353"/>
            <a:ext cx="5406553" cy="686976"/>
          </a:xfrm>
          <a:prstGeom prst="rect">
            <a:avLst/>
          </a:prstGeom>
          <a:noFill/>
          <a:ln>
            <a:noFill/>
          </a:ln>
        </p:spPr>
        <p:txBody>
          <a:bodyPr spcFirstLastPara="1" wrap="square" lIns="55475" tIns="27725" rIns="55475" bIns="27725" anchor="t" anchorCtr="0">
            <a:spAutoFit/>
          </a:bodyPr>
          <a:lstStyle/>
          <a:p>
            <a:pPr marL="0" marR="0" lvl="0" indent="0" algn="ctr" rtl="0">
              <a:lnSpc>
                <a:spcPct val="100000"/>
              </a:lnSpc>
              <a:spcBef>
                <a:spcPts val="0"/>
              </a:spcBef>
              <a:spcAft>
                <a:spcPts val="0"/>
              </a:spcAft>
              <a:buClr>
                <a:srgbClr val="000000"/>
              </a:buClr>
              <a:buSzPts val="4100"/>
              <a:buFont typeface="Arial"/>
              <a:buNone/>
            </a:pPr>
            <a:r>
              <a:rPr lang="en-US" sz="4100" b="1" i="0" u="none" strike="noStrike" cap="none">
                <a:solidFill>
                  <a:srgbClr val="3F3F3F"/>
                </a:solidFill>
                <a:latin typeface="Arial"/>
                <a:ea typeface="Arial"/>
                <a:cs typeface="Arial"/>
                <a:sym typeface="Arial"/>
              </a:rPr>
              <a:t>SCREENSHOTS</a:t>
            </a:r>
            <a:endParaRPr sz="1400" b="0" i="0" u="none" strike="noStrike" cap="none">
              <a:solidFill>
                <a:srgbClr val="000000"/>
              </a:solidFill>
              <a:latin typeface="Arial"/>
              <a:ea typeface="Arial"/>
              <a:cs typeface="Arial"/>
              <a:sym typeface="Arial"/>
            </a:endParaRPr>
          </a:p>
        </p:txBody>
      </p:sp>
      <p:pic>
        <p:nvPicPr>
          <p:cNvPr id="37" name="Google Shape;37;p1"/>
          <p:cNvPicPr preferRelativeResize="0"/>
          <p:nvPr/>
        </p:nvPicPr>
        <p:blipFill rotWithShape="1">
          <a:blip r:embed="rId4">
            <a:alphaModFix/>
          </a:blip>
          <a:srcRect/>
          <a:stretch/>
        </p:blipFill>
        <p:spPr>
          <a:xfrm>
            <a:off x="232729" y="899004"/>
            <a:ext cx="2737341" cy="2712955"/>
          </a:xfrm>
          <a:prstGeom prst="rect">
            <a:avLst/>
          </a:prstGeom>
          <a:noFill/>
          <a:ln>
            <a:noFill/>
          </a:ln>
        </p:spPr>
      </p:pic>
      <p:sp>
        <p:nvSpPr>
          <p:cNvPr id="38" name="Google Shape;38;p1"/>
          <p:cNvSpPr txBox="1"/>
          <p:nvPr/>
        </p:nvSpPr>
        <p:spPr>
          <a:xfrm>
            <a:off x="2358664" y="8100600"/>
            <a:ext cx="842730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1400" i="0" u="none" strike="noStrike" cap="none" dirty="0">
              <a:solidFill>
                <a:srgbClr val="000000"/>
              </a:solidFill>
              <a:latin typeface="Helvetica Neue"/>
              <a:ea typeface="Helvetica Neue"/>
              <a:cs typeface="Helvetica Neue"/>
              <a:sym typeface="Helvetica Neue"/>
            </a:endParaRPr>
          </a:p>
        </p:txBody>
      </p:sp>
      <p:sp>
        <p:nvSpPr>
          <p:cNvPr id="39" name="Google Shape;39;p1"/>
          <p:cNvSpPr txBox="1"/>
          <p:nvPr/>
        </p:nvSpPr>
        <p:spPr>
          <a:xfrm>
            <a:off x="12219375" y="8093375"/>
            <a:ext cx="9054600" cy="80329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4000" b="0" i="0" u="none" strike="noStrike" cap="none" dirty="0">
                <a:solidFill>
                  <a:srgbClr val="000000"/>
                </a:solidFill>
                <a:latin typeface="+mj-lt"/>
                <a:ea typeface="Arial"/>
                <a:cs typeface="Arial"/>
                <a:sym typeface="Arial"/>
              </a:rPr>
              <a:t>A Learning Management System Application that uses the Facebook Platform for users to easily access and enroll to the educational courses of their choice.</a:t>
            </a:r>
          </a:p>
          <a:p>
            <a:pPr marL="0" marR="0" lvl="0" indent="0" algn="l" rtl="0">
              <a:lnSpc>
                <a:spcPct val="100000"/>
              </a:lnSpc>
              <a:spcBef>
                <a:spcPts val="0"/>
              </a:spcBef>
              <a:spcAft>
                <a:spcPts val="0"/>
              </a:spcAft>
              <a:buClr>
                <a:srgbClr val="000000"/>
              </a:buClr>
              <a:buSzPts val="3600"/>
              <a:buFont typeface="Arial"/>
              <a:buNone/>
            </a:pPr>
            <a:endParaRPr lang="en-US" sz="3600" dirty="0">
              <a:latin typeface="+mj-lt"/>
            </a:endParaRPr>
          </a:p>
          <a:p>
            <a:pPr marL="0" marR="0" lvl="0" indent="0" algn="l" rtl="0">
              <a:lnSpc>
                <a:spcPct val="100000"/>
              </a:lnSpc>
              <a:spcBef>
                <a:spcPts val="0"/>
              </a:spcBef>
              <a:spcAft>
                <a:spcPts val="0"/>
              </a:spcAft>
              <a:buClr>
                <a:srgbClr val="000000"/>
              </a:buClr>
              <a:buSzPts val="3600"/>
              <a:buFont typeface="Arial"/>
              <a:buNone/>
            </a:pPr>
            <a:r>
              <a:rPr lang="en-US" sz="4000" b="0" i="0" u="none" strike="noStrike" cap="none" dirty="0">
                <a:solidFill>
                  <a:srgbClr val="000000"/>
                </a:solidFill>
                <a:latin typeface="+mj-lt"/>
                <a:ea typeface="Arial"/>
                <a:cs typeface="Arial"/>
                <a:sym typeface="Arial"/>
              </a:rPr>
              <a:t>The main contribution that I made towards the project was furthering th</a:t>
            </a:r>
            <a:r>
              <a:rPr lang="en-US" sz="4000" dirty="0">
                <a:latin typeface="+mj-lt"/>
              </a:rPr>
              <a:t>e gamification of the app.  This was done through helping tweak and implement the progress tree, as well as helping implement the markers and the tooltips for the progress bars.</a:t>
            </a:r>
            <a:endParaRPr sz="4000" b="0" i="0" u="none" strike="noStrike" cap="none" dirty="0">
              <a:solidFill>
                <a:srgbClr val="000000"/>
              </a:solidFill>
              <a:latin typeface="+mj-lt"/>
              <a:ea typeface="Arial"/>
              <a:cs typeface="Arial"/>
              <a:sym typeface="Arial"/>
            </a:endParaRPr>
          </a:p>
        </p:txBody>
      </p:sp>
      <p:sp>
        <p:nvSpPr>
          <p:cNvPr id="40" name="Google Shape;40;p1"/>
          <p:cNvSpPr txBox="1"/>
          <p:nvPr/>
        </p:nvSpPr>
        <p:spPr>
          <a:xfrm>
            <a:off x="23439120" y="8108622"/>
            <a:ext cx="7162800" cy="9233256"/>
          </a:xfrm>
          <a:prstGeom prst="rect">
            <a:avLst/>
          </a:prstGeom>
          <a:noFill/>
          <a:ln>
            <a:noFill/>
          </a:ln>
        </p:spPr>
        <p:txBody>
          <a:bodyPr spcFirstLastPara="1" wrap="square" lIns="91425" tIns="45700" rIns="91425" bIns="45700" anchor="t" anchorCtr="0">
            <a:spAutoFit/>
          </a:bodyPr>
          <a:lstStyle/>
          <a:p>
            <a:pPr marR="0" lvl="0" algn="l" rtl="0">
              <a:lnSpc>
                <a:spcPct val="100000"/>
              </a:lnSpc>
              <a:spcBef>
                <a:spcPts val="0"/>
              </a:spcBef>
              <a:spcAft>
                <a:spcPts val="0"/>
              </a:spcAft>
              <a:buClr>
                <a:schemeClr val="dk1"/>
              </a:buClr>
              <a:buSzPts val="3600"/>
            </a:pPr>
            <a:r>
              <a:rPr lang="en-US" sz="3300" dirty="0">
                <a:solidFill>
                  <a:schemeClr val="dk1"/>
                </a:solidFill>
                <a:latin typeface="+mj-lt"/>
                <a:ea typeface="Calibri"/>
                <a:cs typeface="Calibri"/>
                <a:sym typeface="Calibri"/>
              </a:rPr>
              <a:t>Creating a learning management system with the following functionality:</a:t>
            </a:r>
          </a:p>
          <a:p>
            <a:pPr marL="571500" marR="0" lvl="0" indent="-571500" algn="l" rtl="0">
              <a:lnSpc>
                <a:spcPct val="100000"/>
              </a:lnSpc>
              <a:spcBef>
                <a:spcPts val="0"/>
              </a:spcBef>
              <a:spcAft>
                <a:spcPts val="0"/>
              </a:spcAft>
              <a:buClr>
                <a:schemeClr val="dk1"/>
              </a:buClr>
              <a:buSzPts val="3600"/>
              <a:buFont typeface="Calibri"/>
              <a:buChar char="-"/>
            </a:pPr>
            <a:r>
              <a:rPr lang="en-US" sz="3300" dirty="0">
                <a:solidFill>
                  <a:schemeClr val="dk1"/>
                </a:solidFill>
                <a:latin typeface="+mj-lt"/>
                <a:ea typeface="Calibri"/>
                <a:cs typeface="Calibri"/>
                <a:sym typeface="Calibri"/>
              </a:rPr>
              <a:t>Track the user’s course progression, including completion of surveys, quizzes, PDFs, and modules</a:t>
            </a:r>
          </a:p>
          <a:p>
            <a:pPr marL="571500" marR="0" lvl="0" indent="-571500" algn="l" rtl="0">
              <a:lnSpc>
                <a:spcPct val="100000"/>
              </a:lnSpc>
              <a:spcBef>
                <a:spcPts val="0"/>
              </a:spcBef>
              <a:spcAft>
                <a:spcPts val="0"/>
              </a:spcAft>
              <a:buClr>
                <a:schemeClr val="dk1"/>
              </a:buClr>
              <a:buSzPts val="3600"/>
              <a:buFont typeface="Calibri"/>
              <a:buChar char="-"/>
            </a:pPr>
            <a:r>
              <a:rPr lang="en-US" sz="3300" dirty="0">
                <a:solidFill>
                  <a:schemeClr val="dk1"/>
                </a:solidFill>
                <a:latin typeface="+mj-lt"/>
                <a:ea typeface="Calibri"/>
                <a:cs typeface="Calibri"/>
                <a:sym typeface="Calibri"/>
              </a:rPr>
              <a:t>Track the progress of student groups and the class as a whole as well</a:t>
            </a:r>
          </a:p>
          <a:p>
            <a:pPr marL="571500" marR="0" lvl="0" indent="-571500" algn="l" rtl="0">
              <a:lnSpc>
                <a:spcPct val="100000"/>
              </a:lnSpc>
              <a:spcBef>
                <a:spcPts val="0"/>
              </a:spcBef>
              <a:spcAft>
                <a:spcPts val="0"/>
              </a:spcAft>
              <a:buClr>
                <a:schemeClr val="dk1"/>
              </a:buClr>
              <a:buSzPts val="3600"/>
              <a:buFont typeface="Calibri"/>
              <a:buChar char="-"/>
            </a:pPr>
            <a:r>
              <a:rPr lang="en-US" sz="3300" dirty="0">
                <a:solidFill>
                  <a:schemeClr val="dk1"/>
                </a:solidFill>
                <a:latin typeface="+mj-lt"/>
                <a:ea typeface="Calibri"/>
                <a:cs typeface="Calibri"/>
                <a:sym typeface="Calibri"/>
              </a:rPr>
              <a:t>Functionality to separate users into groups and the ability to see other groups’ progression as well as class progression</a:t>
            </a:r>
          </a:p>
          <a:p>
            <a:pPr marL="571500" marR="0" lvl="0" indent="-571500" algn="l" rtl="0">
              <a:lnSpc>
                <a:spcPct val="100000"/>
              </a:lnSpc>
              <a:spcBef>
                <a:spcPts val="0"/>
              </a:spcBef>
              <a:spcAft>
                <a:spcPts val="0"/>
              </a:spcAft>
              <a:buClr>
                <a:schemeClr val="dk1"/>
              </a:buClr>
              <a:buSzPts val="3600"/>
              <a:buFont typeface="Calibri"/>
              <a:buChar char="-"/>
            </a:pPr>
            <a:r>
              <a:rPr lang="en-US" sz="3300" dirty="0">
                <a:solidFill>
                  <a:schemeClr val="dk1"/>
                </a:solidFill>
                <a:latin typeface="+mj-lt"/>
                <a:ea typeface="Calibri"/>
                <a:cs typeface="Calibri"/>
                <a:sym typeface="Calibri"/>
              </a:rPr>
              <a:t>Functionality to lock modules until the previous module is completed, allowing for a smoother progression of the course</a:t>
            </a:r>
          </a:p>
        </p:txBody>
      </p:sp>
      <p:pic>
        <p:nvPicPr>
          <p:cNvPr id="41" name="Google Shape;41;p1" descr="Diagram&#10;&#10;Description automatically generated"/>
          <p:cNvPicPr preferRelativeResize="0"/>
          <p:nvPr/>
        </p:nvPicPr>
        <p:blipFill rotWithShape="1">
          <a:blip r:embed="rId5">
            <a:alphaModFix/>
          </a:blip>
          <a:srcRect/>
          <a:stretch/>
        </p:blipFill>
        <p:spPr>
          <a:xfrm>
            <a:off x="1853904" y="19985869"/>
            <a:ext cx="8427390" cy="9360988"/>
          </a:xfrm>
          <a:prstGeom prst="rect">
            <a:avLst/>
          </a:prstGeom>
          <a:noFill/>
          <a:ln>
            <a:noFill/>
          </a:ln>
        </p:spPr>
      </p:pic>
      <p:sp>
        <p:nvSpPr>
          <p:cNvPr id="42" name="Google Shape;42;p1"/>
          <p:cNvSpPr txBox="1"/>
          <p:nvPr/>
        </p:nvSpPr>
        <p:spPr>
          <a:xfrm>
            <a:off x="23280119" y="19521543"/>
            <a:ext cx="9023895" cy="9941143"/>
          </a:xfrm>
          <a:prstGeom prst="rect">
            <a:avLst/>
          </a:prstGeom>
          <a:noFill/>
          <a:ln>
            <a:noFill/>
          </a:ln>
        </p:spPr>
        <p:txBody>
          <a:bodyPr spcFirstLastPara="1" wrap="square" lIns="91425" tIns="45700" rIns="91425" bIns="45700" anchor="t" anchorCtr="0">
            <a:spAutoFit/>
          </a:bodyPr>
          <a:lstStyle/>
          <a:p>
            <a:pPr marL="914400" indent="-457200" rtl="0" fontAlgn="base">
              <a:spcBef>
                <a:spcPts val="0"/>
              </a:spcBef>
              <a:spcAft>
                <a:spcPts val="0"/>
              </a:spcAft>
              <a:buFont typeface="Arial" panose="020B0604020202020204" pitchFamily="34" charset="0"/>
              <a:buChar char="•"/>
            </a:pPr>
            <a:r>
              <a:rPr lang="en-US" sz="3200" b="0" i="0" u="none" strike="noStrike" dirty="0">
                <a:solidFill>
                  <a:srgbClr val="3F3F3F"/>
                </a:solidFill>
                <a:effectLst/>
                <a:latin typeface="+mj-lt"/>
              </a:rPr>
              <a:t>NodeJS w/ Express was used to develop the back-end RESTful API for PDF Progression. It runs on a </a:t>
            </a:r>
            <a:r>
              <a:rPr lang="en-US" sz="3200" b="0" i="0" u="none" strike="noStrike" dirty="0" err="1">
                <a:solidFill>
                  <a:srgbClr val="3F3F3F"/>
                </a:solidFill>
                <a:effectLst/>
                <a:latin typeface="+mj-lt"/>
              </a:rPr>
              <a:t>Javascript</a:t>
            </a:r>
            <a:r>
              <a:rPr lang="en-US" sz="3200" b="0" i="0" u="none" strike="noStrike" dirty="0">
                <a:solidFill>
                  <a:srgbClr val="3F3F3F"/>
                </a:solidFill>
                <a:effectLst/>
                <a:latin typeface="+mj-lt"/>
              </a:rPr>
              <a:t> runtime environment built on Chrome’s V8 engine.</a:t>
            </a:r>
            <a:endParaRPr lang="en-US" sz="4000" i="0" u="none" strike="noStrike" dirty="0">
              <a:solidFill>
                <a:srgbClr val="3F3F3F"/>
              </a:solidFill>
              <a:latin typeface="+mj-lt"/>
            </a:endParaRPr>
          </a:p>
          <a:p>
            <a:pPr marL="914400" indent="-457200" rtl="0" fontAlgn="base">
              <a:spcBef>
                <a:spcPts val="0"/>
              </a:spcBef>
              <a:spcAft>
                <a:spcPts val="0"/>
              </a:spcAft>
              <a:buFont typeface="Arial" panose="020B0604020202020204" pitchFamily="34" charset="0"/>
              <a:buChar char="•"/>
            </a:pPr>
            <a:r>
              <a:rPr lang="en-US" sz="3200" b="0" i="0" u="none" strike="noStrike" dirty="0">
                <a:solidFill>
                  <a:srgbClr val="3F3F3F"/>
                </a:solidFill>
                <a:effectLst/>
                <a:latin typeface="+mj-lt"/>
              </a:rPr>
              <a:t>The database of choice was MySQL. It was chosen to maintain the data in structured tables. MySQL Workbench was used as a way to access and modify the database that we have in an efficient manner.</a:t>
            </a:r>
            <a:endParaRPr lang="en-US" sz="4000" i="0" u="none" strike="noStrike" dirty="0">
              <a:solidFill>
                <a:srgbClr val="3F3F3F"/>
              </a:solidFill>
              <a:latin typeface="+mj-lt"/>
            </a:endParaRPr>
          </a:p>
          <a:p>
            <a:pPr marL="914400" indent="-457200" rtl="0" fontAlgn="base">
              <a:spcBef>
                <a:spcPts val="0"/>
              </a:spcBef>
              <a:spcAft>
                <a:spcPts val="0"/>
              </a:spcAft>
              <a:buFont typeface="Arial" panose="020B0604020202020204" pitchFamily="34" charset="0"/>
              <a:buChar char="•"/>
            </a:pPr>
            <a:r>
              <a:rPr lang="en-US" sz="3200" b="0" i="0" u="none" strike="noStrike" dirty="0">
                <a:solidFill>
                  <a:srgbClr val="3F3F3F"/>
                </a:solidFill>
                <a:effectLst/>
                <a:latin typeface="+mj-lt"/>
              </a:rPr>
              <a:t>The Front-End was implemented using the Angular framework. Along with the Angular CLI for generating services/components/modules/etc. The MVC Architecture is used with Angular.</a:t>
            </a:r>
          </a:p>
          <a:p>
            <a:pPr marL="914400" indent="-457200" rtl="0" fontAlgn="base">
              <a:spcBef>
                <a:spcPts val="0"/>
              </a:spcBef>
              <a:spcAft>
                <a:spcPts val="0"/>
              </a:spcAft>
              <a:buFont typeface="Arial" panose="020B0604020202020204" pitchFamily="34" charset="0"/>
              <a:buChar char="•"/>
            </a:pPr>
            <a:r>
              <a:rPr lang="en-US" sz="3200" dirty="0">
                <a:solidFill>
                  <a:srgbClr val="3F3F3F"/>
                </a:solidFill>
                <a:latin typeface="+mj-lt"/>
              </a:rPr>
              <a:t>The DevOps used were </a:t>
            </a:r>
            <a:r>
              <a:rPr lang="en-US" sz="3200" dirty="0" err="1">
                <a:solidFill>
                  <a:srgbClr val="3F3F3F"/>
                </a:solidFill>
                <a:latin typeface="+mj-lt"/>
              </a:rPr>
              <a:t>Github</a:t>
            </a:r>
            <a:r>
              <a:rPr lang="en-US" sz="3200" dirty="0">
                <a:solidFill>
                  <a:srgbClr val="3F3F3F"/>
                </a:solidFill>
                <a:latin typeface="+mj-lt"/>
              </a:rPr>
              <a:t> and AWS</a:t>
            </a:r>
          </a:p>
          <a:p>
            <a:pPr marL="457200" lvl="4" fontAlgn="base"/>
            <a:r>
              <a:rPr lang="en-US" sz="2800" dirty="0">
                <a:latin typeface="+mj-lt"/>
              </a:rPr>
              <a:t>	-</a:t>
            </a:r>
            <a:r>
              <a:rPr lang="en-US" sz="3200" dirty="0">
                <a:latin typeface="+mj-lt"/>
                <a:cs typeface="Arial" panose="020B0604020202020204" pitchFamily="34" charset="0"/>
              </a:rPr>
              <a:t>We began migrating to AWS this semester 	to take advantage of FIU’s Linux servers</a:t>
            </a:r>
          </a:p>
          <a:p>
            <a:pPr marL="457200" lvl="4" fontAlgn="base"/>
            <a:r>
              <a:rPr lang="en-US" sz="3200" dirty="0">
                <a:solidFill>
                  <a:srgbClr val="3F3F3F"/>
                </a:solidFill>
                <a:latin typeface="+mj-lt"/>
              </a:rPr>
              <a:t>	-Utilized EC2 to construct the backend API 	and the frontend and Amazon RDS to 	construct a MySQL database</a:t>
            </a:r>
            <a:endParaRPr lang="en-US" sz="2800" dirty="0">
              <a:solidFill>
                <a:srgbClr val="3F3F3F"/>
              </a:solidFill>
              <a:latin typeface="+mj-lt"/>
            </a:endParaRPr>
          </a:p>
        </p:txBody>
      </p:sp>
      <p:sp>
        <p:nvSpPr>
          <p:cNvPr id="43" name="Google Shape;43;p1"/>
          <p:cNvSpPr txBox="1"/>
          <p:nvPr/>
        </p:nvSpPr>
        <p:spPr>
          <a:xfrm>
            <a:off x="2486212" y="30810984"/>
            <a:ext cx="7162800" cy="50782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mj-lt"/>
                <a:ea typeface="Arial"/>
                <a:cs typeface="Arial"/>
                <a:sym typeface="Arial"/>
              </a:rPr>
              <a:t>The testing process throughout the project was consistent.  The team continued fixing bugs that were left over from previous semesters.  At the end of each sprint we would show the PO the work done on the project to get approval on the work done as well as approval on future tasks.</a:t>
            </a:r>
            <a:endParaRPr sz="3600" b="0" i="0" u="none" strike="noStrike" cap="none" dirty="0">
              <a:solidFill>
                <a:srgbClr val="000000"/>
              </a:solidFill>
              <a:latin typeface="+mj-lt"/>
              <a:ea typeface="Arial"/>
              <a:cs typeface="Arial"/>
              <a:sym typeface="Arial"/>
            </a:endParaRPr>
          </a:p>
        </p:txBody>
      </p:sp>
      <p:sp>
        <p:nvSpPr>
          <p:cNvPr id="44" name="Google Shape;44;p1"/>
          <p:cNvSpPr txBox="1"/>
          <p:nvPr/>
        </p:nvSpPr>
        <p:spPr>
          <a:xfrm>
            <a:off x="24210666" y="30876127"/>
            <a:ext cx="7162800" cy="550916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200" b="0" i="0" u="none" strike="noStrike" cap="none" dirty="0">
                <a:solidFill>
                  <a:srgbClr val="000000"/>
                </a:solidFill>
                <a:latin typeface="+mj-lt"/>
                <a:ea typeface="Arial"/>
                <a:cs typeface="Arial"/>
                <a:sym typeface="Arial"/>
              </a:rPr>
              <a:t>The basic learning management system is a great tool to aid those in underdeveloped countries gain access to a higher level of education, and at no data cost.  The competitive elements of this system promote interaction and cooperation between peers in a class.  This semester the system is being deployed to AWS EC2 and also has continuous integration to </a:t>
            </a:r>
            <a:r>
              <a:rPr lang="en-US" sz="3200" b="0" i="0" u="none" strike="noStrike" cap="none" dirty="0" err="1">
                <a:solidFill>
                  <a:srgbClr val="000000"/>
                </a:solidFill>
                <a:latin typeface="+mj-lt"/>
                <a:ea typeface="Arial"/>
                <a:cs typeface="Arial"/>
                <a:sym typeface="Arial"/>
              </a:rPr>
              <a:t>Github</a:t>
            </a:r>
            <a:r>
              <a:rPr lang="en-US" sz="3200" b="0" i="0" u="none" strike="noStrike" cap="none" dirty="0">
                <a:solidFill>
                  <a:srgbClr val="000000"/>
                </a:solidFill>
                <a:latin typeface="+mj-lt"/>
                <a:ea typeface="Arial"/>
                <a:cs typeface="Arial"/>
                <a:sym typeface="Arial"/>
              </a:rPr>
              <a:t>.</a:t>
            </a:r>
            <a:endParaRPr sz="3200" b="0" i="0" u="none" strike="noStrike" cap="none" dirty="0">
              <a:solidFill>
                <a:srgbClr val="000000"/>
              </a:solidFill>
              <a:latin typeface="+mj-lt"/>
              <a:ea typeface="Arial"/>
              <a:cs typeface="Arial"/>
              <a:sym typeface="Arial"/>
            </a:endParaRPr>
          </a:p>
        </p:txBody>
      </p:sp>
      <p:pic>
        <p:nvPicPr>
          <p:cNvPr id="46" name="Google Shape;46;p1"/>
          <p:cNvPicPr preferRelativeResize="0"/>
          <p:nvPr/>
        </p:nvPicPr>
        <p:blipFill rotWithShape="1">
          <a:blip r:embed="rId6">
            <a:alphaModFix/>
          </a:blip>
          <a:srcRect/>
          <a:stretch/>
        </p:blipFill>
        <p:spPr>
          <a:xfrm>
            <a:off x="10267913" y="19967845"/>
            <a:ext cx="12369195" cy="6965205"/>
          </a:xfrm>
          <a:prstGeom prst="rect">
            <a:avLst/>
          </a:prstGeom>
          <a:noFill/>
          <a:ln>
            <a:noFill/>
          </a:ln>
        </p:spPr>
      </p:pic>
      <p:sp>
        <p:nvSpPr>
          <p:cNvPr id="47" name="Google Shape;47;p1"/>
          <p:cNvSpPr txBox="1"/>
          <p:nvPr/>
        </p:nvSpPr>
        <p:spPr>
          <a:xfrm>
            <a:off x="2745538" y="8157387"/>
            <a:ext cx="7162800" cy="849460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600" dirty="0">
                <a:latin typeface="+mj-lt"/>
              </a:rPr>
              <a:t>Around the world we have seen how technology has evolved and continues to evolve at a rapid-rate.  However, the sad truth is that there are still countries that are not able to gain access to these tools, much less pay for added data cost on top of that.  Luckily, we are able to run our web application through Facebook at no data cost.  Now any user with a Facebook account can use the learning management system to enroll and take their classes online.</a:t>
            </a:r>
            <a:endParaRPr sz="3600" dirty="0">
              <a:latin typeface="+mj-lt"/>
            </a:endParaRPr>
          </a:p>
        </p:txBody>
      </p:sp>
      <p:sp>
        <p:nvSpPr>
          <p:cNvPr id="48" name="Google Shape;48;p1"/>
          <p:cNvSpPr txBox="1"/>
          <p:nvPr/>
        </p:nvSpPr>
        <p:spPr>
          <a:xfrm>
            <a:off x="13181924" y="28390131"/>
            <a:ext cx="7146300" cy="646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3000" b="1" dirty="0">
                <a:latin typeface="Helvetica Neue"/>
                <a:ea typeface="Helvetica Neue"/>
                <a:cs typeface="Helvetica Neue"/>
                <a:sym typeface="Helvetica Neue"/>
              </a:rPr>
              <a:t>Progress tree with Markers/Tooltip</a:t>
            </a:r>
            <a:endParaRPr sz="3000" b="1" dirty="0">
              <a:latin typeface="Helvetica Neue"/>
              <a:ea typeface="Helvetica Neue"/>
              <a:cs typeface="Helvetica Neue"/>
              <a:sym typeface="Helvetica Neue"/>
            </a:endParaRPr>
          </a:p>
        </p:txBody>
      </p:sp>
      <p:pic>
        <p:nvPicPr>
          <p:cNvPr id="55" name="Google Shape;55;p1"/>
          <p:cNvPicPr preferRelativeResize="0"/>
          <p:nvPr/>
        </p:nvPicPr>
        <p:blipFill>
          <a:blip r:embed="rId7">
            <a:alphaModFix/>
          </a:blip>
          <a:stretch>
            <a:fillRect/>
          </a:stretch>
        </p:blipFill>
        <p:spPr>
          <a:xfrm>
            <a:off x="28457536" y="615623"/>
            <a:ext cx="4460865" cy="2555099"/>
          </a:xfrm>
          <a:prstGeom prst="rect">
            <a:avLst/>
          </a:prstGeom>
          <a:noFill/>
          <a:ln>
            <a:noFill/>
          </a:ln>
        </p:spPr>
      </p:pic>
    </p:spTree>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591</Words>
  <Application>Microsoft Office PowerPoint</Application>
  <PresentationFormat>Custom</PresentationFormat>
  <Paragraphs>36</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Helvetica Neue</vt:lpstr>
      <vt:lpstr>2_Office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Miguel Cortes</cp:lastModifiedBy>
  <cp:revision>5</cp:revision>
  <dcterms:created xsi:type="dcterms:W3CDTF">2019-06-25T19:12:02Z</dcterms:created>
  <dcterms:modified xsi:type="dcterms:W3CDTF">2021-04-12T16:38:30Z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