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1" roundtripDataSignature="AMtx7miyVX0TT3ykzrwWCOeSYv9IHVmak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italic.fntdata"/><Relationship Id="rId6" Type="http://schemas.openxmlformats.org/officeDocument/2006/relationships/slide" Target="slides/slide2.xml"/><Relationship Id="rId18" Type="http://schemas.openxmlformats.org/officeDocument/2006/relationships/font" Target="fonts/Montserrat-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d08663e6e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d08663e6e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cc4a80bbf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cc4a80bbf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cc4a80bbf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cc4a80bbff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cc4a80bbff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cc4a80bbf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cf41d2ee21_2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cf41d2ee21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d0aa9a704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d0aa9a704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d08bfafcc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d08bfafcc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d232f2d9a0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d232f2d9a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6"/>
            <a:chOff x="11140977" y="745237"/>
            <a:chExt cx="522582" cy="530386"/>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6"/>
            <a:chOff x="11140977" y="745237"/>
            <a:chExt cx="522582" cy="530386"/>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6"/>
            <a:chOff x="11140977" y="745237"/>
            <a:chExt cx="522582" cy="530386"/>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6"/>
            <a:chOff x="11140977" y="745237"/>
            <a:chExt cx="522582" cy="530386"/>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6"/>
            <a:chOff x="11140977" y="745237"/>
            <a:chExt cx="522582" cy="530386"/>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6"/>
            <a:chOff x="11140977" y="745237"/>
            <a:chExt cx="522582" cy="530386"/>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3.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6"/>
            <a:chOff x="11140977" y="745237"/>
            <a:chExt cx="522582" cy="530386"/>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type="ctrTitle"/>
          </p:nvPr>
        </p:nvSpPr>
        <p:spPr>
          <a:xfrm>
            <a:off x="2259325" y="1243025"/>
            <a:ext cx="9072900" cy="1100100"/>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Clr>
                <a:schemeClr val="lt1"/>
              </a:buClr>
              <a:buSzPct val="359999"/>
              <a:buFont typeface="Arial"/>
              <a:buNone/>
            </a:pPr>
            <a:r>
              <a:rPr b="1" lang="en-US"/>
              <a:t>LMS Gamification App</a:t>
            </a:r>
            <a:endParaRPr sz="1666"/>
          </a:p>
          <a:p>
            <a:pPr indent="0" lvl="0" marL="0" rtl="0" algn="ctr">
              <a:lnSpc>
                <a:spcPct val="90000"/>
              </a:lnSpc>
              <a:spcBef>
                <a:spcPts val="0"/>
              </a:spcBef>
              <a:spcAft>
                <a:spcPts val="0"/>
              </a:spcAft>
              <a:buClr>
                <a:schemeClr val="lt1"/>
              </a:buClr>
              <a:buSzPct val="174193"/>
              <a:buFont typeface="Arial"/>
              <a:buNone/>
            </a:pPr>
            <a:r>
              <a:rPr b="1" lang="en-US" sz="3444"/>
              <a:t>Spring 2021</a:t>
            </a:r>
            <a:endParaRPr b="1" sz="3444"/>
          </a:p>
          <a:p>
            <a:pPr indent="0" lvl="0" marL="0" rtl="0" algn="ctr">
              <a:lnSpc>
                <a:spcPct val="90000"/>
              </a:lnSpc>
              <a:spcBef>
                <a:spcPts val="0"/>
              </a:spcBef>
              <a:spcAft>
                <a:spcPts val="0"/>
              </a:spcAft>
              <a:buClr>
                <a:schemeClr val="lt1"/>
              </a:buClr>
              <a:buSzPct val="337501"/>
              <a:buFont typeface="Arial"/>
              <a:buNone/>
            </a:pPr>
            <a:r>
              <a:rPr b="1" lang="en-US" sz="1777"/>
              <a:t>Version 7.0</a:t>
            </a:r>
            <a:endParaRPr b="1" sz="1777"/>
          </a:p>
        </p:txBody>
      </p:sp>
      <p:sp>
        <p:nvSpPr>
          <p:cNvPr id="182" name="Google Shape;182;p1"/>
          <p:cNvSpPr txBox="1"/>
          <p:nvPr>
            <p:ph idx="1" type="subTitle"/>
          </p:nvPr>
        </p:nvSpPr>
        <p:spPr>
          <a:xfrm>
            <a:off x="1564075" y="3006725"/>
            <a:ext cx="10463400" cy="20082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None/>
            </a:pPr>
            <a:r>
              <a:rPr lang="en-US" sz="2000"/>
              <a:t>Team Members:</a:t>
            </a:r>
            <a:endParaRPr sz="2000"/>
          </a:p>
          <a:p>
            <a:pPr indent="0" lvl="0" marL="0" rtl="0" algn="ctr">
              <a:lnSpc>
                <a:spcPct val="90000"/>
              </a:lnSpc>
              <a:spcBef>
                <a:spcPts val="0"/>
              </a:spcBef>
              <a:spcAft>
                <a:spcPts val="0"/>
              </a:spcAft>
              <a:buNone/>
            </a:pPr>
            <a:r>
              <a:rPr lang="en-US" sz="2000"/>
              <a:t>Capstone 2: </a:t>
            </a:r>
            <a:r>
              <a:rPr lang="en-US" sz="2000"/>
              <a:t>Miguel Cortes, </a:t>
            </a:r>
            <a:r>
              <a:rPr lang="en-US" sz="2000"/>
              <a:t>Alex Lopez, Luis Rosa</a:t>
            </a:r>
            <a:endParaRPr sz="2000"/>
          </a:p>
          <a:p>
            <a:pPr indent="0" lvl="0" marL="0" rtl="0" algn="ctr">
              <a:lnSpc>
                <a:spcPct val="90000"/>
              </a:lnSpc>
              <a:spcBef>
                <a:spcPts val="0"/>
              </a:spcBef>
              <a:spcAft>
                <a:spcPts val="0"/>
              </a:spcAft>
              <a:buNone/>
            </a:pPr>
            <a:r>
              <a:rPr lang="en-US" sz="2000"/>
              <a:t>Capstone 1: </a:t>
            </a:r>
            <a:r>
              <a:rPr lang="en-US" sz="2000"/>
              <a:t>Enrique Aylagas,Cody Jimenez, Taylor Martinez,</a:t>
            </a:r>
            <a:endParaRPr sz="2000"/>
          </a:p>
          <a:p>
            <a:pPr indent="0" lvl="0" marL="0" rtl="0" algn="ctr">
              <a:lnSpc>
                <a:spcPct val="90000"/>
              </a:lnSpc>
              <a:spcBef>
                <a:spcPts val="0"/>
              </a:spcBef>
              <a:spcAft>
                <a:spcPts val="0"/>
              </a:spcAft>
              <a:buNone/>
            </a:pPr>
            <a:r>
              <a:rPr lang="en-US" sz="2000"/>
              <a:t> </a:t>
            </a:r>
            <a:r>
              <a:rPr lang="en-US" sz="2000"/>
              <a:t>Francisco Mazzei, Daniel Riquelme</a:t>
            </a:r>
            <a:endParaRPr sz="2000"/>
          </a:p>
          <a:p>
            <a:pPr indent="0" lvl="0" marL="0" rtl="0" algn="ctr">
              <a:lnSpc>
                <a:spcPct val="90000"/>
              </a:lnSpc>
              <a:spcBef>
                <a:spcPts val="0"/>
              </a:spcBef>
              <a:spcAft>
                <a:spcPts val="0"/>
              </a:spcAft>
              <a:buNone/>
            </a:pPr>
            <a:r>
              <a:t/>
            </a:r>
            <a:endParaRPr sz="2000"/>
          </a:p>
          <a:p>
            <a:pPr indent="0" lvl="0" marL="0" rtl="0" algn="ctr">
              <a:lnSpc>
                <a:spcPct val="90000"/>
              </a:lnSpc>
              <a:spcBef>
                <a:spcPts val="0"/>
              </a:spcBef>
              <a:spcAft>
                <a:spcPts val="0"/>
              </a:spcAft>
              <a:buNone/>
            </a:pPr>
            <a:r>
              <a:rPr lang="en-US" sz="2100"/>
              <a:t>Product Owner: Alejandro Arrieta</a:t>
            </a:r>
            <a:endParaRPr sz="2100"/>
          </a:p>
          <a:p>
            <a:pPr indent="0" lvl="0" marL="0" rtl="0" algn="ctr">
              <a:lnSpc>
                <a:spcPct val="90000"/>
              </a:lnSpc>
              <a:spcBef>
                <a:spcPts val="0"/>
              </a:spcBef>
              <a:spcAft>
                <a:spcPts val="0"/>
              </a:spcAft>
              <a:buNone/>
            </a:pPr>
            <a:r>
              <a:rPr lang="en-US" sz="2100"/>
              <a:t>Instructor: Masoud Sadjadi</a:t>
            </a:r>
            <a:endParaRPr sz="2100"/>
          </a:p>
        </p:txBody>
      </p:sp>
      <p:pic>
        <p:nvPicPr>
          <p:cNvPr id="183" name="Google Shape;183;p1"/>
          <p:cNvPicPr preferRelativeResize="0"/>
          <p:nvPr/>
        </p:nvPicPr>
        <p:blipFill>
          <a:blip r:embed="rId3">
            <a:alphaModFix/>
          </a:blip>
          <a:stretch>
            <a:fillRect/>
          </a:stretch>
        </p:blipFill>
        <p:spPr>
          <a:xfrm>
            <a:off x="0" y="142925"/>
            <a:ext cx="1514474" cy="1100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2</a:t>
            </a:r>
            <a:endParaRPr/>
          </a:p>
        </p:txBody>
      </p:sp>
      <p:sp>
        <p:nvSpPr>
          <p:cNvPr id="252" name="Google Shape;252;p4"/>
          <p:cNvSpPr txBox="1"/>
          <p:nvPr>
            <p:ph idx="2" type="body"/>
          </p:nvPr>
        </p:nvSpPr>
        <p:spPr>
          <a:xfrm>
            <a:off x="1920175" y="1716600"/>
            <a:ext cx="9718800" cy="4064400"/>
          </a:xfrm>
          <a:prstGeom prst="rect">
            <a:avLst/>
          </a:prstGeom>
          <a:noFill/>
          <a:ln>
            <a:noFill/>
          </a:ln>
        </p:spPr>
        <p:txBody>
          <a:bodyPr anchorCtr="0" anchor="t" bIns="45700" lIns="91425" spcFirstLastPara="1" rIns="91425" wrap="square" tIns="45700">
            <a:normAutofit lnSpcReduction="10000"/>
          </a:bodyPr>
          <a:lstStyle/>
          <a:p>
            <a:pPr indent="-355600" lvl="0" marL="457200" rtl="0" algn="l">
              <a:lnSpc>
                <a:spcPct val="90000"/>
              </a:lnSpc>
              <a:spcBef>
                <a:spcPts val="0"/>
              </a:spcBef>
              <a:spcAft>
                <a:spcPts val="0"/>
              </a:spcAft>
              <a:buSzPts val="2000"/>
              <a:buChar char="•"/>
            </a:pPr>
            <a:r>
              <a:rPr lang="en-US"/>
              <a:t>Alex Lopez - Acted as the team lead for this semester, helped organized the repository and google drive. Mainly focused on building the progress tree design in the frontend and hooked it up to DB using existing backend </a:t>
            </a:r>
            <a:r>
              <a:rPr lang="en-US"/>
              <a:t>code. Also tested AWS migration through EC2 to lay groundwork for hosting web app on FIU servers. Also focused on fixing a couple of bugs in the frontend.</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Luis Rosa - Worked on the progress tree implementation at the beginning with Alex and Miguel. Started the frontend work, the first implementation of the progress tree. Worked on migrating the project from Heroku to AWS EC2 instances.</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Miguel Cortes - Worked on the progress tree implementation throughout the semester along </a:t>
            </a:r>
            <a:r>
              <a:rPr lang="en-US"/>
              <a:t>with Alex and Luis, helping design the tree in the frontend, link progress dynamically, as well as implementing markers for course and group progress tracking.</a:t>
            </a:r>
            <a:endParaRPr/>
          </a:p>
        </p:txBody>
      </p:sp>
      <p:pic>
        <p:nvPicPr>
          <p:cNvPr id="253" name="Google Shape;253;p4"/>
          <p:cNvPicPr preferRelativeResize="0"/>
          <p:nvPr/>
        </p:nvPicPr>
        <p:blipFill>
          <a:blip r:embed="rId3">
            <a:alphaModFix/>
          </a:blip>
          <a:stretch>
            <a:fillRect/>
          </a:stretch>
        </p:blipFill>
        <p:spPr>
          <a:xfrm>
            <a:off x="91250" y="139300"/>
            <a:ext cx="1514474" cy="1100100"/>
          </a:xfrm>
          <a:prstGeom prst="rect">
            <a:avLst/>
          </a:prstGeom>
          <a:noFill/>
          <a:ln>
            <a:noFill/>
          </a:ln>
        </p:spPr>
      </p:pic>
      <p:sp>
        <p:nvSpPr>
          <p:cNvPr id="254" name="Google Shape;254;p4"/>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My Part - Capstone 1</a:t>
            </a:r>
            <a:endParaRPr/>
          </a:p>
        </p:txBody>
      </p:sp>
      <p:sp>
        <p:nvSpPr>
          <p:cNvPr id="260" name="Google Shape;260;p5"/>
          <p:cNvSpPr txBox="1"/>
          <p:nvPr>
            <p:ph idx="1" type="body"/>
          </p:nvPr>
        </p:nvSpPr>
        <p:spPr>
          <a:xfrm>
            <a:off x="1920175" y="1611300"/>
            <a:ext cx="9718800" cy="4446600"/>
          </a:xfrm>
          <a:prstGeom prst="rect">
            <a:avLst/>
          </a:prstGeom>
          <a:noFill/>
          <a:ln>
            <a:noFill/>
          </a:ln>
        </p:spPr>
        <p:txBody>
          <a:bodyPr anchorCtr="0" anchor="t" bIns="45700" lIns="91425" spcFirstLastPara="1" rIns="91425" wrap="square" tIns="45700">
            <a:normAutofit fontScale="85000" lnSpcReduction="20000"/>
          </a:bodyPr>
          <a:lstStyle/>
          <a:p>
            <a:pPr indent="-336550" lvl="0" marL="457200" rtl="0" algn="l">
              <a:lnSpc>
                <a:spcPct val="90000"/>
              </a:lnSpc>
              <a:spcBef>
                <a:spcPts val="0"/>
              </a:spcBef>
              <a:spcAft>
                <a:spcPts val="0"/>
              </a:spcAft>
              <a:buSzPct val="100000"/>
              <a:buChar char="•"/>
            </a:pPr>
            <a:r>
              <a:rPr lang="en-US"/>
              <a:t>Francisco Mazzei - Installed all of the necessary components for a working development environment. Analyzed the process for using AWS to deploy the project and had attempts at populating the database on MySQL for the sake of functionality. Took the time to understand the client and server side frameworks to be able to use them effectively along with Typescript and other dependencies utilized for the product.</a:t>
            </a:r>
            <a:endParaRPr/>
          </a:p>
          <a:p>
            <a:pPr indent="0" lvl="0" marL="457200" rtl="0" algn="l">
              <a:lnSpc>
                <a:spcPct val="90000"/>
              </a:lnSpc>
              <a:spcBef>
                <a:spcPts val="0"/>
              </a:spcBef>
              <a:spcAft>
                <a:spcPts val="0"/>
              </a:spcAft>
              <a:buNone/>
            </a:pPr>
            <a:r>
              <a:t/>
            </a:r>
            <a:endParaRPr/>
          </a:p>
          <a:p>
            <a:pPr indent="-336550" lvl="0" marL="457200" rtl="0" algn="l">
              <a:lnSpc>
                <a:spcPct val="90000"/>
              </a:lnSpc>
              <a:spcBef>
                <a:spcPts val="0"/>
              </a:spcBef>
              <a:spcAft>
                <a:spcPts val="0"/>
              </a:spcAft>
              <a:buSzPct val="100000"/>
              <a:buChar char="•"/>
            </a:pPr>
            <a:r>
              <a:rPr lang="en-US"/>
              <a:t>Taylor Martinez - </a:t>
            </a:r>
            <a:r>
              <a:rPr lang="en-US"/>
              <a:t>Set up the project onto my own system to be able to view and work through the already established application and used youtube to learn SQL(mySQL), AWS, Angular and TypeScript to be able to prepare for next semester when my team takes over the project.</a:t>
            </a:r>
            <a:endParaRPr/>
          </a:p>
          <a:p>
            <a:pPr indent="0" lvl="0" marL="457200" rtl="0" algn="l">
              <a:lnSpc>
                <a:spcPct val="90000"/>
              </a:lnSpc>
              <a:spcBef>
                <a:spcPts val="0"/>
              </a:spcBef>
              <a:spcAft>
                <a:spcPts val="0"/>
              </a:spcAft>
              <a:buNone/>
            </a:pPr>
            <a:r>
              <a:t/>
            </a:r>
            <a:endParaRPr/>
          </a:p>
          <a:p>
            <a:pPr indent="-336550" lvl="0" marL="457200" rtl="0" algn="l">
              <a:lnSpc>
                <a:spcPct val="90000"/>
              </a:lnSpc>
              <a:spcBef>
                <a:spcPts val="0"/>
              </a:spcBef>
              <a:spcAft>
                <a:spcPts val="0"/>
              </a:spcAft>
              <a:buSzPct val="100000"/>
              <a:buChar char="•"/>
            </a:pPr>
            <a:r>
              <a:rPr lang="en-US"/>
              <a:t>Cody Jimenez - Set up the project onto my own system to be able to view and work through the already established application and used linkedin learning/youtube to learn SQL(mySQL), AWS and Angular to be able to prepare for next semester when my team takes over the project.</a:t>
            </a:r>
            <a:endParaRPr/>
          </a:p>
          <a:p>
            <a:pPr indent="0" lvl="0" marL="457200" rtl="0" algn="l">
              <a:lnSpc>
                <a:spcPct val="90000"/>
              </a:lnSpc>
              <a:spcBef>
                <a:spcPts val="0"/>
              </a:spcBef>
              <a:spcAft>
                <a:spcPts val="0"/>
              </a:spcAft>
              <a:buNone/>
            </a:pPr>
            <a:r>
              <a:t/>
            </a:r>
            <a:endParaRPr/>
          </a:p>
          <a:p>
            <a:pPr indent="-336550" lvl="0" marL="457200" rtl="0" algn="l">
              <a:lnSpc>
                <a:spcPct val="90000"/>
              </a:lnSpc>
              <a:spcBef>
                <a:spcPts val="0"/>
              </a:spcBef>
              <a:spcAft>
                <a:spcPts val="0"/>
              </a:spcAft>
              <a:buSzPct val="100000"/>
              <a:buChar char="•"/>
            </a:pPr>
            <a:r>
              <a:rPr lang="en-US"/>
              <a:t>Daniel Riquelme -Installed and tested the project on my own environment, and </a:t>
            </a:r>
            <a:r>
              <a:rPr lang="en-US"/>
              <a:t>reviewed</a:t>
            </a:r>
            <a:r>
              <a:rPr lang="en-US"/>
              <a:t>  its components in order to acquire the </a:t>
            </a:r>
            <a:r>
              <a:rPr lang="en-US"/>
              <a:t>necessary</a:t>
            </a:r>
            <a:r>
              <a:rPr lang="en-US"/>
              <a:t> knowledge through video tutorials, such as Angular, NodeJs with Express, MySQL, javascript, and AWS. All these was done to successfully take over the project the next term.</a:t>
            </a:r>
            <a:endParaRPr/>
          </a:p>
          <a:p>
            <a:pPr indent="0" lvl="0" marL="457200" rtl="0" algn="l">
              <a:lnSpc>
                <a:spcPct val="90000"/>
              </a:lnSpc>
              <a:spcBef>
                <a:spcPts val="0"/>
              </a:spcBef>
              <a:spcAft>
                <a:spcPts val="0"/>
              </a:spcAft>
              <a:buNone/>
            </a:pPr>
            <a:r>
              <a:t/>
            </a:r>
            <a:endParaRPr/>
          </a:p>
          <a:p>
            <a:pPr indent="-336550" lvl="0" marL="457200" rtl="0" algn="l">
              <a:lnSpc>
                <a:spcPct val="90000"/>
              </a:lnSpc>
              <a:spcBef>
                <a:spcPts val="0"/>
              </a:spcBef>
              <a:spcAft>
                <a:spcPts val="0"/>
              </a:spcAft>
              <a:buSzPct val="100000"/>
              <a:buChar char="•"/>
            </a:pPr>
            <a:r>
              <a:rPr lang="en-US"/>
              <a:t>Enrique Aylagas - Analyzed, i</a:t>
            </a:r>
            <a:r>
              <a:rPr lang="en-US"/>
              <a:t>nstalled and tested the project on my own environment, and reviewed  its components in order to acquire the necessary knowledge through video tutorials, such as Angular, NodeJs with Express, MySQL, javascript, and AWS. All these was done to successfully take over the project the next term.</a:t>
            </a:r>
            <a:endParaRPr/>
          </a:p>
        </p:txBody>
      </p:sp>
      <p:pic>
        <p:nvPicPr>
          <p:cNvPr id="261" name="Google Shape;261;p5"/>
          <p:cNvPicPr preferRelativeResize="0"/>
          <p:nvPr/>
        </p:nvPicPr>
        <p:blipFill>
          <a:blip r:embed="rId3">
            <a:alphaModFix/>
          </a:blip>
          <a:stretch>
            <a:fillRect/>
          </a:stretch>
        </p:blipFill>
        <p:spPr>
          <a:xfrm>
            <a:off x="0" y="114750"/>
            <a:ext cx="1514474" cy="1100100"/>
          </a:xfrm>
          <a:prstGeom prst="rect">
            <a:avLst/>
          </a:prstGeom>
          <a:noFill/>
          <a:ln>
            <a:noFill/>
          </a:ln>
        </p:spPr>
      </p:pic>
      <p:sp>
        <p:nvSpPr>
          <p:cNvPr id="262" name="Google Shape;262;p5"/>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d08663e6ec_0_0"/>
          <p:cNvSpPr txBox="1"/>
          <p:nvPr>
            <p:ph type="title"/>
          </p:nvPr>
        </p:nvSpPr>
        <p:spPr>
          <a:xfrm>
            <a:off x="2020239" y="2018360"/>
            <a:ext cx="9718800" cy="11841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b="1" lang="en-US"/>
              <a:t>END</a:t>
            </a:r>
            <a:endParaRPr b="1"/>
          </a:p>
        </p:txBody>
      </p:sp>
      <p:pic>
        <p:nvPicPr>
          <p:cNvPr id="268" name="Google Shape;268;gd08663e6ec_0_0"/>
          <p:cNvPicPr preferRelativeResize="0"/>
          <p:nvPr/>
        </p:nvPicPr>
        <p:blipFill>
          <a:blip r:embed="rId3">
            <a:alphaModFix/>
          </a:blip>
          <a:stretch>
            <a:fillRect/>
          </a:stretch>
        </p:blipFill>
        <p:spPr>
          <a:xfrm>
            <a:off x="0" y="114750"/>
            <a:ext cx="1514474" cy="1100100"/>
          </a:xfrm>
          <a:prstGeom prst="rect">
            <a:avLst/>
          </a:prstGeom>
          <a:noFill/>
          <a:ln>
            <a:noFill/>
          </a:ln>
        </p:spPr>
      </p:pic>
      <p:sp>
        <p:nvSpPr>
          <p:cNvPr id="269" name="Google Shape;269;gd08663e6ec_0_0"/>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
          <p:cNvSpPr txBox="1"/>
          <p:nvPr>
            <p:ph type="title"/>
          </p:nvPr>
        </p:nvSpPr>
        <p:spPr>
          <a:xfrm>
            <a:off x="1920250" y="991450"/>
            <a:ext cx="9718800" cy="725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Problem Definition</a:t>
            </a:r>
            <a:endParaRPr/>
          </a:p>
        </p:txBody>
      </p:sp>
      <p:sp>
        <p:nvSpPr>
          <p:cNvPr id="189" name="Google Shape;189;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This application offers a very accessible learning management system for instructors and </a:t>
            </a:r>
            <a:r>
              <a:rPr lang="en-US"/>
              <a:t>students to be able to learn and teach seamlessly without any data cost.</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Accessibility is necessary to reach people in underdeveloped countries who want to learn and/or share their knowledge through relatively small courses.</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The platform encourages interaction between students by adding competitive elements to the course progression, such as being separated into groups and being able to track individual as well as group progress.</a:t>
            </a:r>
            <a:endParaRPr/>
          </a:p>
          <a:p>
            <a:pPr indent="0" lvl="0" marL="457200" rtl="0" algn="l">
              <a:lnSpc>
                <a:spcPct val="90000"/>
              </a:lnSpc>
              <a:spcBef>
                <a:spcPts val="0"/>
              </a:spcBef>
              <a:spcAft>
                <a:spcPts val="0"/>
              </a:spcAft>
              <a:buNone/>
            </a:pPr>
            <a:r>
              <a:t/>
            </a:r>
            <a:endParaRPr/>
          </a:p>
          <a:p>
            <a:pPr indent="-355600" lvl="0" marL="457200" rtl="0" algn="l">
              <a:lnSpc>
                <a:spcPct val="90000"/>
              </a:lnSpc>
              <a:spcBef>
                <a:spcPts val="0"/>
              </a:spcBef>
              <a:spcAft>
                <a:spcPts val="0"/>
              </a:spcAft>
              <a:buSzPts val="2000"/>
              <a:buChar char="•"/>
            </a:pPr>
            <a:r>
              <a:rPr lang="en-US"/>
              <a:t>It will also serve as a means of communication between the teachers and the students for any class related questions/announcements</a:t>
            </a:r>
            <a:endParaRPr/>
          </a:p>
        </p:txBody>
      </p:sp>
      <p:pic>
        <p:nvPicPr>
          <p:cNvPr id="190" name="Google Shape;190;p2"/>
          <p:cNvPicPr preferRelativeResize="0"/>
          <p:nvPr/>
        </p:nvPicPr>
        <p:blipFill>
          <a:blip r:embed="rId3">
            <a:alphaModFix/>
          </a:blip>
          <a:stretch>
            <a:fillRect/>
          </a:stretch>
        </p:blipFill>
        <p:spPr>
          <a:xfrm>
            <a:off x="0" y="142925"/>
            <a:ext cx="1542124" cy="1100100"/>
          </a:xfrm>
          <a:prstGeom prst="rect">
            <a:avLst/>
          </a:prstGeom>
          <a:noFill/>
          <a:ln>
            <a:noFill/>
          </a:ln>
        </p:spPr>
      </p:pic>
      <p:sp>
        <p:nvSpPr>
          <p:cNvPr id="191" name="Google Shape;191;p2"/>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Clr>
                <a:schemeClr val="lt1"/>
              </a:buClr>
              <a:buSzPts val="6000"/>
              <a:buFont typeface="Arial"/>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cc4a80bbff_0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Font typeface="Arial"/>
              <a:buNone/>
            </a:pPr>
            <a:r>
              <a:rPr lang="en-US"/>
              <a:t>Project Stack and Organization</a:t>
            </a:r>
            <a:endParaRPr/>
          </a:p>
        </p:txBody>
      </p:sp>
      <p:sp>
        <p:nvSpPr>
          <p:cNvPr id="197" name="Google Shape;197;gcc4a80bbff_0_0"/>
          <p:cNvSpPr txBox="1"/>
          <p:nvPr>
            <p:ph idx="1" type="body"/>
          </p:nvPr>
        </p:nvSpPr>
        <p:spPr>
          <a:xfrm>
            <a:off x="1920240" y="1825625"/>
            <a:ext cx="9718800" cy="3955500"/>
          </a:xfrm>
          <a:prstGeom prst="rect">
            <a:avLst/>
          </a:prstGeom>
          <a:noFill/>
          <a:ln>
            <a:noFill/>
          </a:ln>
        </p:spPr>
        <p:txBody>
          <a:bodyPr anchorCtr="0" anchor="t" bIns="45700" lIns="91425" spcFirstLastPara="1" rIns="91425" wrap="square" tIns="45700">
            <a:normAutofit/>
          </a:bodyPr>
          <a:lstStyle/>
          <a:p>
            <a:pPr indent="-368300" lvl="0" marL="457200" rtl="0" algn="l">
              <a:lnSpc>
                <a:spcPct val="100000"/>
              </a:lnSpc>
              <a:spcBef>
                <a:spcPts val="600"/>
              </a:spcBef>
              <a:spcAft>
                <a:spcPts val="0"/>
              </a:spcAft>
              <a:buSzPts val="2200"/>
              <a:buChar char="•"/>
            </a:pPr>
            <a:r>
              <a:rPr lang="en-US" sz="1800">
                <a:latin typeface="Trebuchet MS"/>
                <a:ea typeface="Trebuchet MS"/>
                <a:cs typeface="Trebuchet MS"/>
                <a:sym typeface="Trebuchet MS"/>
              </a:rPr>
              <a:t>This project is the 7th iteration of a project built by other students in previous semesters. </a:t>
            </a:r>
            <a:endParaRPr sz="1800">
              <a:latin typeface="Trebuchet MS"/>
              <a:ea typeface="Trebuchet MS"/>
              <a:cs typeface="Trebuchet MS"/>
              <a:sym typeface="Trebuchet MS"/>
            </a:endParaRPr>
          </a:p>
          <a:p>
            <a:pPr indent="-368300" lvl="0" marL="457200" rtl="0" algn="l">
              <a:lnSpc>
                <a:spcPct val="100000"/>
              </a:lnSpc>
              <a:spcBef>
                <a:spcPts val="600"/>
              </a:spcBef>
              <a:spcAft>
                <a:spcPts val="0"/>
              </a:spcAft>
              <a:buSzPts val="2200"/>
              <a:buChar char="•"/>
            </a:pPr>
            <a:r>
              <a:rPr lang="en-US" sz="1800">
                <a:latin typeface="Trebuchet MS"/>
                <a:ea typeface="Trebuchet MS"/>
                <a:cs typeface="Trebuchet MS"/>
                <a:sym typeface="Trebuchet MS"/>
              </a:rPr>
              <a:t>LMS app Stack:</a:t>
            </a:r>
            <a:endParaRPr sz="1800">
              <a:latin typeface="Trebuchet MS"/>
              <a:ea typeface="Trebuchet MS"/>
              <a:cs typeface="Trebuchet MS"/>
              <a:sym typeface="Trebuchet MS"/>
            </a:endParaRPr>
          </a:p>
          <a:p>
            <a:pPr indent="-368300" lvl="1" marL="914400" rtl="0" algn="l">
              <a:lnSpc>
                <a:spcPct val="100000"/>
              </a:lnSpc>
              <a:spcBef>
                <a:spcPts val="600"/>
              </a:spcBef>
              <a:spcAft>
                <a:spcPts val="0"/>
              </a:spcAft>
              <a:buSzPts val="2200"/>
              <a:buChar char="•"/>
            </a:pPr>
            <a:r>
              <a:rPr lang="en-US">
                <a:latin typeface="Trebuchet MS"/>
                <a:ea typeface="Trebuchet MS"/>
                <a:cs typeface="Trebuchet MS"/>
                <a:sym typeface="Trebuchet MS"/>
              </a:rPr>
              <a:t>Angular (version 9) for the Frontend</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NodeJS/Express for the Backend. </a:t>
            </a:r>
            <a:endParaRPr>
              <a:latin typeface="Trebuchet MS"/>
              <a:ea typeface="Trebuchet MS"/>
              <a:cs typeface="Trebuchet MS"/>
              <a:sym typeface="Trebuchet MS"/>
            </a:endParaRPr>
          </a:p>
          <a:p>
            <a:pPr indent="-342900" lvl="1" marL="914400" rtl="0" algn="l">
              <a:lnSpc>
                <a:spcPct val="100000"/>
              </a:lnSpc>
              <a:spcBef>
                <a:spcPts val="600"/>
              </a:spcBef>
              <a:spcAft>
                <a:spcPts val="0"/>
              </a:spcAft>
              <a:buSzPts val="1800"/>
              <a:buFont typeface="Trebuchet MS"/>
              <a:buChar char="•"/>
            </a:pPr>
            <a:r>
              <a:rPr lang="en-US">
                <a:latin typeface="Trebuchet MS"/>
                <a:ea typeface="Trebuchet MS"/>
                <a:cs typeface="Trebuchet MS"/>
                <a:sym typeface="Trebuchet MS"/>
              </a:rPr>
              <a:t>MySQL for the Database. </a:t>
            </a:r>
            <a:endParaRPr>
              <a:latin typeface="Trebuchet MS"/>
              <a:ea typeface="Trebuchet MS"/>
              <a:cs typeface="Trebuchet MS"/>
              <a:sym typeface="Trebuchet MS"/>
            </a:endParaRPr>
          </a:p>
          <a:p>
            <a:pPr indent="-355600" lvl="0" marL="457200" rtl="0" algn="l">
              <a:lnSpc>
                <a:spcPct val="100000"/>
              </a:lnSpc>
              <a:spcBef>
                <a:spcPts val="600"/>
              </a:spcBef>
              <a:spcAft>
                <a:spcPts val="0"/>
              </a:spcAft>
              <a:buSzPts val="2000"/>
              <a:buFont typeface="Trebuchet MS"/>
              <a:buChar char="•"/>
            </a:pPr>
            <a:r>
              <a:rPr lang="en-US">
                <a:latin typeface="Trebuchet MS"/>
                <a:ea typeface="Trebuchet MS"/>
                <a:cs typeface="Trebuchet MS"/>
                <a:sym typeface="Trebuchet MS"/>
              </a:rPr>
              <a:t>The web app was initially hosted through Heroku and it utilizes Facebook App developers for integration of Facebook login.</a:t>
            </a:r>
            <a:endParaRPr>
              <a:latin typeface="Trebuchet MS"/>
              <a:ea typeface="Trebuchet MS"/>
              <a:cs typeface="Trebuchet MS"/>
              <a:sym typeface="Trebuchet MS"/>
            </a:endParaRPr>
          </a:p>
          <a:p>
            <a:pPr indent="-355600" lvl="0" marL="457200" rtl="0" algn="l">
              <a:lnSpc>
                <a:spcPct val="100000"/>
              </a:lnSpc>
              <a:spcBef>
                <a:spcPts val="600"/>
              </a:spcBef>
              <a:spcAft>
                <a:spcPts val="0"/>
              </a:spcAft>
              <a:buSzPts val="2000"/>
              <a:buFont typeface="Trebuchet MS"/>
              <a:buChar char="•"/>
            </a:pPr>
            <a:r>
              <a:rPr lang="en-US">
                <a:latin typeface="Trebuchet MS"/>
                <a:ea typeface="Trebuchet MS"/>
                <a:cs typeface="Trebuchet MS"/>
                <a:sym typeface="Trebuchet MS"/>
              </a:rPr>
              <a:t>Repositories were hosted in Github and managed development through there.</a:t>
            </a:r>
            <a:endParaRPr>
              <a:latin typeface="Trebuchet MS"/>
              <a:ea typeface="Trebuchet MS"/>
              <a:cs typeface="Trebuchet MS"/>
              <a:sym typeface="Trebuchet MS"/>
            </a:endParaRPr>
          </a:p>
          <a:p>
            <a:pPr indent="0" lvl="0" marL="457200" rtl="0" algn="l">
              <a:lnSpc>
                <a:spcPct val="100000"/>
              </a:lnSpc>
              <a:spcBef>
                <a:spcPts val="600"/>
              </a:spcBef>
              <a:spcAft>
                <a:spcPts val="0"/>
              </a:spcAft>
              <a:buNone/>
            </a:pPr>
            <a:r>
              <a:t/>
            </a:r>
            <a:endParaRPr>
              <a:latin typeface="Trebuchet MS"/>
              <a:ea typeface="Trebuchet MS"/>
              <a:cs typeface="Trebuchet MS"/>
              <a:sym typeface="Trebuchet MS"/>
            </a:endParaRPr>
          </a:p>
        </p:txBody>
      </p:sp>
      <p:pic>
        <p:nvPicPr>
          <p:cNvPr id="198" name="Google Shape;198;gcc4a80bbff_0_0"/>
          <p:cNvPicPr preferRelativeResize="0"/>
          <p:nvPr/>
        </p:nvPicPr>
        <p:blipFill>
          <a:blip r:embed="rId3">
            <a:alphaModFix/>
          </a:blip>
          <a:stretch>
            <a:fillRect/>
          </a:stretch>
        </p:blipFill>
        <p:spPr>
          <a:xfrm>
            <a:off x="0" y="142925"/>
            <a:ext cx="1514474" cy="1100100"/>
          </a:xfrm>
          <a:prstGeom prst="rect">
            <a:avLst/>
          </a:prstGeom>
          <a:noFill/>
          <a:ln>
            <a:noFill/>
          </a:ln>
        </p:spPr>
      </p:pic>
      <p:sp>
        <p:nvSpPr>
          <p:cNvPr id="199" name="Google Shape;199;gcc4a80bbff_0_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cc4a80bbff_0_10"/>
          <p:cNvSpPr txBox="1"/>
          <p:nvPr>
            <p:ph type="title"/>
          </p:nvPr>
        </p:nvSpPr>
        <p:spPr>
          <a:xfrm>
            <a:off x="1920239" y="740235"/>
            <a:ext cx="9718800" cy="11841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None/>
            </a:pPr>
            <a:r>
              <a:rPr lang="en-US"/>
              <a:t>Main Problems Focused on</a:t>
            </a:r>
            <a:endParaRPr/>
          </a:p>
        </p:txBody>
      </p:sp>
      <p:sp>
        <p:nvSpPr>
          <p:cNvPr id="205" name="Google Shape;205;gcc4a80bbff_0_10"/>
          <p:cNvSpPr txBox="1"/>
          <p:nvPr>
            <p:ph idx="1" type="body"/>
          </p:nvPr>
        </p:nvSpPr>
        <p:spPr>
          <a:xfrm>
            <a:off x="1920250" y="1825625"/>
            <a:ext cx="9718800" cy="3289200"/>
          </a:xfrm>
          <a:prstGeom prst="rect">
            <a:avLst/>
          </a:prstGeom>
          <a:noFill/>
          <a:ln>
            <a:noFill/>
          </a:ln>
        </p:spPr>
        <p:txBody>
          <a:bodyPr anchorCtr="0" anchor="t" bIns="45700" lIns="91425" spcFirstLastPara="1" rIns="91425" wrap="square" tIns="45700">
            <a:normAutofit lnSpcReduction="20000"/>
          </a:bodyPr>
          <a:lstStyle/>
          <a:p>
            <a:pPr indent="-381000" lvl="0" marL="457200" rtl="0" algn="l">
              <a:lnSpc>
                <a:spcPct val="100000"/>
              </a:lnSpc>
              <a:spcBef>
                <a:spcPts val="600"/>
              </a:spcBef>
              <a:spcAft>
                <a:spcPts val="0"/>
              </a:spcAft>
              <a:buSzPts val="2400"/>
              <a:buChar char="•"/>
            </a:pPr>
            <a:r>
              <a:rPr lang="en-US">
                <a:latin typeface="Trebuchet MS"/>
                <a:ea typeface="Trebuchet MS"/>
                <a:cs typeface="Trebuchet MS"/>
                <a:sym typeface="Trebuchet MS"/>
              </a:rPr>
              <a:t>The app has gone through multiple iterations and was still in work in progress. However, there are some lim</a:t>
            </a:r>
            <a:r>
              <a:rPr lang="en-US">
                <a:latin typeface="Trebuchet MS"/>
                <a:ea typeface="Trebuchet MS"/>
                <a:cs typeface="Trebuchet MS"/>
                <a:sym typeface="Trebuchet MS"/>
              </a:rPr>
              <a:t>itations and problems we needed to address to ensure the app can launch and be hosted by FIU:</a:t>
            </a:r>
            <a:endParaRPr>
              <a:latin typeface="Trebuchet MS"/>
              <a:ea typeface="Trebuchet MS"/>
              <a:cs typeface="Trebuchet MS"/>
              <a:sym typeface="Trebuchet MS"/>
            </a:endParaRPr>
          </a:p>
          <a:p>
            <a:pPr indent="0" lvl="0" marL="457200" rtl="0" algn="l">
              <a:lnSpc>
                <a:spcPct val="100000"/>
              </a:lnSpc>
              <a:spcBef>
                <a:spcPts val="600"/>
              </a:spcBef>
              <a:spcAft>
                <a:spcPts val="0"/>
              </a:spcAft>
              <a:buNone/>
            </a:pPr>
            <a:r>
              <a:t/>
            </a:r>
            <a:endParaRPr>
              <a:latin typeface="Trebuchet MS"/>
              <a:ea typeface="Trebuchet MS"/>
              <a:cs typeface="Trebuchet MS"/>
              <a:sym typeface="Trebuchet MS"/>
            </a:endParaRPr>
          </a:p>
          <a:p>
            <a:pPr indent="-330200" lvl="0" marL="457200" rtl="0" algn="l">
              <a:lnSpc>
                <a:spcPct val="100000"/>
              </a:lnSpc>
              <a:spcBef>
                <a:spcPts val="600"/>
              </a:spcBef>
              <a:spcAft>
                <a:spcPts val="0"/>
              </a:spcAft>
              <a:buSzPts val="1600"/>
              <a:buFont typeface="Trebuchet MS"/>
              <a:buChar char="•"/>
            </a:pPr>
            <a:r>
              <a:rPr lang="en-US" sz="1600">
                <a:latin typeface="Trebuchet MS"/>
                <a:ea typeface="Trebuchet MS"/>
                <a:cs typeface="Trebuchet MS"/>
                <a:sym typeface="Trebuchet MS"/>
              </a:rPr>
              <a:t>Progress tree: We needed to create a definitive progress tree that allowed students to track their progress in the course as a whole and for each module.</a:t>
            </a:r>
            <a:endParaRPr sz="1600">
              <a:latin typeface="Trebuchet MS"/>
              <a:ea typeface="Trebuchet MS"/>
              <a:cs typeface="Trebuchet MS"/>
              <a:sym typeface="Trebuchet MS"/>
            </a:endParaRPr>
          </a:p>
          <a:p>
            <a:pPr indent="-330200" lvl="1" marL="914400" rtl="0" algn="l">
              <a:lnSpc>
                <a:spcPct val="100000"/>
              </a:lnSpc>
              <a:spcBef>
                <a:spcPts val="600"/>
              </a:spcBef>
              <a:spcAft>
                <a:spcPts val="0"/>
              </a:spcAft>
              <a:buSzPts val="1600"/>
              <a:buFont typeface="Trebuchet MS"/>
              <a:buChar char="•"/>
            </a:pPr>
            <a:r>
              <a:rPr lang="en-US" sz="1600">
                <a:latin typeface="Trebuchet MS"/>
                <a:ea typeface="Trebuchet MS"/>
                <a:cs typeface="Trebuchet MS"/>
                <a:sym typeface="Trebuchet MS"/>
              </a:rPr>
              <a:t>Also allow users to check on the progress of their group and the entire class.</a:t>
            </a:r>
            <a:endParaRPr sz="1600">
              <a:latin typeface="Trebuchet MS"/>
              <a:ea typeface="Trebuchet MS"/>
              <a:cs typeface="Trebuchet MS"/>
              <a:sym typeface="Trebuchet MS"/>
            </a:endParaRPr>
          </a:p>
          <a:p>
            <a:pPr indent="0" lvl="0" marL="914400" rtl="0" algn="l">
              <a:lnSpc>
                <a:spcPct val="100000"/>
              </a:lnSpc>
              <a:spcBef>
                <a:spcPts val="600"/>
              </a:spcBef>
              <a:spcAft>
                <a:spcPts val="0"/>
              </a:spcAft>
              <a:buNone/>
            </a:pPr>
            <a:r>
              <a:t/>
            </a:r>
            <a:endParaRPr sz="1600">
              <a:latin typeface="Trebuchet MS"/>
              <a:ea typeface="Trebuchet MS"/>
              <a:cs typeface="Trebuchet MS"/>
              <a:sym typeface="Trebuchet MS"/>
            </a:endParaRPr>
          </a:p>
          <a:p>
            <a:pPr indent="-330200" lvl="0" marL="457200" rtl="0" algn="l">
              <a:lnSpc>
                <a:spcPct val="100000"/>
              </a:lnSpc>
              <a:spcBef>
                <a:spcPts val="600"/>
              </a:spcBef>
              <a:spcAft>
                <a:spcPts val="0"/>
              </a:spcAft>
              <a:buSzPts val="1600"/>
              <a:buFont typeface="Trebuchet MS"/>
              <a:buChar char="•"/>
            </a:pPr>
            <a:r>
              <a:rPr lang="en-US" sz="1600">
                <a:latin typeface="Trebuchet MS"/>
                <a:ea typeface="Trebuchet MS"/>
                <a:cs typeface="Trebuchet MS"/>
                <a:sym typeface="Trebuchet MS"/>
              </a:rPr>
              <a:t>AWS Migration: We needed to provide a foundational set up to host the app through AWS EC2 in order to use FIU servers to fully launch the web app.</a:t>
            </a:r>
            <a:endParaRPr sz="1600">
              <a:latin typeface="Trebuchet MS"/>
              <a:ea typeface="Trebuchet MS"/>
              <a:cs typeface="Trebuchet MS"/>
              <a:sym typeface="Trebuchet MS"/>
            </a:endParaRPr>
          </a:p>
          <a:p>
            <a:pPr indent="0" lvl="0" marL="457200" rtl="0" algn="l">
              <a:lnSpc>
                <a:spcPct val="100000"/>
              </a:lnSpc>
              <a:spcBef>
                <a:spcPts val="600"/>
              </a:spcBef>
              <a:spcAft>
                <a:spcPts val="0"/>
              </a:spcAft>
              <a:buNone/>
            </a:pPr>
            <a:r>
              <a:t/>
            </a:r>
            <a:endParaRPr>
              <a:latin typeface="Trebuchet MS"/>
              <a:ea typeface="Trebuchet MS"/>
              <a:cs typeface="Trebuchet MS"/>
              <a:sym typeface="Trebuchet MS"/>
            </a:endParaRPr>
          </a:p>
        </p:txBody>
      </p:sp>
      <p:pic>
        <p:nvPicPr>
          <p:cNvPr id="206" name="Google Shape;206;gcc4a80bbff_0_10"/>
          <p:cNvPicPr preferRelativeResize="0"/>
          <p:nvPr/>
        </p:nvPicPr>
        <p:blipFill>
          <a:blip r:embed="rId3">
            <a:alphaModFix/>
          </a:blip>
          <a:stretch>
            <a:fillRect/>
          </a:stretch>
        </p:blipFill>
        <p:spPr>
          <a:xfrm>
            <a:off x="0" y="142925"/>
            <a:ext cx="1514474" cy="1100100"/>
          </a:xfrm>
          <a:prstGeom prst="rect">
            <a:avLst/>
          </a:prstGeom>
          <a:noFill/>
          <a:ln>
            <a:noFill/>
          </a:ln>
        </p:spPr>
      </p:pic>
      <p:sp>
        <p:nvSpPr>
          <p:cNvPr id="207" name="Google Shape;207;gcc4a80bbff_0_10"/>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gcc4a80bbff_0_5"/>
          <p:cNvSpPr txBox="1"/>
          <p:nvPr>
            <p:ph type="title"/>
          </p:nvPr>
        </p:nvSpPr>
        <p:spPr>
          <a:xfrm>
            <a:off x="1820239" y="518135"/>
            <a:ext cx="9718800" cy="1184100"/>
          </a:xfrm>
          <a:prstGeom prst="rect">
            <a:avLst/>
          </a:prstGeom>
        </p:spPr>
        <p:txBody>
          <a:bodyPr anchorCtr="0" anchor="ctr" bIns="45700" lIns="91425" spcFirstLastPara="1" rIns="91425" wrap="square" tIns="45700">
            <a:normAutofit/>
          </a:bodyPr>
          <a:lstStyle/>
          <a:p>
            <a:pPr indent="457200" lvl="0" marL="1828800" rtl="0" algn="l">
              <a:spcBef>
                <a:spcPts val="0"/>
              </a:spcBef>
              <a:spcAft>
                <a:spcPts val="0"/>
              </a:spcAft>
              <a:buNone/>
            </a:pPr>
            <a:r>
              <a:rPr lang="en-US"/>
              <a:t>Progress Tree Comparison </a:t>
            </a:r>
            <a:endParaRPr/>
          </a:p>
        </p:txBody>
      </p:sp>
      <p:pic>
        <p:nvPicPr>
          <p:cNvPr id="213" name="Google Shape;213;gcc4a80bbff_0_5"/>
          <p:cNvPicPr preferRelativeResize="0"/>
          <p:nvPr/>
        </p:nvPicPr>
        <p:blipFill>
          <a:blip r:embed="rId3">
            <a:alphaModFix/>
          </a:blip>
          <a:stretch>
            <a:fillRect/>
          </a:stretch>
        </p:blipFill>
        <p:spPr>
          <a:xfrm>
            <a:off x="0" y="142925"/>
            <a:ext cx="1514474" cy="1100100"/>
          </a:xfrm>
          <a:prstGeom prst="rect">
            <a:avLst/>
          </a:prstGeom>
          <a:noFill/>
          <a:ln>
            <a:noFill/>
          </a:ln>
        </p:spPr>
      </p:pic>
      <p:pic>
        <p:nvPicPr>
          <p:cNvPr id="214" name="Google Shape;214;gcc4a80bbff_0_5"/>
          <p:cNvPicPr preferRelativeResize="0"/>
          <p:nvPr/>
        </p:nvPicPr>
        <p:blipFill>
          <a:blip r:embed="rId4">
            <a:alphaModFix/>
          </a:blip>
          <a:stretch>
            <a:fillRect/>
          </a:stretch>
        </p:blipFill>
        <p:spPr>
          <a:xfrm>
            <a:off x="3148958" y="2552988"/>
            <a:ext cx="7960926" cy="3576336"/>
          </a:xfrm>
          <a:prstGeom prst="rect">
            <a:avLst/>
          </a:prstGeom>
          <a:noFill/>
          <a:ln>
            <a:noFill/>
          </a:ln>
        </p:spPr>
      </p:pic>
      <p:sp>
        <p:nvSpPr>
          <p:cNvPr id="215" name="Google Shape;215;gcc4a80bbff_0_5"/>
          <p:cNvSpPr txBox="1"/>
          <p:nvPr/>
        </p:nvSpPr>
        <p:spPr>
          <a:xfrm>
            <a:off x="3014675" y="1702225"/>
            <a:ext cx="79011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200">
                <a:solidFill>
                  <a:srgbClr val="FFFFFF"/>
                </a:solidFill>
              </a:rPr>
              <a:t>Old Progress Tree(from last semester)</a:t>
            </a:r>
            <a:endParaRPr sz="2200">
              <a:solidFill>
                <a:srgbClr val="FFFFFF"/>
              </a:solidFill>
            </a:endParaRPr>
          </a:p>
        </p:txBody>
      </p:sp>
      <p:sp>
        <p:nvSpPr>
          <p:cNvPr id="216" name="Google Shape;216;gcc4a80bbff_0_5"/>
          <p:cNvSpPr txBox="1"/>
          <p:nvPr/>
        </p:nvSpPr>
        <p:spPr>
          <a:xfrm>
            <a:off x="6149300" y="25932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cf41d2ee21_2_5"/>
          <p:cNvSpPr txBox="1"/>
          <p:nvPr>
            <p:ph type="title"/>
          </p:nvPr>
        </p:nvSpPr>
        <p:spPr>
          <a:xfrm>
            <a:off x="1236589" y="347560"/>
            <a:ext cx="9718800" cy="1184100"/>
          </a:xfrm>
          <a:prstGeom prst="rect">
            <a:avLst/>
          </a:prstGeom>
        </p:spPr>
        <p:txBody>
          <a:bodyPr anchorCtr="0" anchor="ctr" bIns="45700" lIns="91425" spcFirstLastPara="1" rIns="91425" wrap="square" tIns="45700">
            <a:normAutofit/>
          </a:bodyPr>
          <a:lstStyle/>
          <a:p>
            <a:pPr indent="457200" lvl="0" marL="1828800" rtl="0" algn="l">
              <a:spcBef>
                <a:spcPts val="0"/>
              </a:spcBef>
              <a:spcAft>
                <a:spcPts val="0"/>
              </a:spcAft>
              <a:buNone/>
            </a:pPr>
            <a:r>
              <a:rPr lang="en-US"/>
              <a:t>Progress Tree Comparison </a:t>
            </a:r>
            <a:endParaRPr/>
          </a:p>
        </p:txBody>
      </p:sp>
      <p:pic>
        <p:nvPicPr>
          <p:cNvPr id="222" name="Google Shape;222;gcf41d2ee21_2_5"/>
          <p:cNvPicPr preferRelativeResize="0"/>
          <p:nvPr/>
        </p:nvPicPr>
        <p:blipFill>
          <a:blip r:embed="rId3">
            <a:alphaModFix/>
          </a:blip>
          <a:stretch>
            <a:fillRect/>
          </a:stretch>
        </p:blipFill>
        <p:spPr>
          <a:xfrm>
            <a:off x="0" y="142925"/>
            <a:ext cx="1514474" cy="1100100"/>
          </a:xfrm>
          <a:prstGeom prst="rect">
            <a:avLst/>
          </a:prstGeom>
          <a:noFill/>
          <a:ln>
            <a:noFill/>
          </a:ln>
        </p:spPr>
      </p:pic>
      <p:sp>
        <p:nvSpPr>
          <p:cNvPr id="223" name="Google Shape;223;gcf41d2ee21_2_5"/>
          <p:cNvSpPr txBox="1"/>
          <p:nvPr/>
        </p:nvSpPr>
        <p:spPr>
          <a:xfrm>
            <a:off x="2145450" y="1243013"/>
            <a:ext cx="79011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2200">
                <a:solidFill>
                  <a:srgbClr val="FFFFFF"/>
                </a:solidFill>
              </a:rPr>
              <a:t>New Progress Tree</a:t>
            </a:r>
            <a:endParaRPr sz="2200">
              <a:solidFill>
                <a:srgbClr val="FFFFFF"/>
              </a:solidFill>
            </a:endParaRPr>
          </a:p>
        </p:txBody>
      </p:sp>
      <p:pic>
        <p:nvPicPr>
          <p:cNvPr id="224" name="Google Shape;224;gcf41d2ee21_2_5"/>
          <p:cNvPicPr preferRelativeResize="0"/>
          <p:nvPr/>
        </p:nvPicPr>
        <p:blipFill>
          <a:blip r:embed="rId4">
            <a:alphaModFix/>
          </a:blip>
          <a:stretch>
            <a:fillRect/>
          </a:stretch>
        </p:blipFill>
        <p:spPr>
          <a:xfrm>
            <a:off x="3816425" y="1818625"/>
            <a:ext cx="5136175" cy="4890274"/>
          </a:xfrm>
          <a:prstGeom prst="rect">
            <a:avLst/>
          </a:prstGeom>
          <a:noFill/>
          <a:ln>
            <a:noFill/>
          </a:ln>
        </p:spPr>
      </p:pic>
      <p:sp>
        <p:nvSpPr>
          <p:cNvPr id="225" name="Google Shape;225;gcf41d2ee21_2_5"/>
          <p:cNvSpPr txBox="1"/>
          <p:nvPr/>
        </p:nvSpPr>
        <p:spPr>
          <a:xfrm>
            <a:off x="6123225"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d0aa9a7047_0_0"/>
          <p:cNvSpPr txBox="1"/>
          <p:nvPr>
            <p:ph type="title"/>
          </p:nvPr>
        </p:nvSpPr>
        <p:spPr>
          <a:xfrm>
            <a:off x="2063089" y="1561135"/>
            <a:ext cx="9718800" cy="11841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b="1" lang="en-US" sz="4000" u="sng"/>
              <a:t>Hurdles</a:t>
            </a:r>
            <a:endParaRPr b="1" sz="4000" u="sng"/>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d08bfafcc6_0_0"/>
          <p:cNvSpPr txBox="1"/>
          <p:nvPr>
            <p:ph idx="1" type="body"/>
          </p:nvPr>
        </p:nvSpPr>
        <p:spPr>
          <a:xfrm>
            <a:off x="1848800" y="4025900"/>
            <a:ext cx="9838500" cy="18462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sz="2400"/>
              <a:t>AWS free tier virtual machines only have 1 GB of RAM avai</a:t>
            </a:r>
            <a:r>
              <a:rPr lang="en-US" sz="2400"/>
              <a:t>lable to use without charging for data.</a:t>
            </a:r>
            <a:endParaRPr sz="2400"/>
          </a:p>
          <a:p>
            <a:pPr indent="0" lvl="0" marL="457200" rtl="0" algn="l">
              <a:spcBef>
                <a:spcPts val="1000"/>
              </a:spcBef>
              <a:spcAft>
                <a:spcPts val="0"/>
              </a:spcAft>
              <a:buNone/>
            </a:pPr>
            <a:r>
              <a:t/>
            </a:r>
            <a:endParaRPr sz="2400"/>
          </a:p>
          <a:p>
            <a:pPr indent="-381000" lvl="0" marL="457200" rtl="0" algn="l">
              <a:spcBef>
                <a:spcPts val="1000"/>
              </a:spcBef>
              <a:spcAft>
                <a:spcPts val="0"/>
              </a:spcAft>
              <a:buSzPts val="2400"/>
              <a:buChar char="•"/>
            </a:pPr>
            <a:r>
              <a:rPr lang="en-US" sz="2400"/>
              <a:t>But running </a:t>
            </a:r>
            <a:r>
              <a:rPr lang="en-US" sz="2400"/>
              <a:t>the</a:t>
            </a:r>
            <a:r>
              <a:rPr lang="en-US" sz="2400"/>
              <a:t> Angular frontend requires just over 1GB of RAM: t2.small or above needed.</a:t>
            </a:r>
            <a:endParaRPr sz="2400"/>
          </a:p>
          <a:p>
            <a:pPr indent="0" lvl="0" marL="457200" rtl="0" algn="l">
              <a:spcBef>
                <a:spcPts val="1000"/>
              </a:spcBef>
              <a:spcAft>
                <a:spcPts val="0"/>
              </a:spcAft>
              <a:buNone/>
            </a:pPr>
            <a:r>
              <a:t/>
            </a:r>
            <a:endParaRPr/>
          </a:p>
        </p:txBody>
      </p:sp>
      <p:pic>
        <p:nvPicPr>
          <p:cNvPr id="236" name="Google Shape;236;gd08bfafcc6_0_0"/>
          <p:cNvPicPr preferRelativeResize="0"/>
          <p:nvPr/>
        </p:nvPicPr>
        <p:blipFill>
          <a:blip r:embed="rId3">
            <a:alphaModFix/>
          </a:blip>
          <a:stretch>
            <a:fillRect/>
          </a:stretch>
        </p:blipFill>
        <p:spPr>
          <a:xfrm>
            <a:off x="0" y="114750"/>
            <a:ext cx="1514474" cy="1100100"/>
          </a:xfrm>
          <a:prstGeom prst="rect">
            <a:avLst/>
          </a:prstGeom>
          <a:noFill/>
          <a:ln>
            <a:noFill/>
          </a:ln>
        </p:spPr>
      </p:pic>
      <p:sp>
        <p:nvSpPr>
          <p:cNvPr id="237" name="Google Shape;237;gd08bfafcc6_0_0"/>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pic>
        <p:nvPicPr>
          <p:cNvPr id="238" name="Google Shape;238;gd08bfafcc6_0_0"/>
          <p:cNvPicPr preferRelativeResize="0"/>
          <p:nvPr/>
        </p:nvPicPr>
        <p:blipFill>
          <a:blip r:embed="rId4">
            <a:alphaModFix/>
          </a:blip>
          <a:stretch>
            <a:fillRect/>
          </a:stretch>
        </p:blipFill>
        <p:spPr>
          <a:xfrm>
            <a:off x="2600862" y="1020750"/>
            <a:ext cx="8220075" cy="2476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d232f2d9a0_0_1"/>
          <p:cNvSpPr txBox="1"/>
          <p:nvPr>
            <p:ph idx="1" type="body"/>
          </p:nvPr>
        </p:nvSpPr>
        <p:spPr>
          <a:xfrm>
            <a:off x="1838775" y="2139950"/>
            <a:ext cx="9838500" cy="2589300"/>
          </a:xfrm>
          <a:prstGeom prst="rect">
            <a:avLst/>
          </a:prstGeom>
        </p:spPr>
        <p:txBody>
          <a:bodyPr anchorCtr="0" anchor="t" bIns="45700" lIns="91425" spcFirstLastPara="1" rIns="91425" wrap="square" tIns="45700">
            <a:noAutofit/>
          </a:bodyPr>
          <a:lstStyle/>
          <a:p>
            <a:pPr indent="-381000" lvl="0" marL="457200" rtl="0" algn="l">
              <a:spcBef>
                <a:spcPts val="1000"/>
              </a:spcBef>
              <a:spcAft>
                <a:spcPts val="0"/>
              </a:spcAft>
              <a:buSzPts val="2400"/>
              <a:buChar char="•"/>
            </a:pPr>
            <a:r>
              <a:rPr lang="en-US" sz="2400"/>
              <a:t>SSL certificates needed to be </a:t>
            </a:r>
            <a:r>
              <a:rPr lang="en-US" sz="2400"/>
              <a:t>generated by an actual SSL authority: Heroku made it easy to generate certificate for their usage.</a:t>
            </a:r>
            <a:endParaRPr sz="2400"/>
          </a:p>
          <a:p>
            <a:pPr indent="0" lvl="0" marL="457200" rtl="0" algn="l">
              <a:spcBef>
                <a:spcPts val="1000"/>
              </a:spcBef>
              <a:spcAft>
                <a:spcPts val="0"/>
              </a:spcAft>
              <a:buNone/>
            </a:pPr>
            <a:r>
              <a:t/>
            </a:r>
            <a:endParaRPr sz="2400"/>
          </a:p>
          <a:p>
            <a:pPr indent="-381000" lvl="0" marL="457200" rtl="0" algn="l">
              <a:spcBef>
                <a:spcPts val="1000"/>
              </a:spcBef>
              <a:spcAft>
                <a:spcPts val="0"/>
              </a:spcAft>
              <a:buSzPts val="2400"/>
              <a:buChar char="•"/>
            </a:pPr>
            <a:r>
              <a:rPr lang="en-US" sz="2400"/>
              <a:t>Researching the proper AWS set up in the first place took a long time due to the lack of documentation on AWS specific web servers and initial confusion about FIU server migration. </a:t>
            </a:r>
            <a:endParaRPr sz="2400"/>
          </a:p>
          <a:p>
            <a:pPr indent="0" lvl="0" marL="457200" rtl="0" algn="l">
              <a:spcBef>
                <a:spcPts val="1000"/>
              </a:spcBef>
              <a:spcAft>
                <a:spcPts val="0"/>
              </a:spcAft>
              <a:buNone/>
            </a:pPr>
            <a:r>
              <a:t/>
            </a:r>
            <a:endParaRPr/>
          </a:p>
        </p:txBody>
      </p:sp>
      <p:pic>
        <p:nvPicPr>
          <p:cNvPr id="244" name="Google Shape;244;gd232f2d9a0_0_1"/>
          <p:cNvPicPr preferRelativeResize="0"/>
          <p:nvPr/>
        </p:nvPicPr>
        <p:blipFill>
          <a:blip r:embed="rId3">
            <a:alphaModFix/>
          </a:blip>
          <a:stretch>
            <a:fillRect/>
          </a:stretch>
        </p:blipFill>
        <p:spPr>
          <a:xfrm>
            <a:off x="0" y="114750"/>
            <a:ext cx="1514474" cy="1100100"/>
          </a:xfrm>
          <a:prstGeom prst="rect">
            <a:avLst/>
          </a:prstGeom>
          <a:noFill/>
          <a:ln>
            <a:noFill/>
          </a:ln>
        </p:spPr>
      </p:pic>
      <p:sp>
        <p:nvSpPr>
          <p:cNvPr id="245" name="Google Shape;245;gd232f2d9a0_0_1"/>
          <p:cNvSpPr txBox="1"/>
          <p:nvPr/>
        </p:nvSpPr>
        <p:spPr>
          <a:xfrm>
            <a:off x="6188400" y="337575"/>
            <a:ext cx="7640400" cy="489300"/>
          </a:xfrm>
          <a:prstGeom prst="rect">
            <a:avLst/>
          </a:prstGeom>
          <a:noFill/>
          <a:ln>
            <a:noFill/>
          </a:ln>
        </p:spPr>
        <p:txBody>
          <a:bodyPr anchorCtr="0" anchor="t" bIns="91425" lIns="91425" spcFirstLastPara="1" rIns="91425" wrap="square" tIns="91425">
            <a:spAutoFit/>
          </a:bodyPr>
          <a:lstStyle/>
          <a:p>
            <a:pPr indent="0" lvl="0" marL="0" rtl="0" algn="ctr">
              <a:lnSpc>
                <a:spcPct val="90000"/>
              </a:lnSpc>
              <a:spcBef>
                <a:spcPts val="0"/>
              </a:spcBef>
              <a:spcAft>
                <a:spcPts val="0"/>
              </a:spcAft>
              <a:buNone/>
            </a:pPr>
            <a:r>
              <a:rPr b="1" lang="en-US" sz="2200">
                <a:solidFill>
                  <a:schemeClr val="lt1"/>
                </a:solidFill>
                <a:latin typeface="Montserrat"/>
                <a:ea typeface="Montserrat"/>
                <a:cs typeface="Montserrat"/>
                <a:sym typeface="Montserrat"/>
              </a:rPr>
              <a:t>LMS Gamification App</a:t>
            </a:r>
            <a:endParaRPr sz="100">
              <a:latin typeface="Montserrat"/>
              <a:ea typeface="Montserrat"/>
              <a:cs typeface="Montserrat"/>
              <a:sym typeface="Montserrat"/>
            </a:endParaRPr>
          </a:p>
        </p:txBody>
      </p:sp>
      <p:sp>
        <p:nvSpPr>
          <p:cNvPr id="246" name="Google Shape;246;gd232f2d9a0_0_1"/>
          <p:cNvSpPr txBox="1"/>
          <p:nvPr/>
        </p:nvSpPr>
        <p:spPr>
          <a:xfrm>
            <a:off x="2200275" y="900125"/>
            <a:ext cx="91155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US" sz="3200">
                <a:solidFill>
                  <a:srgbClr val="FFFFFF"/>
                </a:solidFill>
              </a:rPr>
              <a:t>Other complications of AWS Setup</a:t>
            </a:r>
            <a:endParaRPr sz="32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