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Lst>
  <p:sldSz cy="6858000" cx="12192000"/>
  <p:notesSz cx="6858000" cy="9144000"/>
  <p:embeddedFontLst>
    <p:embeddedFont>
      <p:font typeface="Book Antiqua"/>
      <p:regular r:id="rId47"/>
      <p:bold r:id="rId48"/>
      <p:italic r:id="rId49"/>
      <p:boldItalic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51" roundtripDataSignature="AMtx7mg076zEYv7TFERs6Y1JU3Pe0rUxm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D2DC556-0797-4083-9F2C-4E07FB3CFAE0}">
  <a:tblStyle styleId="{FD2DC556-0797-4083-9F2C-4E07FB3CFAE0}"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BookAntiqua-bold.fntdata"/><Relationship Id="rId47" Type="http://schemas.openxmlformats.org/officeDocument/2006/relationships/font" Target="fonts/BookAntiqua-regular.fntdata"/><Relationship Id="rId49" Type="http://schemas.openxmlformats.org/officeDocument/2006/relationships/font" Target="fonts/BookAntiqua-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customschemas.google.com/relationships/presentationmetadata" Target="metadata"/><Relationship Id="rId50" Type="http://schemas.openxmlformats.org/officeDocument/2006/relationships/font" Target="fonts/BookAntiqua-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9" name="Google Shape;179;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b0a5376acc_0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158750" lvl="0" marL="457200" rtl="0" algn="l">
              <a:lnSpc>
                <a:spcPct val="115000"/>
              </a:lnSpc>
              <a:spcBef>
                <a:spcPts val="0"/>
              </a:spcBef>
              <a:spcAft>
                <a:spcPts val="0"/>
              </a:spcAft>
              <a:buClr>
                <a:schemeClr val="dk1"/>
              </a:buClr>
              <a:buSzPts val="1100"/>
              <a:buChar char="●"/>
            </a:pPr>
            <a:r>
              <a:rPr b="1" lang="en-US">
                <a:solidFill>
                  <a:schemeClr val="dk1"/>
                </a:solidFill>
              </a:rPr>
              <a:t>User Story #3: </a:t>
            </a:r>
            <a:r>
              <a:rPr lang="en-US">
                <a:solidFill>
                  <a:schemeClr val="dk1"/>
                </a:solidFill>
              </a:rPr>
              <a:t>As a user, I want to be reminded with a disclaimer on the chat to remind users not to violate HIPPA rules.</a:t>
            </a:r>
            <a:endParaRPr>
              <a:solidFill>
                <a:schemeClr val="dk1"/>
              </a:solidFill>
            </a:endParaRPr>
          </a:p>
          <a:p>
            <a:pPr indent="158750" lvl="0" marL="457200" rtl="0" algn="l">
              <a:lnSpc>
                <a:spcPct val="115000"/>
              </a:lnSpc>
              <a:spcBef>
                <a:spcPts val="0"/>
              </a:spcBef>
              <a:spcAft>
                <a:spcPts val="0"/>
              </a:spcAft>
              <a:buClr>
                <a:schemeClr val="dk1"/>
              </a:buClr>
              <a:buSzPts val="1100"/>
              <a:buChar char="●"/>
            </a:pPr>
            <a:r>
              <a:rPr b="1" lang="en-US">
                <a:solidFill>
                  <a:schemeClr val="dk1"/>
                </a:solidFill>
              </a:rPr>
              <a:t>User Story #1</a:t>
            </a:r>
            <a:r>
              <a:rPr lang="en-US">
                <a:solidFill>
                  <a:schemeClr val="dk1"/>
                </a:solidFill>
              </a:rPr>
              <a:t>: As a user, I want to be able to create a group message or privately message another user.</a:t>
            </a:r>
            <a:endParaRPr>
              <a:solidFill>
                <a:schemeClr val="dk1"/>
              </a:solidFill>
            </a:endParaRPr>
          </a:p>
          <a:p>
            <a:pPr indent="158750" lvl="0" marL="457200" rtl="0" algn="l">
              <a:lnSpc>
                <a:spcPct val="115000"/>
              </a:lnSpc>
              <a:spcBef>
                <a:spcPts val="0"/>
              </a:spcBef>
              <a:spcAft>
                <a:spcPts val="0"/>
              </a:spcAft>
              <a:buClr>
                <a:schemeClr val="dk1"/>
              </a:buClr>
              <a:buSzPts val="1100"/>
              <a:buChar char="●"/>
            </a:pPr>
            <a:r>
              <a:rPr b="1" lang="en-US">
                <a:solidFill>
                  <a:schemeClr val="dk1"/>
                </a:solidFill>
              </a:rPr>
              <a:t>User Story #15</a:t>
            </a:r>
            <a:r>
              <a:rPr lang="en-US">
                <a:solidFill>
                  <a:schemeClr val="dk1"/>
                </a:solidFill>
              </a:rPr>
              <a:t>: As a user, I want to be able to manage my private chats so I can delete chats that I created and remove users to my private chats.</a:t>
            </a:r>
            <a:endParaRPr>
              <a:solidFill>
                <a:schemeClr val="dk1"/>
              </a:solidFill>
            </a:endParaRPr>
          </a:p>
          <a:p>
            <a:pPr indent="158750" lvl="0" marL="457200" rtl="0" algn="l">
              <a:lnSpc>
                <a:spcPct val="115000"/>
              </a:lnSpc>
              <a:spcBef>
                <a:spcPts val="0"/>
              </a:spcBef>
              <a:spcAft>
                <a:spcPts val="0"/>
              </a:spcAft>
              <a:buClr>
                <a:schemeClr val="dk1"/>
              </a:buClr>
              <a:buSzPts val="1100"/>
              <a:buChar char="●"/>
            </a:pPr>
            <a:r>
              <a:rPr b="1" lang="en-US">
                <a:solidFill>
                  <a:schemeClr val="dk1"/>
                </a:solidFill>
              </a:rPr>
              <a:t>User Story #20: </a:t>
            </a:r>
            <a:r>
              <a:rPr lang="en-US">
                <a:solidFill>
                  <a:schemeClr val="dk1"/>
                </a:solidFill>
              </a:rPr>
              <a:t>As a user, I would like to remove users from chats when they logout.</a:t>
            </a:r>
            <a:endParaRPr>
              <a:solidFill>
                <a:schemeClr val="dk1"/>
              </a:solidFill>
            </a:endParaRPr>
          </a:p>
          <a:p>
            <a:pPr indent="158750" lvl="0" marL="457200" rtl="0" algn="l">
              <a:lnSpc>
                <a:spcPct val="115000"/>
              </a:lnSpc>
              <a:spcBef>
                <a:spcPts val="0"/>
              </a:spcBef>
              <a:spcAft>
                <a:spcPts val="0"/>
              </a:spcAft>
              <a:buClr>
                <a:schemeClr val="dk1"/>
              </a:buClr>
              <a:buSzPts val="1100"/>
              <a:buChar char="●"/>
            </a:pPr>
            <a:r>
              <a:rPr b="1" lang="en-US">
                <a:solidFill>
                  <a:schemeClr val="dk1"/>
                </a:solidFill>
              </a:rPr>
              <a:t>User Story #16: </a:t>
            </a:r>
            <a:r>
              <a:rPr lang="en-US">
                <a:solidFill>
                  <a:schemeClr val="dk1"/>
                </a:solidFill>
              </a:rPr>
              <a:t>As a user, I would like to know who is online on the app and what their status is.</a:t>
            </a:r>
            <a:endParaRPr>
              <a:solidFill>
                <a:schemeClr val="dk1"/>
              </a:solidFill>
            </a:endParaRPr>
          </a:p>
        </p:txBody>
      </p:sp>
      <p:sp>
        <p:nvSpPr>
          <p:cNvPr id="243" name="Google Shape;243;gb0a5376acc_0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b0a5376acc_0_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0" name="Google Shape;250;gb0a5376acc_0_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b0a5376acc_0_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7" name="Google Shape;257;gb0a5376acc_0_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b0a5376acc_0_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4" name="Google Shape;264;gb0a5376acc_0_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b0a5376acc_0_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1" name="Google Shape;271;gb0a5376acc_0_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b0a5376acc_0_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8" name="Google Shape;278;gb0a5376acc_0_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b0a5376acc_0_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85" name="Google Shape;285;gb0a5376acc_0_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b0a5376acc_0_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92" name="Google Shape;292;gb0a5376acc_0_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b0a5376acc_0_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99" name="Google Shape;299;gb0a5376acc_0_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b0a5376acc_0_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06" name="Google Shape;306;gb0a5376acc_0_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87" name="Google Shape;187;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b0a5376acc_0_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13" name="Google Shape;313;gb0a5376acc_0_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b0a5376acc_0_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20" name="Google Shape;320;gb0a5376acc_0_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b0a5376acc_0_8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27" name="Google Shape;327;gb0a5376acc_0_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b0a5376acc_0_7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34" name="Google Shape;334;gb0a5376acc_0_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b0a5376acc_0_8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41" name="Google Shape;341;gb0a5376acc_0_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gb0a5376acc_0_9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48" name="Google Shape;348;gb0a5376acc_0_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55" name="Google Shape;355;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62" name="Google Shape;362;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73" name="Google Shape;373;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b0a5376acc_0_9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81" name="Google Shape;381;gb0a5376acc_0_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adb8ed11dc_0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94" name="Google Shape;194;gadb8ed11dc_0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b0a5376acc_0_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88" name="Google Shape;388;gb0a5376acc_0_9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gb0a5376acc_0_10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395" name="Google Shape;395;gb0a5376acc_0_10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gb0a5376acc_0_10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02" name="Google Shape;402;gb0a5376acc_0_10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b0a5376acc_0_1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09" name="Google Shape;409;gb0a5376acc_0_1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b0a5376acc_0_1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16" name="Google Shape;416;gb0a5376acc_0_1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23" name="Google Shape;423;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b0a5376acc_0_1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0" name="Google Shape;430;gb0a5376acc_0_1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gb0a5376acc_0_1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9" name="Google Shape;439;gb0a5376acc_0_1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a7e961e709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48" name="Google Shape;448;ga7e961e709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gb0a5376acc_0_1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57" name="Google Shape;457;gb0a5376acc_0_1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adb8ed11dc_0_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1" name="Google Shape;201;gadb8ed11dc_0_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gcd0d63a678_2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66" name="Google Shape;466;gcd0d63a678_2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75" name="Google Shape;475;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adb8ed11dc_0_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08" name="Google Shape;208;gadb8ed11dc_0_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adb8ed11dc_0_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5" name="Google Shape;215;gadb8ed11dc_0_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adb8ed11dc_0_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2" name="Google Shape;222;gadb8ed11dc_0_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9" name="Google Shape;229;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c7fcd619c7_0_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6" name="Google Shape;236;gc7fcd619c7_0_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0" name="Shape 20"/>
        <p:cNvGrpSpPr/>
        <p:nvPr/>
      </p:nvGrpSpPr>
      <p:grpSpPr>
        <a:xfrm>
          <a:off x="0" y="0"/>
          <a:ext cx="0" cy="0"/>
          <a:chOff x="0" y="0"/>
          <a:chExt cx="0" cy="0"/>
        </a:xfrm>
      </p:grpSpPr>
      <p:sp>
        <p:nvSpPr>
          <p:cNvPr id="21" name="Google Shape;21;p20"/>
          <p:cNvSpPr txBox="1"/>
          <p:nvPr>
            <p:ph type="ctrTitle"/>
          </p:nvPr>
        </p:nvSpPr>
        <p:spPr>
          <a:xfrm>
            <a:off x="1859280" y="1041400"/>
            <a:ext cx="9072880" cy="23876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lt1"/>
              </a:buClr>
              <a:buSzPts val="6000"/>
              <a:buFont typeface="Arial"/>
              <a:buNone/>
              <a:defRPr sz="6000">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20"/>
          <p:cNvSpPr txBox="1"/>
          <p:nvPr>
            <p:ph idx="1" type="subTitle"/>
          </p:nvPr>
        </p:nvSpPr>
        <p:spPr>
          <a:xfrm>
            <a:off x="1859280" y="3521075"/>
            <a:ext cx="9072880" cy="16557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lt1"/>
              </a:buClr>
              <a:buSzPts val="2400"/>
              <a:buNone/>
              <a:defRPr sz="2400">
                <a:latin typeface="Arial"/>
                <a:ea typeface="Arial"/>
                <a:cs typeface="Arial"/>
                <a:sym typeface="Arial"/>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omparison" showMasterSp="0">
  <p:cSld name="5_Comparison">
    <p:spTree>
      <p:nvGrpSpPr>
        <p:cNvPr id="122" name="Shape 122"/>
        <p:cNvGrpSpPr/>
        <p:nvPr/>
      </p:nvGrpSpPr>
      <p:grpSpPr>
        <a:xfrm>
          <a:off x="0" y="0"/>
          <a:ext cx="0" cy="0"/>
          <a:chOff x="0" y="0"/>
          <a:chExt cx="0" cy="0"/>
        </a:xfrm>
      </p:grpSpPr>
      <p:sp>
        <p:nvSpPr>
          <p:cNvPr id="123" name="Google Shape;123;p2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24" name="Google Shape;124;p29"/>
          <p:cNvPicPr preferRelativeResize="0"/>
          <p:nvPr/>
        </p:nvPicPr>
        <p:blipFill rotWithShape="1">
          <a:blip r:embed="rId2">
            <a:alphaModFix/>
          </a:blip>
          <a:srcRect b="15701" l="0" r="88418" t="0"/>
          <a:stretch/>
        </p:blipFill>
        <p:spPr>
          <a:xfrm>
            <a:off x="0" y="0"/>
            <a:ext cx="1560582" cy="6858000"/>
          </a:xfrm>
          <a:prstGeom prst="rect">
            <a:avLst/>
          </a:prstGeom>
          <a:noFill/>
          <a:ln>
            <a:noFill/>
          </a:ln>
        </p:spPr>
      </p:pic>
      <p:sp>
        <p:nvSpPr>
          <p:cNvPr id="125" name="Google Shape;125;p29"/>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26" name="Google Shape;126;p29"/>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27" name="Google Shape;127;p29"/>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8" name="Google Shape;128;p29"/>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29" name="Google Shape;129;p29"/>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30" name="Google Shape;130;p29"/>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31" name="Google Shape;131;p29"/>
          <p:cNvGrpSpPr/>
          <p:nvPr/>
        </p:nvGrpSpPr>
        <p:grpSpPr>
          <a:xfrm flipH="1">
            <a:off x="11449544" y="206704"/>
            <a:ext cx="522582" cy="530386"/>
            <a:chOff x="2645664" y="2011680"/>
            <a:chExt cx="735606" cy="746592"/>
          </a:xfrm>
        </p:grpSpPr>
        <p:sp>
          <p:nvSpPr>
            <p:cNvPr id="132" name="Google Shape;132;p29"/>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33" name="Google Shape;133;p29"/>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34" name="Google Shape;134;p29"/>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5" name="Google Shape;135;p29"/>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36" name="Google Shape;136;p29"/>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137" name="Shape 137"/>
        <p:cNvGrpSpPr/>
        <p:nvPr/>
      </p:nvGrpSpPr>
      <p:grpSpPr>
        <a:xfrm>
          <a:off x="0" y="0"/>
          <a:ext cx="0" cy="0"/>
          <a:chOff x="0" y="0"/>
          <a:chExt cx="0" cy="0"/>
        </a:xfrm>
      </p:grpSpPr>
      <p:sp>
        <p:nvSpPr>
          <p:cNvPr id="138" name="Google Shape;138;p30"/>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9" name="Google Shape;139;p30"/>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40" name="Google Shape;140;p30"/>
          <p:cNvPicPr preferRelativeResize="0"/>
          <p:nvPr/>
        </p:nvPicPr>
        <p:blipFill rotWithShape="1">
          <a:blip r:embed="rId2">
            <a:alphaModFix/>
          </a:blip>
          <a:srcRect b="15701" l="0" r="88418" t="0"/>
          <a:stretch/>
        </p:blipFill>
        <p:spPr>
          <a:xfrm>
            <a:off x="0" y="0"/>
            <a:ext cx="1560582" cy="6858000"/>
          </a:xfrm>
          <a:prstGeom prst="rect">
            <a:avLst/>
          </a:prstGeom>
          <a:noFill/>
          <a:ln>
            <a:noFill/>
          </a:ln>
        </p:spPr>
      </p:pic>
      <p:sp>
        <p:nvSpPr>
          <p:cNvPr id="141" name="Google Shape;141;p30"/>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42" name="Google Shape;142;p30"/>
          <p:cNvGrpSpPr/>
          <p:nvPr/>
        </p:nvGrpSpPr>
        <p:grpSpPr>
          <a:xfrm>
            <a:off x="11449163" y="211743"/>
            <a:ext cx="522582" cy="530386"/>
            <a:chOff x="11140977" y="745237"/>
            <a:chExt cx="522582" cy="530386"/>
          </a:xfrm>
        </p:grpSpPr>
        <p:sp>
          <p:nvSpPr>
            <p:cNvPr id="143" name="Google Shape;143;p3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44" name="Google Shape;144;p3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45" name="Google Shape;145;p30"/>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46" name="Google Shape;146;p30"/>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7" name="Google Shape;147;p30"/>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48" name="Google Shape;148;p30"/>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wo Content" showMasterSp="0">
  <p:cSld name="2_Two Content">
    <p:spTree>
      <p:nvGrpSpPr>
        <p:cNvPr id="149" name="Shape 149"/>
        <p:cNvGrpSpPr/>
        <p:nvPr/>
      </p:nvGrpSpPr>
      <p:grpSpPr>
        <a:xfrm>
          <a:off x="0" y="0"/>
          <a:ext cx="0" cy="0"/>
          <a:chOff x="0" y="0"/>
          <a:chExt cx="0" cy="0"/>
        </a:xfrm>
      </p:grpSpPr>
      <p:sp>
        <p:nvSpPr>
          <p:cNvPr id="150" name="Google Shape;150;p3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51" name="Google Shape;151;p31"/>
          <p:cNvPicPr preferRelativeResize="0"/>
          <p:nvPr/>
        </p:nvPicPr>
        <p:blipFill rotWithShape="1">
          <a:blip r:embed="rId2">
            <a:alphaModFix/>
          </a:blip>
          <a:srcRect b="15701" l="0" r="88418" t="0"/>
          <a:stretch/>
        </p:blipFill>
        <p:spPr>
          <a:xfrm>
            <a:off x="0" y="0"/>
            <a:ext cx="1560582" cy="6858000"/>
          </a:xfrm>
          <a:prstGeom prst="rect">
            <a:avLst/>
          </a:prstGeom>
          <a:noFill/>
          <a:ln>
            <a:noFill/>
          </a:ln>
        </p:spPr>
      </p:pic>
      <p:sp>
        <p:nvSpPr>
          <p:cNvPr id="152" name="Google Shape;152;p31"/>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53" name="Google Shape;153;p31"/>
          <p:cNvGrpSpPr/>
          <p:nvPr/>
        </p:nvGrpSpPr>
        <p:grpSpPr>
          <a:xfrm>
            <a:off x="11449163" y="211743"/>
            <a:ext cx="522582" cy="530386"/>
            <a:chOff x="11140977" y="745237"/>
            <a:chExt cx="522582" cy="530386"/>
          </a:xfrm>
        </p:grpSpPr>
        <p:sp>
          <p:nvSpPr>
            <p:cNvPr id="154" name="Google Shape;154;p3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55" name="Google Shape;155;p3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56" name="Google Shape;156;p31"/>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31"/>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8" name="Google Shape;158;p31"/>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59" name="Google Shape;159;p31"/>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0" name="Google Shape;160;p3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61" name="Google Shape;161;p31"/>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omparison" showMasterSp="0">
  <p:cSld name="2_Comparison">
    <p:spTree>
      <p:nvGrpSpPr>
        <p:cNvPr id="162" name="Shape 162"/>
        <p:cNvGrpSpPr/>
        <p:nvPr/>
      </p:nvGrpSpPr>
      <p:grpSpPr>
        <a:xfrm>
          <a:off x="0" y="0"/>
          <a:ext cx="0" cy="0"/>
          <a:chOff x="0" y="0"/>
          <a:chExt cx="0" cy="0"/>
        </a:xfrm>
      </p:grpSpPr>
      <p:sp>
        <p:nvSpPr>
          <p:cNvPr id="163" name="Google Shape;163;p3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64" name="Google Shape;164;p32"/>
          <p:cNvPicPr preferRelativeResize="0"/>
          <p:nvPr/>
        </p:nvPicPr>
        <p:blipFill rotWithShape="1">
          <a:blip r:embed="rId2">
            <a:alphaModFix/>
          </a:blip>
          <a:srcRect b="15701" l="0" r="88418" t="0"/>
          <a:stretch/>
        </p:blipFill>
        <p:spPr>
          <a:xfrm>
            <a:off x="0" y="0"/>
            <a:ext cx="1560582" cy="6858000"/>
          </a:xfrm>
          <a:prstGeom prst="rect">
            <a:avLst/>
          </a:prstGeom>
          <a:noFill/>
          <a:ln>
            <a:noFill/>
          </a:ln>
        </p:spPr>
      </p:pic>
      <p:sp>
        <p:nvSpPr>
          <p:cNvPr id="165" name="Google Shape;165;p32"/>
          <p:cNvSpPr/>
          <p:nvPr/>
        </p:nvSpPr>
        <p:spPr>
          <a:xfrm flipH="1" rot="5400000">
            <a:off x="-1819770"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66" name="Google Shape;166;p32"/>
          <p:cNvGrpSpPr/>
          <p:nvPr/>
        </p:nvGrpSpPr>
        <p:grpSpPr>
          <a:xfrm>
            <a:off x="11449163" y="211743"/>
            <a:ext cx="522582" cy="530386"/>
            <a:chOff x="11140977" y="745237"/>
            <a:chExt cx="522582" cy="530386"/>
          </a:xfrm>
        </p:grpSpPr>
        <p:sp>
          <p:nvSpPr>
            <p:cNvPr id="167" name="Google Shape;16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68" name="Google Shape;16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69" name="Google Shape;169;p32"/>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70" name="Google Shape;170;p32"/>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1" name="Google Shape;171;p32"/>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2" name="Google Shape;172;p32"/>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3" name="Google Shape;173;p32"/>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2400"/>
              <a:buNone/>
              <a:defRPr b="1" sz="2400">
                <a:solidFill>
                  <a:srgbClr val="3F3F3F"/>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174" name="Google Shape;174;p32"/>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5" name="Google Shape;175;p3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76" name="Google Shape;176;p32"/>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p:cSld name="Title and Content">
    <p:spTree>
      <p:nvGrpSpPr>
        <p:cNvPr id="23" name="Shape 23"/>
        <p:cNvGrpSpPr/>
        <p:nvPr/>
      </p:nvGrpSpPr>
      <p:grpSpPr>
        <a:xfrm>
          <a:off x="0" y="0"/>
          <a:ext cx="0" cy="0"/>
          <a:chOff x="0" y="0"/>
          <a:chExt cx="0" cy="0"/>
        </a:xfrm>
      </p:grpSpPr>
      <p:pic>
        <p:nvPicPr>
          <p:cNvPr descr="A picture containing bird&#10;&#10;Description automatically generated" id="24" name="Google Shape;24;p21"/>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25" name="Google Shape;25;p21"/>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21"/>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21"/>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28" name="Google Shape;28;p21"/>
          <p:cNvGrpSpPr/>
          <p:nvPr/>
        </p:nvGrpSpPr>
        <p:grpSpPr>
          <a:xfrm>
            <a:off x="11449163" y="211743"/>
            <a:ext cx="522582" cy="530386"/>
            <a:chOff x="11140977" y="745237"/>
            <a:chExt cx="522582" cy="530386"/>
          </a:xfrm>
        </p:grpSpPr>
        <p:sp>
          <p:nvSpPr>
            <p:cNvPr id="29" name="Google Shape;29;p2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30" name="Google Shape;30;p2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31" name="Google Shape;31;p21"/>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32" name="Google Shape;32;p21"/>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33" name="Google Shape;33;p21"/>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showMasterSp="0">
  <p:cSld name="Two Content">
    <p:spTree>
      <p:nvGrpSpPr>
        <p:cNvPr id="34" name="Shape 34"/>
        <p:cNvGrpSpPr/>
        <p:nvPr/>
      </p:nvGrpSpPr>
      <p:grpSpPr>
        <a:xfrm>
          <a:off x="0" y="0"/>
          <a:ext cx="0" cy="0"/>
          <a:chOff x="0" y="0"/>
          <a:chExt cx="0" cy="0"/>
        </a:xfrm>
      </p:grpSpPr>
      <p:pic>
        <p:nvPicPr>
          <p:cNvPr descr="A picture containing bird&#10;&#10;Description automatically generated" id="35" name="Google Shape;35;p22"/>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36" name="Google Shape;36;p22"/>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37" name="Google Shape;37;p22"/>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38" name="Google Shape;38;p22"/>
          <p:cNvGrpSpPr/>
          <p:nvPr/>
        </p:nvGrpSpPr>
        <p:grpSpPr>
          <a:xfrm>
            <a:off x="11449163" y="211743"/>
            <a:ext cx="522582" cy="530386"/>
            <a:chOff x="11140977" y="745237"/>
            <a:chExt cx="522582" cy="530386"/>
          </a:xfrm>
        </p:grpSpPr>
        <p:sp>
          <p:nvSpPr>
            <p:cNvPr id="39" name="Google Shape;39;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40" name="Google Shape;40;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41" name="Google Shape;41;p2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22"/>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3" name="Google Shape;43;p22"/>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22"/>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45" name="Google Shape;45;p22"/>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showMasterSp="0">
  <p:cSld name="Comparison">
    <p:spTree>
      <p:nvGrpSpPr>
        <p:cNvPr id="46" name="Shape 46"/>
        <p:cNvGrpSpPr/>
        <p:nvPr/>
      </p:nvGrpSpPr>
      <p:grpSpPr>
        <a:xfrm>
          <a:off x="0" y="0"/>
          <a:ext cx="0" cy="0"/>
          <a:chOff x="0" y="0"/>
          <a:chExt cx="0" cy="0"/>
        </a:xfrm>
      </p:grpSpPr>
      <p:pic>
        <p:nvPicPr>
          <p:cNvPr descr="A picture containing bird&#10;&#10;Description automatically generated" id="47" name="Google Shape;47;p23"/>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48" name="Google Shape;48;p23"/>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23"/>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0" name="Google Shape;50;p2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23"/>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23"/>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 name="Google Shape;53;p23"/>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grpSp>
        <p:nvGrpSpPr>
          <p:cNvPr id="54" name="Google Shape;54;p23"/>
          <p:cNvGrpSpPr/>
          <p:nvPr/>
        </p:nvGrpSpPr>
        <p:grpSpPr>
          <a:xfrm>
            <a:off x="11449163" y="211743"/>
            <a:ext cx="522582" cy="530386"/>
            <a:chOff x="11140977" y="745237"/>
            <a:chExt cx="522582" cy="530386"/>
          </a:xfrm>
        </p:grpSpPr>
        <p:sp>
          <p:nvSpPr>
            <p:cNvPr id="55" name="Google Shape;55;p23"/>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56" name="Google Shape;56;p23"/>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57" name="Google Shape;57;p23"/>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58" name="Google Shape;58;p23"/>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sign&#10;&#10;Description automatically generated" id="59" name="Google Shape;59;p23"/>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60" name="Shape 60"/>
        <p:cNvGrpSpPr/>
        <p:nvPr/>
      </p:nvGrpSpPr>
      <p:grpSpPr>
        <a:xfrm>
          <a:off x="0" y="0"/>
          <a:ext cx="0" cy="0"/>
          <a:chOff x="0" y="0"/>
          <a:chExt cx="0" cy="0"/>
        </a:xfrm>
      </p:grpSpPr>
      <p:pic>
        <p:nvPicPr>
          <p:cNvPr descr="A picture containing bird&#10;&#10;Description automatically generated" id="61" name="Google Shape;61;p24"/>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62" name="Google Shape;62;p2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4"/>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24"/>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65" name="Google Shape;65;p24"/>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66" name="Google Shape;66;p24"/>
          <p:cNvGrpSpPr/>
          <p:nvPr/>
        </p:nvGrpSpPr>
        <p:grpSpPr>
          <a:xfrm flipH="1">
            <a:off x="11449544" y="206704"/>
            <a:ext cx="522582" cy="530386"/>
            <a:chOff x="2645664" y="2011680"/>
            <a:chExt cx="735606" cy="746592"/>
          </a:xfrm>
        </p:grpSpPr>
        <p:sp>
          <p:nvSpPr>
            <p:cNvPr id="67" name="Google Shape;67;p24"/>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8" name="Google Shape;68;p24"/>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69" name="Google Shape;69;p24"/>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70" name="Google Shape;70;p24"/>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omparison" showMasterSp="0">
  <p:cSld name="7_Comparison">
    <p:spTree>
      <p:nvGrpSpPr>
        <p:cNvPr id="71" name="Shape 71"/>
        <p:cNvGrpSpPr/>
        <p:nvPr/>
      </p:nvGrpSpPr>
      <p:grpSpPr>
        <a:xfrm>
          <a:off x="0" y="0"/>
          <a:ext cx="0" cy="0"/>
          <a:chOff x="0" y="0"/>
          <a:chExt cx="0" cy="0"/>
        </a:xfrm>
      </p:grpSpPr>
      <p:pic>
        <p:nvPicPr>
          <p:cNvPr descr="A picture containing bird&#10;&#10;Description automatically generated" id="72" name="Google Shape;72;p25"/>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73" name="Google Shape;73;p25"/>
          <p:cNvSpPr txBox="1"/>
          <p:nvPr>
            <p:ph idx="1" type="body"/>
          </p:nvPr>
        </p:nvSpPr>
        <p:spPr>
          <a:xfrm>
            <a:off x="6880537"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4" name="Google Shape;74;p25"/>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75" name="Google Shape;75;p25"/>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5"/>
          <p:cNvSpPr txBox="1"/>
          <p:nvPr>
            <p:ph idx="2" type="body"/>
          </p:nvPr>
        </p:nvSpPr>
        <p:spPr>
          <a:xfrm>
            <a:off x="191799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5"/>
          <p:cNvSpPr txBox="1"/>
          <p:nvPr>
            <p:ph idx="3" type="body"/>
          </p:nvPr>
        </p:nvSpPr>
        <p:spPr>
          <a:xfrm>
            <a:off x="6880538" y="2604304"/>
            <a:ext cx="4758353" cy="3176736"/>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8" name="Google Shape;78;p25"/>
          <p:cNvSpPr txBox="1"/>
          <p:nvPr>
            <p:ph idx="4" type="body"/>
          </p:nvPr>
        </p:nvSpPr>
        <p:spPr>
          <a:xfrm>
            <a:off x="1917998" y="1828097"/>
            <a:ext cx="4758353" cy="6647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b="1" sz="2400"/>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79" name="Google Shape;79;p25"/>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80" name="Google Shape;80;p25"/>
          <p:cNvGrpSpPr/>
          <p:nvPr/>
        </p:nvGrpSpPr>
        <p:grpSpPr>
          <a:xfrm flipH="1">
            <a:off x="11449544" y="206704"/>
            <a:ext cx="522582" cy="530386"/>
            <a:chOff x="2645664" y="2011680"/>
            <a:chExt cx="735606" cy="746592"/>
          </a:xfrm>
        </p:grpSpPr>
        <p:sp>
          <p:nvSpPr>
            <p:cNvPr id="81" name="Google Shape;81;p25"/>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82" name="Google Shape;82;p25"/>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83" name="Google Shape;83;p25"/>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84" name="Google Shape;84;p25"/>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wo Content" showMasterSp="0">
  <p:cSld name="7_Two Content">
    <p:spTree>
      <p:nvGrpSpPr>
        <p:cNvPr id="85" name="Shape 85"/>
        <p:cNvGrpSpPr/>
        <p:nvPr/>
      </p:nvGrpSpPr>
      <p:grpSpPr>
        <a:xfrm>
          <a:off x="0" y="0"/>
          <a:ext cx="0" cy="0"/>
          <a:chOff x="0" y="0"/>
          <a:chExt cx="0" cy="0"/>
        </a:xfrm>
      </p:grpSpPr>
      <p:pic>
        <p:nvPicPr>
          <p:cNvPr descr="A picture containing bird&#10;&#10;Description automatically generated" id="86" name="Google Shape;86;p26"/>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87" name="Google Shape;87;p26"/>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88" name="Google Shape;88;p2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Arial"/>
              <a:buNone/>
              <a:defRPr>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26"/>
          <p:cNvSpPr txBox="1"/>
          <p:nvPr>
            <p:ph idx="1" type="body"/>
          </p:nvPr>
        </p:nvSpPr>
        <p:spPr>
          <a:xfrm>
            <a:off x="191799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0" name="Google Shape;90;p26"/>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chemeClr val="lt1"/>
              </a:buClr>
              <a:buSzPts val="2000"/>
              <a:buChar char="•"/>
              <a:defRPr>
                <a:latin typeface="Arial"/>
                <a:ea typeface="Arial"/>
                <a:cs typeface="Arial"/>
                <a:sym typeface="Arial"/>
              </a:defRPr>
            </a:lvl1pPr>
            <a:lvl2pPr indent="-342900" lvl="1" marL="914400" algn="l">
              <a:lnSpc>
                <a:spcPct val="90000"/>
              </a:lnSpc>
              <a:spcBef>
                <a:spcPts val="500"/>
              </a:spcBef>
              <a:spcAft>
                <a:spcPts val="0"/>
              </a:spcAft>
              <a:buClr>
                <a:schemeClr val="lt1"/>
              </a:buClr>
              <a:buSzPts val="1800"/>
              <a:buChar char="•"/>
              <a:defRPr>
                <a:latin typeface="Arial"/>
                <a:ea typeface="Arial"/>
                <a:cs typeface="Arial"/>
                <a:sym typeface="Arial"/>
              </a:defRPr>
            </a:lvl2pPr>
            <a:lvl3pPr indent="-330200" lvl="2" marL="1371600" algn="l">
              <a:lnSpc>
                <a:spcPct val="90000"/>
              </a:lnSpc>
              <a:spcBef>
                <a:spcPts val="500"/>
              </a:spcBef>
              <a:spcAft>
                <a:spcPts val="0"/>
              </a:spcAft>
              <a:buClr>
                <a:schemeClr val="lt1"/>
              </a:buClr>
              <a:buSzPts val="1600"/>
              <a:buChar char="•"/>
              <a:defRPr>
                <a:latin typeface="Arial"/>
                <a:ea typeface="Arial"/>
                <a:cs typeface="Arial"/>
                <a:sym typeface="Arial"/>
              </a:defRPr>
            </a:lvl3pPr>
            <a:lvl4pPr indent="-317500" lvl="3" marL="1828800" algn="l">
              <a:lnSpc>
                <a:spcPct val="90000"/>
              </a:lnSpc>
              <a:spcBef>
                <a:spcPts val="500"/>
              </a:spcBef>
              <a:spcAft>
                <a:spcPts val="0"/>
              </a:spcAft>
              <a:buClr>
                <a:schemeClr val="lt1"/>
              </a:buClr>
              <a:buSzPts val="1400"/>
              <a:buChar char="•"/>
              <a:defRPr>
                <a:latin typeface="Arial"/>
                <a:ea typeface="Arial"/>
                <a:cs typeface="Arial"/>
                <a:sym typeface="Arial"/>
              </a:defRPr>
            </a:lvl4pPr>
            <a:lvl5pPr indent="-317500" lvl="4" marL="2286000" algn="l">
              <a:lnSpc>
                <a:spcPct val="90000"/>
              </a:lnSpc>
              <a:spcBef>
                <a:spcPts val="500"/>
              </a:spcBef>
              <a:spcAft>
                <a:spcPts val="0"/>
              </a:spcAft>
              <a:buClr>
                <a:schemeClr val="lt1"/>
              </a:buClr>
              <a:buSzPts val="1400"/>
              <a:buChar char="•"/>
              <a:defRPr>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1" name="Google Shape;91;p26"/>
          <p:cNvSpPr/>
          <p:nvPr/>
        </p:nvSpPr>
        <p:spPr>
          <a:xfrm rot="-5400000">
            <a:off x="-1798127"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92" name="Google Shape;92;p26"/>
          <p:cNvGrpSpPr/>
          <p:nvPr/>
        </p:nvGrpSpPr>
        <p:grpSpPr>
          <a:xfrm flipH="1">
            <a:off x="11449544" y="206704"/>
            <a:ext cx="522582" cy="530386"/>
            <a:chOff x="2645664" y="2011680"/>
            <a:chExt cx="735606" cy="746592"/>
          </a:xfrm>
        </p:grpSpPr>
        <p:sp>
          <p:nvSpPr>
            <p:cNvPr id="93" name="Google Shape;93;p26"/>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94" name="Google Shape;94;p26"/>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95" name="Google Shape;95;p26"/>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close up of a sign&#10;&#10;Description automatically generated" id="96" name="Google Shape;96;p26"/>
          <p:cNvPicPr preferRelativeResize="0"/>
          <p:nvPr/>
        </p:nvPicPr>
        <p:blipFill rotWithShape="1">
          <a:blip r:embed="rId3">
            <a:alphaModFix/>
          </a:blip>
          <a:srcRect b="0" l="0" r="0" t="0"/>
          <a:stretch/>
        </p:blipFill>
        <p:spPr>
          <a:xfrm>
            <a:off x="137163" y="5636108"/>
            <a:ext cx="1263219" cy="108472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97" name="Shape 97"/>
        <p:cNvGrpSpPr/>
        <p:nvPr/>
      </p:nvGrpSpPr>
      <p:grpSpPr>
        <a:xfrm>
          <a:off x="0" y="0"/>
          <a:ext cx="0" cy="0"/>
          <a:chOff x="0" y="0"/>
          <a:chExt cx="0" cy="0"/>
        </a:xfrm>
      </p:grpSpPr>
      <p:sp>
        <p:nvSpPr>
          <p:cNvPr id="98" name="Google Shape;98;p27"/>
          <p:cNvSpPr txBox="1"/>
          <p:nvPr>
            <p:ph idx="1" type="body"/>
          </p:nvPr>
        </p:nvSpPr>
        <p:spPr>
          <a:xfrm>
            <a:off x="1920240" y="1825625"/>
            <a:ext cx="97186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defRPr>
            </a:lvl1pPr>
            <a:lvl2pPr indent="-342900" lvl="1" marL="914400" algn="l">
              <a:lnSpc>
                <a:spcPct val="90000"/>
              </a:lnSpc>
              <a:spcBef>
                <a:spcPts val="500"/>
              </a:spcBef>
              <a:spcAft>
                <a:spcPts val="0"/>
              </a:spcAft>
              <a:buClr>
                <a:srgbClr val="3F3F3F"/>
              </a:buClr>
              <a:buSzPts val="1800"/>
              <a:buChar char="•"/>
              <a:defRPr>
                <a:solidFill>
                  <a:srgbClr val="3F3F3F"/>
                </a:solidFill>
              </a:defRPr>
            </a:lvl2pPr>
            <a:lvl3pPr indent="-330200" lvl="2" marL="1371600" algn="l">
              <a:lnSpc>
                <a:spcPct val="90000"/>
              </a:lnSpc>
              <a:spcBef>
                <a:spcPts val="500"/>
              </a:spcBef>
              <a:spcAft>
                <a:spcPts val="0"/>
              </a:spcAft>
              <a:buClr>
                <a:srgbClr val="3F3F3F"/>
              </a:buClr>
              <a:buSzPts val="1600"/>
              <a:buChar char="•"/>
              <a:defRPr>
                <a:solidFill>
                  <a:srgbClr val="3F3F3F"/>
                </a:solidFill>
              </a:defRPr>
            </a:lvl3pPr>
            <a:lvl4pPr indent="-317500" lvl="3" marL="1828800" algn="l">
              <a:lnSpc>
                <a:spcPct val="90000"/>
              </a:lnSpc>
              <a:spcBef>
                <a:spcPts val="500"/>
              </a:spcBef>
              <a:spcAft>
                <a:spcPts val="0"/>
              </a:spcAft>
              <a:buClr>
                <a:srgbClr val="3F3F3F"/>
              </a:buClr>
              <a:buSzPts val="1400"/>
              <a:buChar char="•"/>
              <a:defRPr>
                <a:solidFill>
                  <a:srgbClr val="3F3F3F"/>
                </a:solidFill>
              </a:defRPr>
            </a:lvl4pPr>
            <a:lvl5pPr indent="-317500" lvl="4" marL="2286000" algn="l">
              <a:lnSpc>
                <a:spcPct val="90000"/>
              </a:lnSpc>
              <a:spcBef>
                <a:spcPts val="500"/>
              </a:spcBef>
              <a:spcAft>
                <a:spcPts val="0"/>
              </a:spcAft>
              <a:buClr>
                <a:srgbClr val="3F3F3F"/>
              </a:buClr>
              <a:buSzPts val="1400"/>
              <a:buChar char="•"/>
              <a:defRPr>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9" name="Google Shape;99;p27"/>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00" name="Google Shape;100;p27"/>
          <p:cNvPicPr preferRelativeResize="0"/>
          <p:nvPr/>
        </p:nvPicPr>
        <p:blipFill rotWithShape="1">
          <a:blip r:embed="rId2">
            <a:alphaModFix/>
          </a:blip>
          <a:srcRect b="15701" l="0" r="88418" t="0"/>
          <a:stretch/>
        </p:blipFill>
        <p:spPr>
          <a:xfrm>
            <a:off x="0" y="0"/>
            <a:ext cx="1560582" cy="6858000"/>
          </a:xfrm>
          <a:prstGeom prst="rect">
            <a:avLst/>
          </a:prstGeom>
          <a:noFill/>
          <a:ln>
            <a:noFill/>
          </a:ln>
        </p:spPr>
      </p:pic>
      <p:sp>
        <p:nvSpPr>
          <p:cNvPr id="101" name="Google Shape;101;p27"/>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rgbClr val="3F3F3F"/>
              </a:solidFill>
              <a:latin typeface="Arial"/>
              <a:ea typeface="Arial"/>
              <a:cs typeface="Arial"/>
              <a:sym typeface="Arial"/>
            </a:endParaRPr>
          </a:p>
        </p:txBody>
      </p:sp>
      <p:sp>
        <p:nvSpPr>
          <p:cNvPr id="102" name="Google Shape;102;p27"/>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03" name="Google Shape;103;p27"/>
          <p:cNvGrpSpPr/>
          <p:nvPr/>
        </p:nvGrpSpPr>
        <p:grpSpPr>
          <a:xfrm flipH="1">
            <a:off x="11449544" y="206704"/>
            <a:ext cx="522582" cy="530386"/>
            <a:chOff x="2645664" y="2011680"/>
            <a:chExt cx="735606" cy="746592"/>
          </a:xfrm>
        </p:grpSpPr>
        <p:sp>
          <p:nvSpPr>
            <p:cNvPr id="104" name="Google Shape;104;p27"/>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05" name="Google Shape;105;p27"/>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06" name="Google Shape;106;p27"/>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7" name="Google Shape;107;p27"/>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08" name="Google Shape;108;p27"/>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wo Content" showMasterSp="0">
  <p:cSld name="5_Two Content">
    <p:spTree>
      <p:nvGrpSpPr>
        <p:cNvPr id="109" name="Shape 109"/>
        <p:cNvGrpSpPr/>
        <p:nvPr/>
      </p:nvGrpSpPr>
      <p:grpSpPr>
        <a:xfrm>
          <a:off x="0" y="0"/>
          <a:ext cx="0" cy="0"/>
          <a:chOff x="0" y="0"/>
          <a:chExt cx="0" cy="0"/>
        </a:xfrm>
      </p:grpSpPr>
      <p:sp>
        <p:nvSpPr>
          <p:cNvPr id="110" name="Google Shape;110;p28"/>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close up of a logo&#10;&#10;Description automatically generated" id="111" name="Google Shape;111;p28"/>
          <p:cNvPicPr preferRelativeResize="0"/>
          <p:nvPr/>
        </p:nvPicPr>
        <p:blipFill rotWithShape="1">
          <a:blip r:embed="rId2">
            <a:alphaModFix/>
          </a:blip>
          <a:srcRect b="15701" l="0" r="88418" t="0"/>
          <a:stretch/>
        </p:blipFill>
        <p:spPr>
          <a:xfrm>
            <a:off x="0" y="0"/>
            <a:ext cx="1560582" cy="6858000"/>
          </a:xfrm>
          <a:prstGeom prst="rect">
            <a:avLst/>
          </a:prstGeom>
          <a:noFill/>
          <a:ln>
            <a:noFill/>
          </a:ln>
        </p:spPr>
      </p:pic>
      <p:sp>
        <p:nvSpPr>
          <p:cNvPr id="112" name="Google Shape;112;p28"/>
          <p:cNvSpPr txBox="1"/>
          <p:nvPr>
            <p:ph idx="1" type="body"/>
          </p:nvPr>
        </p:nvSpPr>
        <p:spPr>
          <a:xfrm>
            <a:off x="1918000" y="1825625"/>
            <a:ext cx="4758352"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3" name="Google Shape;113;p28"/>
          <p:cNvSpPr txBox="1"/>
          <p:nvPr>
            <p:ph idx="2" type="body"/>
          </p:nvPr>
        </p:nvSpPr>
        <p:spPr>
          <a:xfrm>
            <a:off x="6880538" y="1825625"/>
            <a:ext cx="4758353" cy="3955415"/>
          </a:xfrm>
          <a:prstGeom prst="rect">
            <a:avLst/>
          </a:prstGeom>
          <a:noFill/>
          <a:ln>
            <a:noFill/>
          </a:ln>
        </p:spPr>
        <p:txBody>
          <a:bodyPr anchorCtr="0" anchor="t" bIns="45700" lIns="91425" spcFirstLastPara="1" rIns="91425" wrap="square" tIns="45700">
            <a:normAutofit/>
          </a:bodyPr>
          <a:lstStyle>
            <a:lvl1pPr indent="-355600" lvl="0" marL="457200" algn="l">
              <a:lnSpc>
                <a:spcPct val="90000"/>
              </a:lnSpc>
              <a:spcBef>
                <a:spcPts val="1000"/>
              </a:spcBef>
              <a:spcAft>
                <a:spcPts val="0"/>
              </a:spcAft>
              <a:buClr>
                <a:srgbClr val="3F3F3F"/>
              </a:buClr>
              <a:buSzPts val="2000"/>
              <a:buChar char="•"/>
              <a:defRPr>
                <a:solidFill>
                  <a:srgbClr val="3F3F3F"/>
                </a:solidFill>
                <a:latin typeface="Arial"/>
                <a:ea typeface="Arial"/>
                <a:cs typeface="Arial"/>
                <a:sym typeface="Arial"/>
              </a:defRPr>
            </a:lvl1pPr>
            <a:lvl2pPr indent="-342900" lvl="1" marL="914400" algn="l">
              <a:lnSpc>
                <a:spcPct val="90000"/>
              </a:lnSpc>
              <a:spcBef>
                <a:spcPts val="500"/>
              </a:spcBef>
              <a:spcAft>
                <a:spcPts val="0"/>
              </a:spcAft>
              <a:buClr>
                <a:srgbClr val="3F3F3F"/>
              </a:buClr>
              <a:buSzPts val="1800"/>
              <a:buChar char="•"/>
              <a:defRPr>
                <a:solidFill>
                  <a:srgbClr val="3F3F3F"/>
                </a:solidFill>
                <a:latin typeface="Arial"/>
                <a:ea typeface="Arial"/>
                <a:cs typeface="Arial"/>
                <a:sym typeface="Arial"/>
              </a:defRPr>
            </a:lvl2pPr>
            <a:lvl3pPr indent="-330200" lvl="2" marL="1371600" algn="l">
              <a:lnSpc>
                <a:spcPct val="90000"/>
              </a:lnSpc>
              <a:spcBef>
                <a:spcPts val="500"/>
              </a:spcBef>
              <a:spcAft>
                <a:spcPts val="0"/>
              </a:spcAft>
              <a:buClr>
                <a:srgbClr val="3F3F3F"/>
              </a:buClr>
              <a:buSzPts val="1600"/>
              <a:buChar char="•"/>
              <a:defRPr>
                <a:solidFill>
                  <a:srgbClr val="3F3F3F"/>
                </a:solidFill>
                <a:latin typeface="Arial"/>
                <a:ea typeface="Arial"/>
                <a:cs typeface="Arial"/>
                <a:sym typeface="Arial"/>
              </a:defRPr>
            </a:lvl3pPr>
            <a:lvl4pPr indent="-317500" lvl="3" marL="18288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4pPr>
            <a:lvl5pPr indent="-317500" lvl="4" marL="2286000" algn="l">
              <a:lnSpc>
                <a:spcPct val="90000"/>
              </a:lnSpc>
              <a:spcBef>
                <a:spcPts val="500"/>
              </a:spcBef>
              <a:spcAft>
                <a:spcPts val="0"/>
              </a:spcAft>
              <a:buClr>
                <a:srgbClr val="3F3F3F"/>
              </a:buClr>
              <a:buSzPts val="1400"/>
              <a:buChar char="•"/>
              <a:defRPr>
                <a:solidFill>
                  <a:srgbClr val="3F3F3F"/>
                </a:solidFill>
                <a:latin typeface="Arial"/>
                <a:ea typeface="Arial"/>
                <a:cs typeface="Arial"/>
                <a:sym typeface="Aria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4" name="Google Shape;114;p28"/>
          <p:cNvSpPr txBox="1"/>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rgbClr val="3F3F3F"/>
              </a:buClr>
              <a:buSzPts val="3600"/>
              <a:buFont typeface="Arial"/>
              <a:buNone/>
            </a:pPr>
            <a:r>
              <a:rPr b="0" i="0" lang="en-US" sz="3600" u="none" cap="none" strike="noStrike">
                <a:solidFill>
                  <a:srgbClr val="3F3F3F"/>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
        <p:nvSpPr>
          <p:cNvPr id="115" name="Google Shape;115;p28"/>
          <p:cNvSpPr/>
          <p:nvPr/>
        </p:nvSpPr>
        <p:spPr>
          <a:xfrm rot="-5400000">
            <a:off x="-1822841" y="3374137"/>
            <a:ext cx="6858002" cy="109728"/>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16" name="Google Shape;116;p28"/>
          <p:cNvGrpSpPr/>
          <p:nvPr/>
        </p:nvGrpSpPr>
        <p:grpSpPr>
          <a:xfrm flipH="1">
            <a:off x="11449544" y="206704"/>
            <a:ext cx="522582" cy="530386"/>
            <a:chOff x="2645664" y="2011680"/>
            <a:chExt cx="735606" cy="746592"/>
          </a:xfrm>
        </p:grpSpPr>
        <p:sp>
          <p:nvSpPr>
            <p:cNvPr id="117" name="Google Shape;117;p2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18" name="Google Shape;118;p2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19" name="Google Shape;119;p28"/>
          <p:cNvSpPr txBox="1"/>
          <p:nvPr>
            <p:ph type="title"/>
          </p:nvPr>
        </p:nvSpPr>
        <p:spPr>
          <a:xfrm>
            <a:off x="1935502" y="484882"/>
            <a:ext cx="9718653" cy="1184156"/>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a:solidFill>
                  <a:srgbClr val="3F3F3F"/>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0" name="Google Shape;120;p28"/>
          <p:cNvSpPr txBox="1"/>
          <p:nvPr/>
        </p:nvSpPr>
        <p:spPr>
          <a:xfrm>
            <a:off x="4641089" y="6423496"/>
            <a:ext cx="4492751" cy="2308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900"/>
              <a:buFont typeface="Arial"/>
              <a:buNone/>
            </a:pPr>
            <a:r>
              <a:rPr b="0" i="0" lang="en-US" sz="9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121" name="Google Shape;121;p28"/>
          <p:cNvPicPr preferRelativeResize="0"/>
          <p:nvPr/>
        </p:nvPicPr>
        <p:blipFill rotWithShape="1">
          <a:blip r:embed="rId3">
            <a:alphaModFix/>
          </a:blip>
          <a:srcRect b="0" l="0" r="0" t="0"/>
          <a:stretch/>
        </p:blipFill>
        <p:spPr>
          <a:xfrm>
            <a:off x="131132" y="5636108"/>
            <a:ext cx="1261872" cy="1083564"/>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9.xml"/><Relationship Id="rId10" Type="http://schemas.openxmlformats.org/officeDocument/2006/relationships/slideLayout" Target="../slideLayouts/slideLayout8.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1" Type="http://schemas.openxmlformats.org/officeDocument/2006/relationships/image" Target="../media/image1.png"/><Relationship Id="rId2" Type="http://schemas.openxmlformats.org/officeDocument/2006/relationships/image" Target="../media/image4.jp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6" Type="http://schemas.openxmlformats.org/officeDocument/2006/relationships/theme" Target="../theme/theme1.xml"/><Relationship Id="rId5" Type="http://schemas.openxmlformats.org/officeDocument/2006/relationships/slideLayout" Target="../slideLayouts/slideLayout3.xml"/><Relationship Id="rId6" Type="http://schemas.openxmlformats.org/officeDocument/2006/relationships/slideLayout" Target="../slideLayouts/slideLayout4.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pic>
        <p:nvPicPr>
          <p:cNvPr descr="A close up of a sign&#10;&#10;Description automatically generated" id="6" name="Google Shape;6;p19"/>
          <p:cNvPicPr preferRelativeResize="0"/>
          <p:nvPr/>
        </p:nvPicPr>
        <p:blipFill rotWithShape="1">
          <a:blip r:embed="rId1">
            <a:alphaModFix/>
          </a:blip>
          <a:srcRect b="0" l="0" r="0" t="0"/>
          <a:stretch/>
        </p:blipFill>
        <p:spPr>
          <a:xfrm>
            <a:off x="136741" y="5715122"/>
            <a:ext cx="1271016" cy="949100"/>
          </a:xfrm>
          <a:prstGeom prst="rect">
            <a:avLst/>
          </a:prstGeom>
          <a:noFill/>
          <a:ln>
            <a:noFill/>
          </a:ln>
        </p:spPr>
      </p:pic>
      <p:sp>
        <p:nvSpPr>
          <p:cNvPr id="7" name="Google Shape;7;p19"/>
          <p:cNvSpPr txBox="1"/>
          <p:nvPr>
            <p:ph type="title"/>
          </p:nvPr>
        </p:nvSpPr>
        <p:spPr>
          <a:xfrm>
            <a:off x="1788160" y="365125"/>
            <a:ext cx="956564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lt1"/>
              </a:buClr>
              <a:buSzPts val="3600"/>
              <a:buFont typeface="Arial"/>
              <a:buNone/>
              <a:defRPr b="0" i="0" sz="3600" u="none" cap="none" strike="noStrike">
                <a:solidFill>
                  <a:schemeClr val="l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8" name="Google Shape;8;p19"/>
          <p:cNvSpPr txBox="1"/>
          <p:nvPr>
            <p:ph idx="1" type="body"/>
          </p:nvPr>
        </p:nvSpPr>
        <p:spPr>
          <a:xfrm>
            <a:off x="1788160" y="1825625"/>
            <a:ext cx="9565640" cy="3955415"/>
          </a:xfrm>
          <a:prstGeom prst="rect">
            <a:avLst/>
          </a:prstGeom>
          <a:noFill/>
          <a:ln>
            <a:noFill/>
          </a:ln>
        </p:spPr>
        <p:txBody>
          <a:bodyPr anchorCtr="0" anchor="t" bIns="45700" lIns="91425" spcFirstLastPara="1" rIns="91425" wrap="square" tIns="45700">
            <a:normAutofit/>
          </a:bodyPr>
          <a:lstStyle>
            <a:lvl1pPr indent="-355600" lvl="0" marL="457200" marR="0" rtl="0" algn="l">
              <a:lnSpc>
                <a:spcPct val="90000"/>
              </a:lnSpc>
              <a:spcBef>
                <a:spcPts val="1000"/>
              </a:spcBef>
              <a:spcAft>
                <a:spcPts val="0"/>
              </a:spcAft>
              <a:buClr>
                <a:schemeClr val="lt1"/>
              </a:buClr>
              <a:buSzPts val="2000"/>
              <a:buFont typeface="Arial"/>
              <a:buChar char="•"/>
              <a:defRPr b="0" i="0" sz="2000" u="none" cap="none" strike="noStrike">
                <a:solidFill>
                  <a:schemeClr val="lt1"/>
                </a:solidFill>
                <a:latin typeface="Arial"/>
                <a:ea typeface="Arial"/>
                <a:cs typeface="Arial"/>
                <a:sym typeface="Arial"/>
              </a:defRPr>
            </a:lvl1pPr>
            <a:lvl2pPr indent="-342900" lvl="1" marL="914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Arial"/>
                <a:ea typeface="Arial"/>
                <a:cs typeface="Arial"/>
                <a:sym typeface="Arial"/>
              </a:defRPr>
            </a:lvl2pPr>
            <a:lvl3pPr indent="-330200" lvl="2" marL="1371600" marR="0" rtl="0" algn="l">
              <a:lnSpc>
                <a:spcPct val="90000"/>
              </a:lnSpc>
              <a:spcBef>
                <a:spcPts val="500"/>
              </a:spcBef>
              <a:spcAft>
                <a:spcPts val="0"/>
              </a:spcAft>
              <a:buClr>
                <a:schemeClr val="lt1"/>
              </a:buClr>
              <a:buSzPts val="1600"/>
              <a:buFont typeface="Arial"/>
              <a:buChar char="•"/>
              <a:defRPr b="0" i="0" sz="1600" u="none" cap="none" strike="noStrike">
                <a:solidFill>
                  <a:schemeClr val="lt1"/>
                </a:solidFill>
                <a:latin typeface="Arial"/>
                <a:ea typeface="Arial"/>
                <a:cs typeface="Arial"/>
                <a:sym typeface="Arial"/>
              </a:defRPr>
            </a:lvl3pPr>
            <a:lvl4pPr indent="-317500" lvl="3" marL="18288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4pPr>
            <a:lvl5pPr indent="-317500" lvl="4" marL="2286000" marR="0" rtl="0" algn="l">
              <a:lnSpc>
                <a:spcPct val="90000"/>
              </a:lnSpc>
              <a:spcBef>
                <a:spcPts val="500"/>
              </a:spcBef>
              <a:spcAft>
                <a:spcPts val="0"/>
              </a:spcAft>
              <a:buClr>
                <a:schemeClr val="lt1"/>
              </a:buClr>
              <a:buSzPts val="1400"/>
              <a:buFont typeface="Arial"/>
              <a:buChar char="•"/>
              <a:defRPr b="0" i="0" sz="1400" u="none" cap="none" strike="noStrike">
                <a:solidFill>
                  <a:schemeClr val="lt1"/>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9" name="Google Shape;9;p19"/>
          <p:cNvSpPr txBox="1"/>
          <p:nvPr>
            <p:ph idx="10" type="dt"/>
          </p:nvPr>
        </p:nvSpPr>
        <p:spPr>
          <a:xfrm>
            <a:off x="178816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0" name="Google Shape;10;p19"/>
          <p:cNvSpPr txBox="1"/>
          <p:nvPr>
            <p:ph idx="11" type="ftr"/>
          </p:nvPr>
        </p:nvSpPr>
        <p:spPr>
          <a:xfrm>
            <a:off x="485394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Arial"/>
                <a:ea typeface="Arial"/>
                <a:cs typeface="Arial"/>
                <a:sym typeface="Arial"/>
              </a:defRPr>
            </a:lvl9pPr>
          </a:lstStyle>
          <a:p/>
        </p:txBody>
      </p:sp>
      <p:sp>
        <p:nvSpPr>
          <p:cNvPr id="11" name="Google Shape;11;p19"/>
          <p:cNvSpPr txBox="1"/>
          <p:nvPr>
            <p:ph idx="12" type="sldNum"/>
          </p:nvPr>
        </p:nvSpPr>
        <p:spPr>
          <a:xfrm>
            <a:off x="929132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12" name="Google Shape;12;p19"/>
          <p:cNvPicPr preferRelativeResize="0"/>
          <p:nvPr/>
        </p:nvPicPr>
        <p:blipFill rotWithShape="1">
          <a:blip r:embed="rId2">
            <a:alphaModFix/>
          </a:blip>
          <a:srcRect b="14612" l="13750" r="0" t="0"/>
          <a:stretch/>
        </p:blipFill>
        <p:spPr>
          <a:xfrm>
            <a:off x="1676452" y="1"/>
            <a:ext cx="10515548" cy="6857999"/>
          </a:xfrm>
          <a:prstGeom prst="rect">
            <a:avLst/>
          </a:prstGeom>
          <a:noFill/>
          <a:ln>
            <a:noFill/>
          </a:ln>
        </p:spPr>
      </p:pic>
      <p:sp>
        <p:nvSpPr>
          <p:cNvPr id="13" name="Google Shape;13;p19"/>
          <p:cNvSpPr txBox="1"/>
          <p:nvPr/>
        </p:nvSpPr>
        <p:spPr>
          <a:xfrm>
            <a:off x="1920239" y="532435"/>
            <a:ext cx="9718653" cy="1184156"/>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Arial"/>
              <a:buNone/>
            </a:pPr>
            <a:r>
              <a:t/>
            </a:r>
            <a:endParaRPr b="0" i="0" sz="3600" u="none" cap="none" strike="noStrike">
              <a:solidFill>
                <a:schemeClr val="lt1"/>
              </a:solidFill>
              <a:latin typeface="Arial"/>
              <a:ea typeface="Arial"/>
              <a:cs typeface="Arial"/>
              <a:sym typeface="Arial"/>
            </a:endParaRPr>
          </a:p>
        </p:txBody>
      </p:sp>
      <p:sp>
        <p:nvSpPr>
          <p:cNvPr id="14" name="Google Shape;14;p19"/>
          <p:cNvSpPr txBox="1"/>
          <p:nvPr/>
        </p:nvSpPr>
        <p:spPr>
          <a:xfrm>
            <a:off x="1920240" y="1825625"/>
            <a:ext cx="9718652" cy="3955415"/>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b="0" i="0" sz="2000" u="none" cap="none" strike="noStrike">
              <a:solidFill>
                <a:schemeClr val="lt1"/>
              </a:solidFill>
              <a:latin typeface="Arial"/>
              <a:ea typeface="Arial"/>
              <a:cs typeface="Arial"/>
              <a:sym typeface="Arial"/>
            </a:endParaRPr>
          </a:p>
        </p:txBody>
      </p:sp>
      <p:sp>
        <p:nvSpPr>
          <p:cNvPr id="15" name="Google Shape;15;p19"/>
          <p:cNvSpPr/>
          <p:nvPr/>
        </p:nvSpPr>
        <p:spPr>
          <a:xfrm flipH="1" rot="5400000">
            <a:off x="-1807413" y="3374136"/>
            <a:ext cx="6858000" cy="109728"/>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nvGrpSpPr>
          <p:cNvPr id="16" name="Google Shape;16;p19"/>
          <p:cNvGrpSpPr/>
          <p:nvPr/>
        </p:nvGrpSpPr>
        <p:grpSpPr>
          <a:xfrm>
            <a:off x="11449163" y="211743"/>
            <a:ext cx="522582" cy="530386"/>
            <a:chOff x="11140977" y="745237"/>
            <a:chExt cx="522582" cy="530386"/>
          </a:xfrm>
        </p:grpSpPr>
        <p:sp>
          <p:nvSpPr>
            <p:cNvPr id="17" name="Google Shape;17;p1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18" name="Google Shape;18;p1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grpSp>
      <p:sp>
        <p:nvSpPr>
          <p:cNvPr id="19" name="Google Shape;19;p19"/>
          <p:cNvSpPr txBox="1"/>
          <p:nvPr/>
        </p:nvSpPr>
        <p:spPr>
          <a:xfrm>
            <a:off x="5349923" y="6421815"/>
            <a:ext cx="6565524" cy="230832"/>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00000"/>
              </a:buClr>
              <a:buSzPts val="900"/>
              <a:buFont typeface="Arial"/>
              <a:buNone/>
            </a:pPr>
            <a:r>
              <a:rPr b="0" i="0" lang="en-US" sz="900" u="none" cap="none" strike="noStrike">
                <a:solidFill>
                  <a:srgbClr val="F2F2F2"/>
                </a:solidFill>
                <a:latin typeface="Arial"/>
                <a:ea typeface="Arial"/>
                <a:cs typeface="Arial"/>
                <a:sym typeface="Arial"/>
              </a:rPr>
              <a:t>COLLEGE OF ENGINEERING AND COMPUTING</a:t>
            </a:r>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Lst>
  <mc:AlternateContent>
    <mc:Choice Requires="p14">
      <p:transition spd="slow" p14:dur="700">
        <p:fade/>
      </p:transition>
    </mc:Choice>
    <mc:Fallback>
      <p:transition spd="slow">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1.jp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7.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7.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7.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7.png"/><Relationship Id="rId4" Type="http://schemas.openxmlformats.org/officeDocument/2006/relationships/image" Target="../media/image1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31.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7.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7.pn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7.pn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7.png"/><Relationship Id="rId4" Type="http://schemas.openxmlformats.org/officeDocument/2006/relationships/image" Target="../media/image17.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7.pn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22.png"/><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18.jpg"/><Relationship Id="rId4" Type="http://schemas.openxmlformats.org/officeDocument/2006/relationships/image" Target="../media/image7.png"/><Relationship Id="rId5" Type="http://schemas.openxmlformats.org/officeDocument/2006/relationships/image" Target="../media/image28.png"/><Relationship Id="rId6" Type="http://schemas.openxmlformats.org/officeDocument/2006/relationships/image" Target="../media/image23.png"/><Relationship Id="rId7" Type="http://schemas.openxmlformats.org/officeDocument/2006/relationships/image" Target="../media/image1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7.png"/><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12.jp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7.png"/><Relationship Id="rId4" Type="http://schemas.openxmlformats.org/officeDocument/2006/relationships/image" Target="../media/image16.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image" Target="../media/image7.png"/><Relationship Id="rId4" Type="http://schemas.openxmlformats.org/officeDocument/2006/relationships/image" Target="../media/image2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7.png"/><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7.png"/><Relationship Id="rId4" Type="http://schemas.openxmlformats.org/officeDocument/2006/relationships/image" Target="../media/image26.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32.png"/><Relationship Id="rId4" Type="http://schemas.openxmlformats.org/officeDocument/2006/relationships/image" Target="../media/image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image" Target="../media/image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7.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1.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7.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1"/>
          <p:cNvSpPr txBox="1"/>
          <p:nvPr/>
        </p:nvSpPr>
        <p:spPr>
          <a:xfrm>
            <a:off x="2130350" y="291825"/>
            <a:ext cx="8988300" cy="3000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3600"/>
              <a:buFont typeface="Arial"/>
              <a:buNone/>
            </a:pPr>
            <a:r>
              <a:rPr b="0" i="0" lang="en-US" sz="3600" u="none" cap="none" strike="noStrike">
                <a:solidFill>
                  <a:srgbClr val="FFFFFF"/>
                </a:solidFill>
                <a:latin typeface="Book Antiqua"/>
                <a:ea typeface="Book Antiqua"/>
                <a:cs typeface="Book Antiqua"/>
                <a:sym typeface="Book Antiqua"/>
              </a:rPr>
              <a:t>VIP/Senior Project Final Presentation</a:t>
            </a:r>
            <a:endParaRPr b="0" i="0" sz="4400" u="none" cap="none" strike="noStrike">
              <a:solidFill>
                <a:srgbClr val="FFFFFF"/>
              </a:solidFill>
              <a:latin typeface="Book Antiqua"/>
              <a:ea typeface="Book Antiqua"/>
              <a:cs typeface="Book Antiqua"/>
              <a:sym typeface="Book Antiqua"/>
            </a:endParaRPr>
          </a:p>
          <a:p>
            <a:pPr indent="0" lvl="0" marL="0" marR="0" rtl="0" algn="ctr">
              <a:lnSpc>
                <a:spcPct val="100000"/>
              </a:lnSpc>
              <a:spcBef>
                <a:spcPts val="0"/>
              </a:spcBef>
              <a:spcAft>
                <a:spcPts val="0"/>
              </a:spcAft>
              <a:buClr>
                <a:srgbClr val="000000"/>
              </a:buClr>
              <a:buSzPts val="4400"/>
              <a:buFont typeface="Arial"/>
              <a:buNone/>
            </a:pPr>
            <a:r>
              <a:rPr lang="en-US" sz="4400">
                <a:solidFill>
                  <a:srgbClr val="FFFFFF"/>
                </a:solidFill>
                <a:latin typeface="Book Antiqua"/>
                <a:ea typeface="Book Antiqua"/>
                <a:cs typeface="Book Antiqua"/>
                <a:sym typeface="Book Antiqua"/>
              </a:rPr>
              <a:t>Spring</a:t>
            </a:r>
            <a:r>
              <a:rPr b="0" i="0" lang="en-US" sz="3600" u="none" cap="none" strike="noStrike">
                <a:solidFill>
                  <a:srgbClr val="FFFFFF"/>
                </a:solidFill>
                <a:latin typeface="Book Antiqua"/>
                <a:ea typeface="Book Antiqua"/>
                <a:cs typeface="Book Antiqua"/>
                <a:sym typeface="Book Antiqua"/>
              </a:rPr>
              <a:t> 202</a:t>
            </a:r>
            <a:r>
              <a:rPr lang="en-US" sz="3600">
                <a:solidFill>
                  <a:srgbClr val="FFFFFF"/>
                </a:solidFill>
                <a:latin typeface="Book Antiqua"/>
                <a:ea typeface="Book Antiqua"/>
                <a:cs typeface="Book Antiqua"/>
                <a:sym typeface="Book Antiqua"/>
              </a:rPr>
              <a:t>1</a:t>
            </a:r>
            <a:endParaRPr b="0" i="0" sz="600" u="none" cap="none" strike="noStrike">
              <a:solidFill>
                <a:srgbClr val="FFFFFF"/>
              </a:solidFill>
              <a:latin typeface="Book Antiqua"/>
              <a:ea typeface="Book Antiqua"/>
              <a:cs typeface="Book Antiqua"/>
              <a:sym typeface="Book Antiqua"/>
            </a:endParaRPr>
          </a:p>
        </p:txBody>
      </p:sp>
      <p:sp>
        <p:nvSpPr>
          <p:cNvPr id="182" name="Google Shape;182;p1"/>
          <p:cNvSpPr txBox="1"/>
          <p:nvPr/>
        </p:nvSpPr>
        <p:spPr>
          <a:xfrm>
            <a:off x="2431851" y="1632382"/>
            <a:ext cx="8686800" cy="2192700"/>
          </a:xfrm>
          <a:prstGeom prst="rect">
            <a:avLst/>
          </a:prstGeom>
          <a:noFill/>
          <a:ln>
            <a:noFill/>
          </a:ln>
        </p:spPr>
        <p:txBody>
          <a:bodyPr anchorCtr="0" anchor="b"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200"/>
              <a:buFont typeface="Arial"/>
              <a:buNone/>
            </a:pPr>
            <a:r>
              <a:rPr b="1" i="0" lang="en-US" sz="3200" u="none" cap="none" strike="noStrike">
                <a:solidFill>
                  <a:srgbClr val="FFFFFF"/>
                </a:solidFill>
                <a:latin typeface="Book Antiqua"/>
                <a:ea typeface="Book Antiqua"/>
                <a:cs typeface="Book Antiqua"/>
                <a:sym typeface="Book Antiqua"/>
              </a:rPr>
              <a:t>PEDIATRIC EMERGENCY </a:t>
            </a:r>
            <a:br>
              <a:rPr b="1" i="0" lang="en-US" sz="3200" u="none" cap="none" strike="noStrike">
                <a:solidFill>
                  <a:srgbClr val="FFFFFF"/>
                </a:solidFill>
                <a:latin typeface="Book Antiqua"/>
                <a:ea typeface="Book Antiqua"/>
                <a:cs typeface="Book Antiqua"/>
                <a:sym typeface="Book Antiqua"/>
              </a:rPr>
            </a:br>
            <a:r>
              <a:rPr b="1" i="0" lang="en-US" sz="3200" u="none" cap="none" strike="noStrike">
                <a:solidFill>
                  <a:srgbClr val="FFFFFF"/>
                </a:solidFill>
                <a:latin typeface="Book Antiqua"/>
                <a:ea typeface="Book Antiqua"/>
                <a:cs typeface="Book Antiqua"/>
                <a:sym typeface="Book Antiqua"/>
              </a:rPr>
              <a:t>MEDICINE APP</a:t>
            </a:r>
            <a:br>
              <a:rPr b="0" i="0" lang="en-US" sz="3600" u="none" cap="none" strike="noStrike">
                <a:solidFill>
                  <a:srgbClr val="FFFFFF"/>
                </a:solidFill>
                <a:latin typeface="Book Antiqua"/>
                <a:ea typeface="Book Antiqua"/>
                <a:cs typeface="Book Antiqua"/>
                <a:sym typeface="Book Antiqua"/>
              </a:rPr>
            </a:br>
            <a:br>
              <a:rPr b="0" i="0" lang="en-US" sz="3600" u="none" cap="none" strike="noStrike">
                <a:solidFill>
                  <a:srgbClr val="FFFFFF"/>
                </a:solidFill>
                <a:latin typeface="Book Antiqua"/>
                <a:ea typeface="Book Antiqua"/>
                <a:cs typeface="Book Antiqua"/>
                <a:sym typeface="Book Antiqua"/>
              </a:rPr>
            </a:br>
            <a:endParaRPr b="0" i="0" sz="1800" u="none" cap="none" strike="noStrike">
              <a:solidFill>
                <a:srgbClr val="FFFFFF"/>
              </a:solidFill>
              <a:latin typeface="Book Antiqua"/>
              <a:ea typeface="Book Antiqua"/>
              <a:cs typeface="Book Antiqua"/>
              <a:sym typeface="Book Antiqua"/>
            </a:endParaRPr>
          </a:p>
        </p:txBody>
      </p:sp>
      <p:sp>
        <p:nvSpPr>
          <p:cNvPr id="183" name="Google Shape;183;p1"/>
          <p:cNvSpPr txBox="1"/>
          <p:nvPr/>
        </p:nvSpPr>
        <p:spPr>
          <a:xfrm>
            <a:off x="2933675" y="3420900"/>
            <a:ext cx="8135700" cy="3000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chemeClr val="lt1"/>
                </a:solidFill>
                <a:latin typeface="Book Antiqua"/>
                <a:ea typeface="Book Antiqua"/>
                <a:cs typeface="Book Antiqua"/>
                <a:sym typeface="Book Antiqua"/>
              </a:rPr>
              <a:t>Team Member(s):  </a:t>
            </a:r>
            <a:r>
              <a:rPr lang="en-US" sz="2400">
                <a:solidFill>
                  <a:schemeClr val="lt1"/>
                </a:solidFill>
                <a:latin typeface="Book Antiqua"/>
                <a:ea typeface="Book Antiqua"/>
                <a:cs typeface="Book Antiqua"/>
                <a:sym typeface="Book Antiqua"/>
              </a:rPr>
              <a:t>Richar Marshall,</a:t>
            </a:r>
            <a:r>
              <a:rPr b="0" i="0" lang="en-US" sz="2400" u="none" cap="none" strike="noStrike">
                <a:solidFill>
                  <a:schemeClr val="lt1"/>
                </a:solidFill>
                <a:latin typeface="Book Antiqua"/>
                <a:ea typeface="Book Antiqua"/>
                <a:cs typeface="Book Antiqua"/>
                <a:sym typeface="Book Antiqua"/>
              </a:rPr>
              <a:t> </a:t>
            </a:r>
            <a:r>
              <a:rPr lang="en-US" sz="2400">
                <a:solidFill>
                  <a:schemeClr val="lt1"/>
                </a:solidFill>
                <a:latin typeface="Book Antiqua"/>
                <a:ea typeface="Book Antiqua"/>
                <a:cs typeface="Book Antiqua"/>
                <a:sym typeface="Book Antiqua"/>
              </a:rPr>
              <a:t>Vanessa Riveros</a:t>
            </a:r>
            <a:r>
              <a:rPr b="0" i="0" lang="en-US" sz="2400" u="none" cap="none" strike="noStrike">
                <a:solidFill>
                  <a:schemeClr val="lt1"/>
                </a:solidFill>
                <a:latin typeface="Book Antiqua"/>
                <a:ea typeface="Book Antiqua"/>
                <a:cs typeface="Book Antiqua"/>
                <a:sym typeface="Book Antiqua"/>
              </a:rPr>
              <a:t>,</a:t>
            </a:r>
            <a:r>
              <a:rPr lang="en-US" sz="2400">
                <a:solidFill>
                  <a:schemeClr val="lt1"/>
                </a:solidFill>
                <a:latin typeface="Book Antiqua"/>
                <a:ea typeface="Book Antiqua"/>
                <a:cs typeface="Book Antiqua"/>
                <a:sym typeface="Book Antiqua"/>
              </a:rPr>
              <a:t> Victor Ramos, </a:t>
            </a:r>
            <a:r>
              <a:rPr lang="en-US" sz="2400">
                <a:solidFill>
                  <a:schemeClr val="lt1"/>
                </a:solidFill>
                <a:latin typeface="Book Antiqua"/>
                <a:ea typeface="Book Antiqua"/>
                <a:cs typeface="Book Antiqua"/>
                <a:sym typeface="Book Antiqua"/>
              </a:rPr>
              <a:t>Hector Ramirez, </a:t>
            </a:r>
            <a:r>
              <a:rPr lang="en-US" sz="2400">
                <a:solidFill>
                  <a:schemeClr val="lt1"/>
                </a:solidFill>
                <a:latin typeface="Book Antiqua"/>
                <a:ea typeface="Book Antiqua"/>
                <a:cs typeface="Book Antiqua"/>
                <a:sym typeface="Book Antiqua"/>
              </a:rPr>
              <a:t>Vanessa Rivero-Serret </a:t>
            </a:r>
            <a:endParaRPr b="0" i="0" sz="2400" u="none" cap="none" strike="noStrike">
              <a:solidFill>
                <a:schemeClr val="lt1"/>
              </a:solidFill>
              <a:latin typeface="Book Antiqua"/>
              <a:ea typeface="Book Antiqua"/>
              <a:cs typeface="Book Antiqua"/>
              <a:sym typeface="Book Antiqua"/>
            </a:endParaRPr>
          </a:p>
          <a:p>
            <a:pPr indent="0" lvl="0" marL="0" marR="0" rtl="0" algn="ctr">
              <a:lnSpc>
                <a:spcPct val="100000"/>
              </a:lnSpc>
              <a:spcBef>
                <a:spcPts val="0"/>
              </a:spcBef>
              <a:spcAft>
                <a:spcPts val="0"/>
              </a:spcAft>
              <a:buClr>
                <a:srgbClr val="000000"/>
              </a:buClr>
              <a:buSzPts val="2400"/>
              <a:buFont typeface="Arial"/>
              <a:buNone/>
            </a:pPr>
            <a:br>
              <a:rPr b="0" i="0" lang="en-US" sz="2400" u="none" cap="none" strike="noStrike">
                <a:solidFill>
                  <a:schemeClr val="lt1"/>
                </a:solidFill>
                <a:latin typeface="Book Antiqua"/>
                <a:ea typeface="Book Antiqua"/>
                <a:cs typeface="Book Antiqua"/>
                <a:sym typeface="Book Antiqua"/>
              </a:rPr>
            </a:br>
            <a:r>
              <a:rPr b="1" i="0" lang="en-US" sz="2400" u="none" cap="none" strike="noStrike">
                <a:solidFill>
                  <a:schemeClr val="lt1"/>
                </a:solidFill>
                <a:latin typeface="Book Antiqua"/>
                <a:ea typeface="Book Antiqua"/>
                <a:cs typeface="Book Antiqua"/>
                <a:sym typeface="Book Antiqua"/>
              </a:rPr>
              <a:t>Product Owner(s):  </a:t>
            </a:r>
            <a:r>
              <a:rPr b="0" i="0" lang="en-US" sz="2400" u="none" cap="none" strike="noStrike">
                <a:solidFill>
                  <a:schemeClr val="lt1"/>
                </a:solidFill>
                <a:latin typeface="Book Antiqua"/>
                <a:ea typeface="Book Antiqua"/>
                <a:cs typeface="Book Antiqua"/>
                <a:sym typeface="Book Antiqua"/>
              </a:rPr>
              <a:t>Jean Hannan, Bruce Quinn</a:t>
            </a:r>
            <a:endParaRPr b="0" i="0" sz="2400" u="none" cap="none" strike="noStrike">
              <a:solidFill>
                <a:schemeClr val="lt1"/>
              </a:solidFill>
              <a:latin typeface="Book Antiqua"/>
              <a:ea typeface="Book Antiqua"/>
              <a:cs typeface="Book Antiqua"/>
              <a:sym typeface="Book Antiqua"/>
            </a:endParaRPr>
          </a:p>
          <a:p>
            <a:pPr indent="0" lvl="0" marL="0" marR="0" rtl="0" algn="ctr">
              <a:lnSpc>
                <a:spcPct val="100000"/>
              </a:lnSpc>
              <a:spcBef>
                <a:spcPts val="0"/>
              </a:spcBef>
              <a:spcAft>
                <a:spcPts val="0"/>
              </a:spcAft>
              <a:buClr>
                <a:srgbClr val="000000"/>
              </a:buClr>
              <a:buSzPts val="2400"/>
              <a:buFont typeface="Arial"/>
              <a:buNone/>
            </a:pPr>
            <a:br>
              <a:rPr b="0" i="0" lang="en-US" sz="2400" u="none" cap="none" strike="noStrike">
                <a:solidFill>
                  <a:schemeClr val="lt1"/>
                </a:solidFill>
                <a:latin typeface="Book Antiqua"/>
                <a:ea typeface="Book Antiqua"/>
                <a:cs typeface="Book Antiqua"/>
                <a:sym typeface="Book Antiqua"/>
              </a:rPr>
            </a:br>
            <a:r>
              <a:rPr b="1" i="0" lang="en-US" sz="2400" u="none" cap="none" strike="noStrike">
                <a:solidFill>
                  <a:schemeClr val="lt1"/>
                </a:solidFill>
                <a:latin typeface="Book Antiqua"/>
                <a:ea typeface="Book Antiqua"/>
                <a:cs typeface="Book Antiqua"/>
                <a:sym typeface="Book Antiqua"/>
              </a:rPr>
              <a:t>Professor: </a:t>
            </a:r>
            <a:r>
              <a:rPr b="0" i="0" lang="en-US" sz="2400" u="none" cap="none" strike="noStrike">
                <a:solidFill>
                  <a:schemeClr val="lt1"/>
                </a:solidFill>
                <a:latin typeface="Book Antiqua"/>
                <a:ea typeface="Book Antiqua"/>
                <a:cs typeface="Book Antiqua"/>
                <a:sym typeface="Book Antiqua"/>
              </a:rPr>
              <a:t>Masoud Sadjadi</a:t>
            </a:r>
            <a:br>
              <a:rPr b="0" i="0" lang="en-US" sz="2400" u="none" cap="none" strike="noStrike">
                <a:solidFill>
                  <a:schemeClr val="lt1"/>
                </a:solidFill>
                <a:latin typeface="Book Antiqua"/>
                <a:ea typeface="Book Antiqua"/>
                <a:cs typeface="Book Antiqua"/>
                <a:sym typeface="Book Antiqua"/>
              </a:rPr>
            </a:br>
            <a:br>
              <a:rPr b="0" i="0" lang="en-US" sz="2400" u="none" cap="none" strike="noStrike">
                <a:solidFill>
                  <a:schemeClr val="lt1"/>
                </a:solidFill>
                <a:latin typeface="Book Antiqua"/>
                <a:ea typeface="Book Antiqua"/>
                <a:cs typeface="Book Antiqua"/>
                <a:sym typeface="Book Antiqua"/>
              </a:rPr>
            </a:br>
            <a:endParaRPr b="1" i="0" sz="2400" u="none" cap="none" strike="noStrike">
              <a:solidFill>
                <a:schemeClr val="dk1"/>
              </a:solidFill>
              <a:latin typeface="Book Antiqua"/>
              <a:ea typeface="Book Antiqua"/>
              <a:cs typeface="Book Antiqua"/>
              <a:sym typeface="Book Antiqua"/>
            </a:endParaRPr>
          </a:p>
        </p:txBody>
      </p:sp>
      <p:pic>
        <p:nvPicPr>
          <p:cNvPr id="184" name="Google Shape;184;p1"/>
          <p:cNvPicPr preferRelativeResize="0"/>
          <p:nvPr/>
        </p:nvPicPr>
        <p:blipFill>
          <a:blip r:embed="rId3">
            <a:alphaModFix/>
          </a:blip>
          <a:stretch>
            <a:fillRect/>
          </a:stretch>
        </p:blipFill>
        <p:spPr>
          <a:xfrm>
            <a:off x="9771706" y="1863650"/>
            <a:ext cx="1097250" cy="1227999"/>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gb0a5376acc_0_6"/>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USER STORIES (Vanessa Riveros)</a:t>
            </a:r>
            <a:endParaRPr/>
          </a:p>
        </p:txBody>
      </p:sp>
      <p:sp>
        <p:nvSpPr>
          <p:cNvPr id="246" name="Google Shape;246;gb0a5376acc_0_6"/>
          <p:cNvSpPr txBox="1"/>
          <p:nvPr>
            <p:ph idx="1" type="body"/>
          </p:nvPr>
        </p:nvSpPr>
        <p:spPr>
          <a:xfrm>
            <a:off x="1920250" y="1825625"/>
            <a:ext cx="9718500" cy="3955500"/>
          </a:xfrm>
          <a:prstGeom prst="rect">
            <a:avLst/>
          </a:prstGeom>
          <a:noFill/>
          <a:ln>
            <a:noFill/>
          </a:ln>
        </p:spPr>
        <p:txBody>
          <a:bodyPr anchorCtr="0" anchor="t" bIns="45700" lIns="91425" spcFirstLastPara="1" rIns="91425" wrap="square" tIns="45700">
            <a:noAutofit/>
          </a:bodyPr>
          <a:lstStyle/>
          <a:p>
            <a:pPr indent="-342900" lvl="0" marL="457200" rtl="0" algn="l">
              <a:lnSpc>
                <a:spcPct val="100000"/>
              </a:lnSpc>
              <a:spcBef>
                <a:spcPts val="0"/>
              </a:spcBef>
              <a:spcAft>
                <a:spcPts val="0"/>
              </a:spcAft>
              <a:buClr>
                <a:srgbClr val="FFFFFF"/>
              </a:buClr>
              <a:buSzPts val="1800"/>
              <a:buFont typeface="Book Antiqua"/>
              <a:buChar char="o"/>
            </a:pPr>
            <a:r>
              <a:rPr lang="en-US" sz="1800">
                <a:solidFill>
                  <a:srgbClr val="FFFFFF"/>
                </a:solidFill>
                <a:latin typeface="Book Antiqua"/>
                <a:ea typeface="Book Antiqua"/>
                <a:cs typeface="Book Antiqua"/>
                <a:sym typeface="Book Antiqua"/>
              </a:rPr>
              <a:t>I worked on the following user stories:</a:t>
            </a:r>
            <a:endParaRPr sz="1800">
              <a:solidFill>
                <a:srgbClr val="FFFFFF"/>
              </a:solidFill>
              <a:latin typeface="Book Antiqua"/>
              <a:ea typeface="Book Antiqua"/>
              <a:cs typeface="Book Antiqua"/>
              <a:sym typeface="Book Antiqua"/>
            </a:endParaRPr>
          </a:p>
          <a:p>
            <a:pPr indent="0" lvl="0" marL="457200" rtl="0" algn="l">
              <a:lnSpc>
                <a:spcPct val="100000"/>
              </a:lnSpc>
              <a:spcBef>
                <a:spcPts val="0"/>
              </a:spcBef>
              <a:spcAft>
                <a:spcPts val="0"/>
              </a:spcAft>
              <a:buSzPts val="2000"/>
              <a:buNone/>
            </a:pPr>
            <a:r>
              <a:rPr lang="en-US" sz="1800">
                <a:latin typeface="Book Antiqua"/>
                <a:ea typeface="Book Antiqua"/>
                <a:cs typeface="Book Antiqua"/>
                <a:sym typeface="Book Antiqua"/>
              </a:rPr>
              <a:t>1, 3, 15, 16, 20</a:t>
            </a:r>
            <a:endParaRPr sz="1800">
              <a:latin typeface="Book Antiqua"/>
              <a:ea typeface="Book Antiqua"/>
              <a:cs typeface="Book Antiqua"/>
              <a:sym typeface="Book Antiqua"/>
            </a:endParaRPr>
          </a:p>
          <a:p>
            <a:pPr indent="0" lvl="0" marL="457200" rtl="0" algn="l">
              <a:lnSpc>
                <a:spcPct val="100000"/>
              </a:lnSpc>
              <a:spcBef>
                <a:spcPts val="0"/>
              </a:spcBef>
              <a:spcAft>
                <a:spcPts val="0"/>
              </a:spcAft>
              <a:buSzPts val="2000"/>
              <a:buNone/>
            </a:pPr>
            <a:r>
              <a:t/>
            </a:r>
            <a:endParaRPr sz="1800">
              <a:solidFill>
                <a:srgbClr val="FFFFFF"/>
              </a:solidFill>
              <a:latin typeface="Book Antiqua"/>
              <a:ea typeface="Book Antiqua"/>
              <a:cs typeface="Book Antiqua"/>
              <a:sym typeface="Book Antiqua"/>
            </a:endParaRPr>
          </a:p>
          <a:p>
            <a:pPr indent="-342900" lvl="0" marL="457200" rtl="0" algn="l">
              <a:lnSpc>
                <a:spcPct val="100000"/>
              </a:lnSpc>
              <a:spcBef>
                <a:spcPts val="0"/>
              </a:spcBef>
              <a:spcAft>
                <a:spcPts val="0"/>
              </a:spcAft>
              <a:buClr>
                <a:srgbClr val="FFFFFF"/>
              </a:buClr>
              <a:buSzPts val="1800"/>
              <a:buFont typeface="Book Antiqua"/>
              <a:buChar char="o"/>
            </a:pPr>
            <a:r>
              <a:rPr lang="en-US" sz="1800">
                <a:solidFill>
                  <a:srgbClr val="FFFFFF"/>
                </a:solidFill>
                <a:latin typeface="Book Antiqua"/>
                <a:ea typeface="Book Antiqua"/>
                <a:cs typeface="Book Antiqua"/>
                <a:sym typeface="Book Antiqua"/>
              </a:rPr>
              <a:t>Of these, the most significant/important are:</a:t>
            </a:r>
            <a:br>
              <a:rPr lang="en-US" sz="1800">
                <a:solidFill>
                  <a:srgbClr val="FFFFFF"/>
                </a:solidFill>
                <a:latin typeface="Book Antiqua"/>
                <a:ea typeface="Book Antiqua"/>
                <a:cs typeface="Book Antiqua"/>
                <a:sym typeface="Book Antiqua"/>
              </a:rPr>
            </a:br>
            <a:r>
              <a:rPr lang="en-US" sz="1800">
                <a:solidFill>
                  <a:srgbClr val="FFFFFF"/>
                </a:solidFill>
                <a:latin typeface="Book Antiqua"/>
                <a:ea typeface="Book Antiqua"/>
                <a:cs typeface="Book Antiqua"/>
                <a:sym typeface="Book Antiqua"/>
              </a:rPr>
              <a:t>1, 15, 20</a:t>
            </a:r>
            <a:endParaRPr sz="1800">
              <a:solidFill>
                <a:srgbClr val="FFFFFF"/>
              </a:solidFill>
              <a:latin typeface="Book Antiqua"/>
              <a:ea typeface="Book Antiqua"/>
              <a:cs typeface="Book Antiqua"/>
              <a:sym typeface="Book Antiqua"/>
            </a:endParaRPr>
          </a:p>
          <a:p>
            <a:pPr indent="0" lvl="0" marL="0" rtl="0" algn="l">
              <a:lnSpc>
                <a:spcPct val="100000"/>
              </a:lnSpc>
              <a:spcBef>
                <a:spcPts val="0"/>
              </a:spcBef>
              <a:spcAft>
                <a:spcPts val="0"/>
              </a:spcAft>
              <a:buNone/>
            </a:pPr>
            <a:r>
              <a:rPr lang="en-US" sz="1800">
                <a:solidFill>
                  <a:srgbClr val="FFFFFF"/>
                </a:solidFill>
                <a:latin typeface="Book Antiqua"/>
                <a:ea typeface="Book Antiqua"/>
                <a:cs typeface="Book Antiqua"/>
                <a:sym typeface="Book Antiqua"/>
              </a:rPr>
              <a:t>	</a:t>
            </a:r>
            <a:endParaRPr sz="1800">
              <a:solidFill>
                <a:srgbClr val="FFFFFF"/>
              </a:solidFill>
              <a:latin typeface="Book Antiqua"/>
              <a:ea typeface="Book Antiqua"/>
              <a:cs typeface="Book Antiqua"/>
              <a:sym typeface="Book Antiqua"/>
            </a:endParaRPr>
          </a:p>
          <a:p>
            <a:pPr indent="0" lvl="0" marL="457200" rtl="0" algn="l">
              <a:lnSpc>
                <a:spcPct val="100000"/>
              </a:lnSpc>
              <a:spcBef>
                <a:spcPts val="0"/>
              </a:spcBef>
              <a:spcAft>
                <a:spcPts val="0"/>
              </a:spcAft>
              <a:buNone/>
            </a:pPr>
            <a:r>
              <a:rPr b="1" lang="en-US" sz="1800">
                <a:latin typeface="Book Antiqua"/>
                <a:ea typeface="Book Antiqua"/>
                <a:cs typeface="Book Antiqua"/>
                <a:sym typeface="Book Antiqua"/>
              </a:rPr>
              <a:t>User Story #1</a:t>
            </a:r>
            <a:r>
              <a:rPr lang="en-US" sz="1800">
                <a:latin typeface="Book Antiqua"/>
                <a:ea typeface="Book Antiqua"/>
                <a:cs typeface="Book Antiqua"/>
                <a:sym typeface="Book Antiqua"/>
              </a:rPr>
              <a:t>: As a user, I want to be able to create a group message or privately message another user.</a:t>
            </a:r>
            <a:endParaRPr sz="1800">
              <a:latin typeface="Book Antiqua"/>
              <a:ea typeface="Book Antiqua"/>
              <a:cs typeface="Book Antiqua"/>
              <a:sym typeface="Book Antiqua"/>
            </a:endParaRPr>
          </a:p>
          <a:p>
            <a:pPr indent="0" lvl="0" marL="457200" rtl="0" algn="l">
              <a:lnSpc>
                <a:spcPct val="115000"/>
              </a:lnSpc>
              <a:spcBef>
                <a:spcPts val="0"/>
              </a:spcBef>
              <a:spcAft>
                <a:spcPts val="0"/>
              </a:spcAft>
              <a:buNone/>
            </a:pPr>
            <a:r>
              <a:t/>
            </a:r>
            <a:endParaRPr sz="1800">
              <a:latin typeface="Book Antiqua"/>
              <a:ea typeface="Book Antiqua"/>
              <a:cs typeface="Book Antiqua"/>
              <a:sym typeface="Book Antiqua"/>
            </a:endParaRPr>
          </a:p>
          <a:p>
            <a:pPr indent="0" lvl="0" marL="457200" rtl="0" algn="l">
              <a:lnSpc>
                <a:spcPct val="115000"/>
              </a:lnSpc>
              <a:spcBef>
                <a:spcPts val="0"/>
              </a:spcBef>
              <a:spcAft>
                <a:spcPts val="0"/>
              </a:spcAft>
              <a:buNone/>
            </a:pPr>
            <a:r>
              <a:rPr b="1" lang="en-US" sz="1800">
                <a:latin typeface="Book Antiqua"/>
                <a:ea typeface="Book Antiqua"/>
                <a:cs typeface="Book Antiqua"/>
                <a:sym typeface="Book Antiqua"/>
              </a:rPr>
              <a:t>User Story #15</a:t>
            </a:r>
            <a:r>
              <a:rPr lang="en-US" sz="1800">
                <a:latin typeface="Book Antiqua"/>
                <a:ea typeface="Book Antiqua"/>
                <a:cs typeface="Book Antiqua"/>
                <a:sym typeface="Book Antiqua"/>
              </a:rPr>
              <a:t>: As a user, I want to be able to manage my private chats so I can delete chats that I created and remove users to my private chats.</a:t>
            </a:r>
            <a:endParaRPr sz="1800">
              <a:latin typeface="Book Antiqua"/>
              <a:ea typeface="Book Antiqua"/>
              <a:cs typeface="Book Antiqua"/>
              <a:sym typeface="Book Antiqua"/>
            </a:endParaRPr>
          </a:p>
          <a:p>
            <a:pPr indent="0" lvl="0" marL="457200" rtl="0" algn="l">
              <a:lnSpc>
                <a:spcPct val="115000"/>
              </a:lnSpc>
              <a:spcBef>
                <a:spcPts val="0"/>
              </a:spcBef>
              <a:spcAft>
                <a:spcPts val="0"/>
              </a:spcAft>
              <a:buNone/>
            </a:pPr>
            <a:r>
              <a:t/>
            </a:r>
            <a:endParaRPr sz="1800">
              <a:latin typeface="Book Antiqua"/>
              <a:ea typeface="Book Antiqua"/>
              <a:cs typeface="Book Antiqua"/>
              <a:sym typeface="Book Antiqua"/>
            </a:endParaRPr>
          </a:p>
          <a:p>
            <a:pPr indent="0" lvl="0" marL="457200" rtl="0" algn="l">
              <a:lnSpc>
                <a:spcPct val="115000"/>
              </a:lnSpc>
              <a:spcBef>
                <a:spcPts val="0"/>
              </a:spcBef>
              <a:spcAft>
                <a:spcPts val="0"/>
              </a:spcAft>
              <a:buNone/>
            </a:pPr>
            <a:r>
              <a:rPr b="1" lang="en-US" sz="1800">
                <a:latin typeface="Book Antiqua"/>
                <a:ea typeface="Book Antiqua"/>
                <a:cs typeface="Book Antiqua"/>
                <a:sym typeface="Book Antiqua"/>
              </a:rPr>
              <a:t>User Story #20</a:t>
            </a:r>
            <a:r>
              <a:rPr lang="en-US" sz="1800">
                <a:latin typeface="Book Antiqua"/>
                <a:ea typeface="Book Antiqua"/>
                <a:cs typeface="Book Antiqua"/>
                <a:sym typeface="Book Antiqua"/>
              </a:rPr>
              <a:t>: As a user, I would like to remove users from chats when they logout.</a:t>
            </a:r>
            <a:endParaRPr sz="1800">
              <a:latin typeface="Book Antiqua"/>
              <a:ea typeface="Book Antiqua"/>
              <a:cs typeface="Book Antiqua"/>
              <a:sym typeface="Book Antiqua"/>
            </a:endParaRPr>
          </a:p>
          <a:p>
            <a:pPr indent="0" lvl="0" marL="457200" rtl="0" algn="l">
              <a:lnSpc>
                <a:spcPct val="115000"/>
              </a:lnSpc>
              <a:spcBef>
                <a:spcPts val="0"/>
              </a:spcBef>
              <a:spcAft>
                <a:spcPts val="0"/>
              </a:spcAft>
              <a:buNone/>
            </a:pPr>
            <a:r>
              <a:t/>
            </a:r>
            <a:endParaRPr sz="1800">
              <a:latin typeface="Book Antiqua"/>
              <a:ea typeface="Book Antiqua"/>
              <a:cs typeface="Book Antiqua"/>
              <a:sym typeface="Book Antiqua"/>
            </a:endParaRPr>
          </a:p>
          <a:p>
            <a:pPr indent="0" lvl="0" marL="0" rtl="0" algn="l">
              <a:lnSpc>
                <a:spcPct val="100000"/>
              </a:lnSpc>
              <a:spcBef>
                <a:spcPts val="0"/>
              </a:spcBef>
              <a:spcAft>
                <a:spcPts val="0"/>
              </a:spcAft>
              <a:buNone/>
            </a:pPr>
            <a:r>
              <a:t/>
            </a:r>
            <a:endParaRPr sz="1800">
              <a:solidFill>
                <a:srgbClr val="FFFFFF"/>
              </a:solidFill>
              <a:latin typeface="Book Antiqua"/>
              <a:ea typeface="Book Antiqua"/>
              <a:cs typeface="Book Antiqua"/>
              <a:sym typeface="Book Antiqua"/>
            </a:endParaRPr>
          </a:p>
          <a:p>
            <a:pPr indent="0" lvl="0" marL="457200" rtl="0" algn="l">
              <a:lnSpc>
                <a:spcPct val="100000"/>
              </a:lnSpc>
              <a:spcBef>
                <a:spcPts val="0"/>
              </a:spcBef>
              <a:spcAft>
                <a:spcPts val="0"/>
              </a:spcAft>
              <a:buSzPts val="2000"/>
              <a:buNone/>
            </a:pPr>
            <a:r>
              <a:t/>
            </a:r>
            <a:endParaRPr sz="1800">
              <a:solidFill>
                <a:srgbClr val="FFFFFF"/>
              </a:solidFill>
              <a:latin typeface="Book Antiqua"/>
              <a:ea typeface="Book Antiqua"/>
              <a:cs typeface="Book Antiqua"/>
              <a:sym typeface="Book Antiqua"/>
            </a:endParaRPr>
          </a:p>
          <a:p>
            <a:pPr indent="0" lvl="0" marL="0" rtl="0" algn="l">
              <a:lnSpc>
                <a:spcPct val="100000"/>
              </a:lnSpc>
              <a:spcBef>
                <a:spcPts val="0"/>
              </a:spcBef>
              <a:spcAft>
                <a:spcPts val="0"/>
              </a:spcAft>
              <a:buSzPts val="2000"/>
              <a:buNone/>
            </a:pPr>
            <a:r>
              <a:t/>
            </a:r>
            <a:endParaRPr sz="1800">
              <a:solidFill>
                <a:srgbClr val="FFFFFF"/>
              </a:solidFill>
              <a:latin typeface="Book Antiqua"/>
              <a:ea typeface="Book Antiqua"/>
              <a:cs typeface="Book Antiqua"/>
              <a:sym typeface="Book Antiqua"/>
            </a:endParaRPr>
          </a:p>
          <a:p>
            <a:pPr indent="0" lvl="0" marL="457200" rtl="0" algn="l">
              <a:lnSpc>
                <a:spcPct val="100000"/>
              </a:lnSpc>
              <a:spcBef>
                <a:spcPts val="0"/>
              </a:spcBef>
              <a:spcAft>
                <a:spcPts val="0"/>
              </a:spcAft>
              <a:buSzPts val="2000"/>
              <a:buNone/>
            </a:pPr>
            <a:r>
              <a:t/>
            </a:r>
            <a:endParaRPr sz="1800">
              <a:solidFill>
                <a:srgbClr val="FFFFFF"/>
              </a:solidFill>
              <a:latin typeface="Book Antiqua"/>
              <a:ea typeface="Book Antiqua"/>
              <a:cs typeface="Book Antiqua"/>
              <a:sym typeface="Book Antiqua"/>
            </a:endParaRPr>
          </a:p>
          <a:p>
            <a:pPr indent="0" lvl="0" marL="0" rtl="0" algn="l">
              <a:lnSpc>
                <a:spcPct val="100000"/>
              </a:lnSpc>
              <a:spcBef>
                <a:spcPts val="0"/>
              </a:spcBef>
              <a:spcAft>
                <a:spcPts val="0"/>
              </a:spcAft>
              <a:buSzPts val="2000"/>
              <a:buNone/>
            </a:pPr>
            <a:r>
              <a:t/>
            </a:r>
            <a:endParaRPr sz="1800">
              <a:solidFill>
                <a:srgbClr val="FFFFFF"/>
              </a:solidFill>
              <a:latin typeface="Book Antiqua"/>
              <a:ea typeface="Book Antiqua"/>
              <a:cs typeface="Book Antiqua"/>
              <a:sym typeface="Book Antiqua"/>
            </a:endParaRPr>
          </a:p>
        </p:txBody>
      </p:sp>
      <p:pic>
        <p:nvPicPr>
          <p:cNvPr id="247" name="Google Shape;247;gb0a5376acc_0_6"/>
          <p:cNvPicPr preferRelativeResize="0"/>
          <p:nvPr/>
        </p:nvPicPr>
        <p:blipFill>
          <a:blip r:embed="rId3">
            <a:alphaModFix/>
          </a:blip>
          <a:stretch>
            <a:fillRect/>
          </a:stretch>
        </p:blipFill>
        <p:spPr>
          <a:xfrm>
            <a:off x="10361451" y="5673675"/>
            <a:ext cx="1474260" cy="8444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gb0a5376acc_0_17"/>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USER STORIES (Victor Ramos)</a:t>
            </a:r>
            <a:endParaRPr/>
          </a:p>
        </p:txBody>
      </p:sp>
      <p:sp>
        <p:nvSpPr>
          <p:cNvPr id="253" name="Google Shape;253;gb0a5376acc_0_17"/>
          <p:cNvSpPr txBox="1"/>
          <p:nvPr>
            <p:ph idx="1" type="body"/>
          </p:nvPr>
        </p:nvSpPr>
        <p:spPr>
          <a:xfrm>
            <a:off x="1920250" y="1825625"/>
            <a:ext cx="9718500" cy="3955500"/>
          </a:xfrm>
          <a:prstGeom prst="rect">
            <a:avLst/>
          </a:prstGeom>
          <a:noFill/>
          <a:ln>
            <a:noFill/>
          </a:ln>
        </p:spPr>
        <p:txBody>
          <a:bodyPr anchorCtr="0" anchor="t" bIns="45700" lIns="91425" spcFirstLastPara="1" rIns="91425" wrap="square" tIns="45700">
            <a:noAutofit/>
          </a:bodyPr>
          <a:lstStyle/>
          <a:p>
            <a:pPr indent="-342900" lvl="0" marL="457200" rtl="0" algn="l">
              <a:lnSpc>
                <a:spcPct val="100000"/>
              </a:lnSpc>
              <a:spcBef>
                <a:spcPts val="0"/>
              </a:spcBef>
              <a:spcAft>
                <a:spcPts val="0"/>
              </a:spcAft>
              <a:buClr>
                <a:srgbClr val="FFFFFF"/>
              </a:buClr>
              <a:buSzPts val="1800"/>
              <a:buFont typeface="Book Antiqua"/>
              <a:buChar char="o"/>
            </a:pPr>
            <a:r>
              <a:rPr lang="en-US" sz="1800">
                <a:solidFill>
                  <a:srgbClr val="FFFFFF"/>
                </a:solidFill>
                <a:latin typeface="Book Antiqua"/>
                <a:ea typeface="Book Antiqua"/>
                <a:cs typeface="Book Antiqua"/>
                <a:sym typeface="Book Antiqua"/>
              </a:rPr>
              <a:t>I worked on the following user stories:</a:t>
            </a:r>
            <a:endParaRPr sz="1800">
              <a:solidFill>
                <a:srgbClr val="FFFFFF"/>
              </a:solidFill>
              <a:latin typeface="Book Antiqua"/>
              <a:ea typeface="Book Antiqua"/>
              <a:cs typeface="Book Antiqua"/>
              <a:sym typeface="Book Antiqua"/>
            </a:endParaRPr>
          </a:p>
          <a:p>
            <a:pPr indent="0" lvl="0" marL="0" rtl="0" algn="l">
              <a:lnSpc>
                <a:spcPct val="100000"/>
              </a:lnSpc>
              <a:spcBef>
                <a:spcPts val="0"/>
              </a:spcBef>
              <a:spcAft>
                <a:spcPts val="0"/>
              </a:spcAft>
              <a:buNone/>
            </a:pPr>
            <a:r>
              <a:rPr lang="en-US" sz="1800">
                <a:solidFill>
                  <a:srgbClr val="FFFFFF"/>
                </a:solidFill>
                <a:latin typeface="Book Antiqua"/>
                <a:ea typeface="Book Antiqua"/>
                <a:cs typeface="Book Antiqua"/>
                <a:sym typeface="Book Antiqua"/>
              </a:rPr>
              <a:t>        7, 10, 16</a:t>
            </a:r>
            <a:endParaRPr sz="1800">
              <a:solidFill>
                <a:srgbClr val="FFFFFF"/>
              </a:solidFill>
              <a:latin typeface="Book Antiqua"/>
              <a:ea typeface="Book Antiqua"/>
              <a:cs typeface="Book Antiqua"/>
              <a:sym typeface="Book Antiqua"/>
            </a:endParaRPr>
          </a:p>
          <a:p>
            <a:pPr indent="0" lvl="0" marL="457200" rtl="0" algn="l">
              <a:lnSpc>
                <a:spcPct val="100000"/>
              </a:lnSpc>
              <a:spcBef>
                <a:spcPts val="0"/>
              </a:spcBef>
              <a:spcAft>
                <a:spcPts val="0"/>
              </a:spcAft>
              <a:buSzPts val="2000"/>
              <a:buNone/>
            </a:pPr>
            <a:r>
              <a:t/>
            </a:r>
            <a:endParaRPr sz="1800">
              <a:solidFill>
                <a:srgbClr val="FFFFFF"/>
              </a:solidFill>
              <a:latin typeface="Book Antiqua"/>
              <a:ea typeface="Book Antiqua"/>
              <a:cs typeface="Book Antiqua"/>
              <a:sym typeface="Book Antiqua"/>
            </a:endParaRPr>
          </a:p>
          <a:p>
            <a:pPr indent="-342900" lvl="0" marL="457200" rtl="0" algn="l">
              <a:lnSpc>
                <a:spcPct val="100000"/>
              </a:lnSpc>
              <a:spcBef>
                <a:spcPts val="0"/>
              </a:spcBef>
              <a:spcAft>
                <a:spcPts val="0"/>
              </a:spcAft>
              <a:buClr>
                <a:srgbClr val="FFFFFF"/>
              </a:buClr>
              <a:buSzPts val="1800"/>
              <a:buFont typeface="Book Antiqua"/>
              <a:buChar char="o"/>
            </a:pPr>
            <a:r>
              <a:rPr lang="en-US" sz="1800">
                <a:solidFill>
                  <a:srgbClr val="FFFFFF"/>
                </a:solidFill>
                <a:latin typeface="Book Antiqua"/>
                <a:ea typeface="Book Antiqua"/>
                <a:cs typeface="Book Antiqua"/>
                <a:sym typeface="Book Antiqua"/>
              </a:rPr>
              <a:t>Of these, the most significant/important are:</a:t>
            </a:r>
            <a:endParaRPr sz="1800">
              <a:solidFill>
                <a:srgbClr val="FFFFFF"/>
              </a:solidFill>
              <a:latin typeface="Book Antiqua"/>
              <a:ea typeface="Book Antiqua"/>
              <a:cs typeface="Book Antiqua"/>
              <a:sym typeface="Book Antiqua"/>
            </a:endParaRPr>
          </a:p>
          <a:p>
            <a:pPr indent="0" lvl="0" marL="0" rtl="0" algn="l">
              <a:lnSpc>
                <a:spcPct val="100000"/>
              </a:lnSpc>
              <a:spcBef>
                <a:spcPts val="0"/>
              </a:spcBef>
              <a:spcAft>
                <a:spcPts val="0"/>
              </a:spcAft>
              <a:buNone/>
            </a:pPr>
            <a:r>
              <a:rPr lang="en-US" sz="1800">
                <a:latin typeface="Book Antiqua"/>
                <a:ea typeface="Book Antiqua"/>
                <a:cs typeface="Book Antiqua"/>
                <a:sym typeface="Book Antiqua"/>
              </a:rPr>
              <a:t>        </a:t>
            </a:r>
            <a:r>
              <a:rPr lang="en-US" sz="1800">
                <a:latin typeface="Book Antiqua"/>
                <a:ea typeface="Book Antiqua"/>
                <a:cs typeface="Book Antiqua"/>
                <a:sym typeface="Book Antiqua"/>
              </a:rPr>
              <a:t>7, 16</a:t>
            </a:r>
            <a:endParaRPr sz="1800">
              <a:solidFill>
                <a:srgbClr val="FFFFFF"/>
              </a:solidFill>
              <a:latin typeface="Book Antiqua"/>
              <a:ea typeface="Book Antiqua"/>
              <a:cs typeface="Book Antiqua"/>
              <a:sym typeface="Book Antiqua"/>
            </a:endParaRPr>
          </a:p>
          <a:p>
            <a:pPr indent="0" lvl="0" marL="457200" marR="0" rtl="0" algn="l">
              <a:lnSpc>
                <a:spcPct val="100000"/>
              </a:lnSpc>
              <a:spcBef>
                <a:spcPts val="0"/>
              </a:spcBef>
              <a:spcAft>
                <a:spcPts val="0"/>
              </a:spcAft>
              <a:buNone/>
            </a:pPr>
            <a:r>
              <a:t/>
            </a:r>
            <a:endParaRPr sz="1800">
              <a:solidFill>
                <a:srgbClr val="FFFFFF"/>
              </a:solidFill>
              <a:latin typeface="Book Antiqua"/>
              <a:ea typeface="Book Antiqua"/>
              <a:cs typeface="Book Antiqua"/>
              <a:sym typeface="Book Antiqua"/>
            </a:endParaRPr>
          </a:p>
          <a:p>
            <a:pPr indent="0" lvl="0" marL="457200" marR="0" rtl="0" algn="l">
              <a:lnSpc>
                <a:spcPct val="100000"/>
              </a:lnSpc>
              <a:spcBef>
                <a:spcPts val="0"/>
              </a:spcBef>
              <a:spcAft>
                <a:spcPts val="0"/>
              </a:spcAft>
              <a:buNone/>
            </a:pPr>
            <a:r>
              <a:rPr b="1" lang="en-US" sz="1800">
                <a:solidFill>
                  <a:srgbClr val="FFFFFF"/>
                </a:solidFill>
                <a:latin typeface="Book Antiqua"/>
                <a:ea typeface="Book Antiqua"/>
                <a:cs typeface="Book Antiqua"/>
                <a:sym typeface="Book Antiqua"/>
              </a:rPr>
              <a:t>User Story #7:</a:t>
            </a:r>
            <a:r>
              <a:rPr lang="en-US" sz="1800">
                <a:solidFill>
                  <a:srgbClr val="FFFFFF"/>
                </a:solidFill>
                <a:latin typeface="Book Antiqua"/>
                <a:ea typeface="Book Antiqua"/>
                <a:cs typeface="Book Antiqua"/>
                <a:sym typeface="Book Antiqua"/>
              </a:rPr>
              <a:t> As a user, I would like to see a more appropriate loading screen.</a:t>
            </a:r>
            <a:br>
              <a:rPr lang="en-US" sz="1800">
                <a:solidFill>
                  <a:srgbClr val="FFFFFF"/>
                </a:solidFill>
                <a:latin typeface="Book Antiqua"/>
                <a:ea typeface="Book Antiqua"/>
                <a:cs typeface="Book Antiqua"/>
                <a:sym typeface="Book Antiqua"/>
              </a:rPr>
            </a:br>
            <a:endParaRPr sz="1800">
              <a:solidFill>
                <a:srgbClr val="FFFFFF"/>
              </a:solidFill>
              <a:latin typeface="Book Antiqua"/>
              <a:ea typeface="Book Antiqua"/>
              <a:cs typeface="Book Antiqua"/>
              <a:sym typeface="Book Antiqua"/>
            </a:endParaRPr>
          </a:p>
          <a:p>
            <a:pPr indent="-298450" lvl="0" marL="457200" rtl="0" algn="l">
              <a:lnSpc>
                <a:spcPct val="115000"/>
              </a:lnSpc>
              <a:spcBef>
                <a:spcPts val="0"/>
              </a:spcBef>
              <a:spcAft>
                <a:spcPts val="0"/>
              </a:spcAft>
              <a:buClr>
                <a:schemeClr val="dk1"/>
              </a:buClr>
              <a:buSzPts val="1100"/>
              <a:buChar char="●"/>
            </a:pPr>
            <a:r>
              <a:rPr b="1" lang="en-US" sz="1800">
                <a:solidFill>
                  <a:srgbClr val="FFFFFF"/>
                </a:solidFill>
                <a:latin typeface="Book Antiqua"/>
                <a:ea typeface="Book Antiqua"/>
                <a:cs typeface="Book Antiqua"/>
                <a:sym typeface="Book Antiqua"/>
              </a:rPr>
              <a:t>User Story #16:</a:t>
            </a:r>
            <a:r>
              <a:rPr lang="en-US" sz="1800">
                <a:solidFill>
                  <a:srgbClr val="FFFFFF"/>
                </a:solidFill>
                <a:latin typeface="Book Antiqua"/>
                <a:ea typeface="Book Antiqua"/>
                <a:cs typeface="Book Antiqua"/>
                <a:sym typeface="Book Antiqua"/>
              </a:rPr>
              <a:t> As a user, I would like to know who is online on the app and what their status is.</a:t>
            </a:r>
            <a:endParaRPr b="1" sz="1100">
              <a:solidFill>
                <a:schemeClr val="dk1"/>
              </a:solidFill>
            </a:endParaRPr>
          </a:p>
          <a:p>
            <a:pPr indent="0" lvl="0" marL="457200" rtl="0" algn="l">
              <a:lnSpc>
                <a:spcPct val="100000"/>
              </a:lnSpc>
              <a:spcBef>
                <a:spcPts val="0"/>
              </a:spcBef>
              <a:spcAft>
                <a:spcPts val="0"/>
              </a:spcAft>
              <a:buSzPts val="2000"/>
              <a:buNone/>
            </a:pPr>
            <a:r>
              <a:t/>
            </a:r>
            <a:endParaRPr sz="1800">
              <a:solidFill>
                <a:srgbClr val="FFFFFF"/>
              </a:solidFill>
              <a:latin typeface="Book Antiqua"/>
              <a:ea typeface="Book Antiqua"/>
              <a:cs typeface="Book Antiqua"/>
              <a:sym typeface="Book Antiqua"/>
            </a:endParaRPr>
          </a:p>
          <a:p>
            <a:pPr indent="0" lvl="0" marL="457200" rtl="0" algn="l">
              <a:lnSpc>
                <a:spcPct val="100000"/>
              </a:lnSpc>
              <a:spcBef>
                <a:spcPts val="0"/>
              </a:spcBef>
              <a:spcAft>
                <a:spcPts val="0"/>
              </a:spcAft>
              <a:buSzPts val="2000"/>
              <a:buNone/>
            </a:pPr>
            <a:r>
              <a:t/>
            </a:r>
            <a:endParaRPr sz="1800">
              <a:solidFill>
                <a:srgbClr val="FFFFFF"/>
              </a:solidFill>
              <a:latin typeface="Book Antiqua"/>
              <a:ea typeface="Book Antiqua"/>
              <a:cs typeface="Book Antiqua"/>
              <a:sym typeface="Book Antiqua"/>
            </a:endParaRPr>
          </a:p>
          <a:p>
            <a:pPr indent="0" lvl="0" marL="0" rtl="0" algn="l">
              <a:lnSpc>
                <a:spcPct val="100000"/>
              </a:lnSpc>
              <a:spcBef>
                <a:spcPts val="0"/>
              </a:spcBef>
              <a:spcAft>
                <a:spcPts val="0"/>
              </a:spcAft>
              <a:buSzPts val="2000"/>
              <a:buNone/>
            </a:pPr>
            <a:r>
              <a:t/>
            </a:r>
            <a:endParaRPr sz="1800">
              <a:solidFill>
                <a:srgbClr val="FFFFFF"/>
              </a:solidFill>
              <a:latin typeface="Book Antiqua"/>
              <a:ea typeface="Book Antiqua"/>
              <a:cs typeface="Book Antiqua"/>
              <a:sym typeface="Book Antiqua"/>
            </a:endParaRPr>
          </a:p>
          <a:p>
            <a:pPr indent="0" lvl="0" marL="457200" rtl="0" algn="l">
              <a:lnSpc>
                <a:spcPct val="100000"/>
              </a:lnSpc>
              <a:spcBef>
                <a:spcPts val="0"/>
              </a:spcBef>
              <a:spcAft>
                <a:spcPts val="0"/>
              </a:spcAft>
              <a:buSzPts val="2000"/>
              <a:buNone/>
            </a:pPr>
            <a:r>
              <a:t/>
            </a:r>
            <a:endParaRPr sz="1800">
              <a:solidFill>
                <a:srgbClr val="FFFFFF"/>
              </a:solidFill>
              <a:latin typeface="Book Antiqua"/>
              <a:ea typeface="Book Antiqua"/>
              <a:cs typeface="Book Antiqua"/>
              <a:sym typeface="Book Antiqua"/>
            </a:endParaRPr>
          </a:p>
          <a:p>
            <a:pPr indent="0" lvl="0" marL="0" rtl="0" algn="l">
              <a:lnSpc>
                <a:spcPct val="100000"/>
              </a:lnSpc>
              <a:spcBef>
                <a:spcPts val="0"/>
              </a:spcBef>
              <a:spcAft>
                <a:spcPts val="0"/>
              </a:spcAft>
              <a:buSzPts val="2000"/>
              <a:buNone/>
            </a:pPr>
            <a:r>
              <a:t/>
            </a:r>
            <a:endParaRPr sz="1800">
              <a:solidFill>
                <a:srgbClr val="FFFFFF"/>
              </a:solidFill>
              <a:latin typeface="Book Antiqua"/>
              <a:ea typeface="Book Antiqua"/>
              <a:cs typeface="Book Antiqua"/>
              <a:sym typeface="Book Antiqua"/>
            </a:endParaRPr>
          </a:p>
        </p:txBody>
      </p:sp>
      <p:pic>
        <p:nvPicPr>
          <p:cNvPr id="254" name="Google Shape;254;gb0a5376acc_0_17"/>
          <p:cNvPicPr preferRelativeResize="0"/>
          <p:nvPr/>
        </p:nvPicPr>
        <p:blipFill>
          <a:blip r:embed="rId3">
            <a:alphaModFix/>
          </a:blip>
          <a:stretch>
            <a:fillRect/>
          </a:stretch>
        </p:blipFill>
        <p:spPr>
          <a:xfrm>
            <a:off x="10361451" y="5673675"/>
            <a:ext cx="1474260" cy="8444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gb0a5376acc_0_22"/>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USER STORIES (Vanessa Rivero-Serret)</a:t>
            </a:r>
            <a:endParaRPr/>
          </a:p>
        </p:txBody>
      </p:sp>
      <p:sp>
        <p:nvSpPr>
          <p:cNvPr id="260" name="Google Shape;260;gb0a5376acc_0_22"/>
          <p:cNvSpPr txBox="1"/>
          <p:nvPr>
            <p:ph idx="1" type="body"/>
          </p:nvPr>
        </p:nvSpPr>
        <p:spPr>
          <a:xfrm>
            <a:off x="1920250" y="1825625"/>
            <a:ext cx="9718500" cy="3955500"/>
          </a:xfrm>
          <a:prstGeom prst="rect">
            <a:avLst/>
          </a:prstGeom>
          <a:noFill/>
          <a:ln>
            <a:noFill/>
          </a:ln>
        </p:spPr>
        <p:txBody>
          <a:bodyPr anchorCtr="0" anchor="t" bIns="45700" lIns="91425" spcFirstLastPara="1" rIns="91425" wrap="square" tIns="45700">
            <a:noAutofit/>
          </a:bodyPr>
          <a:lstStyle/>
          <a:p>
            <a:pPr indent="-342900" lvl="0" marL="457200" rtl="0" algn="l">
              <a:lnSpc>
                <a:spcPct val="100000"/>
              </a:lnSpc>
              <a:spcBef>
                <a:spcPts val="0"/>
              </a:spcBef>
              <a:spcAft>
                <a:spcPts val="0"/>
              </a:spcAft>
              <a:buSzPts val="1800"/>
              <a:buFont typeface="Book Antiqua"/>
              <a:buChar char="o"/>
            </a:pPr>
            <a:r>
              <a:rPr lang="en-US" sz="1800">
                <a:latin typeface="Book Antiqua"/>
                <a:ea typeface="Book Antiqua"/>
                <a:cs typeface="Book Antiqua"/>
                <a:sym typeface="Book Antiqua"/>
              </a:rPr>
              <a:t>I worked on the following user stories:</a:t>
            </a:r>
            <a:endParaRPr sz="1800">
              <a:latin typeface="Book Antiqua"/>
              <a:ea typeface="Book Antiqua"/>
              <a:cs typeface="Book Antiqua"/>
              <a:sym typeface="Book Antiqua"/>
            </a:endParaRPr>
          </a:p>
          <a:p>
            <a:pPr indent="0" lvl="0" marL="0" rtl="0" algn="l">
              <a:lnSpc>
                <a:spcPct val="100000"/>
              </a:lnSpc>
              <a:spcBef>
                <a:spcPts val="0"/>
              </a:spcBef>
              <a:spcAft>
                <a:spcPts val="0"/>
              </a:spcAft>
              <a:buClr>
                <a:schemeClr val="dk1"/>
              </a:buClr>
              <a:buSzPts val="1100"/>
              <a:buFont typeface="Arial"/>
              <a:buNone/>
            </a:pPr>
            <a:r>
              <a:rPr lang="en-US" sz="1800">
                <a:latin typeface="Book Antiqua"/>
                <a:ea typeface="Book Antiqua"/>
                <a:cs typeface="Book Antiqua"/>
                <a:sym typeface="Book Antiqua"/>
              </a:rPr>
              <a:t>        6, 11,13,19</a:t>
            </a:r>
            <a:endParaRPr sz="1800">
              <a:latin typeface="Book Antiqua"/>
              <a:ea typeface="Book Antiqua"/>
              <a:cs typeface="Book Antiqua"/>
              <a:sym typeface="Book Antiqua"/>
            </a:endParaRPr>
          </a:p>
          <a:p>
            <a:pPr indent="0" lvl="0" marL="457200" rtl="0" algn="l">
              <a:lnSpc>
                <a:spcPct val="100000"/>
              </a:lnSpc>
              <a:spcBef>
                <a:spcPts val="0"/>
              </a:spcBef>
              <a:spcAft>
                <a:spcPts val="0"/>
              </a:spcAft>
              <a:buClr>
                <a:schemeClr val="dk1"/>
              </a:buClr>
              <a:buSzPts val="2000"/>
              <a:buFont typeface="Arial"/>
              <a:buNone/>
            </a:pPr>
            <a:r>
              <a:t/>
            </a:r>
            <a:endParaRPr sz="1800">
              <a:latin typeface="Book Antiqua"/>
              <a:ea typeface="Book Antiqua"/>
              <a:cs typeface="Book Antiqua"/>
              <a:sym typeface="Book Antiqua"/>
            </a:endParaRPr>
          </a:p>
          <a:p>
            <a:pPr indent="-342900" lvl="0" marL="457200" rtl="0" algn="l">
              <a:lnSpc>
                <a:spcPct val="100000"/>
              </a:lnSpc>
              <a:spcBef>
                <a:spcPts val="0"/>
              </a:spcBef>
              <a:spcAft>
                <a:spcPts val="0"/>
              </a:spcAft>
              <a:buSzPts val="1800"/>
              <a:buFont typeface="Book Antiqua"/>
              <a:buChar char="o"/>
            </a:pPr>
            <a:r>
              <a:rPr lang="en-US" sz="1800">
                <a:latin typeface="Book Antiqua"/>
                <a:ea typeface="Book Antiqua"/>
                <a:cs typeface="Book Antiqua"/>
                <a:sym typeface="Book Antiqua"/>
              </a:rPr>
              <a:t>Of these, the most significant/important are:</a:t>
            </a:r>
            <a:endParaRPr sz="1800">
              <a:latin typeface="Book Antiqua"/>
              <a:ea typeface="Book Antiqua"/>
              <a:cs typeface="Book Antiqua"/>
              <a:sym typeface="Book Antiqua"/>
            </a:endParaRPr>
          </a:p>
          <a:p>
            <a:pPr indent="0" lvl="0" marL="457200" rtl="0" algn="l">
              <a:lnSpc>
                <a:spcPct val="100000"/>
              </a:lnSpc>
              <a:spcBef>
                <a:spcPts val="0"/>
              </a:spcBef>
              <a:spcAft>
                <a:spcPts val="0"/>
              </a:spcAft>
              <a:buClr>
                <a:schemeClr val="dk1"/>
              </a:buClr>
              <a:buSzPts val="2000"/>
              <a:buFont typeface="Arial"/>
              <a:buNone/>
            </a:pPr>
            <a:r>
              <a:rPr lang="en-US" sz="1800">
                <a:latin typeface="Book Antiqua"/>
                <a:ea typeface="Book Antiqua"/>
                <a:cs typeface="Book Antiqua"/>
                <a:sym typeface="Book Antiqua"/>
              </a:rPr>
              <a:t>6, 11</a:t>
            </a:r>
            <a:endParaRPr sz="1800">
              <a:latin typeface="Book Antiqua"/>
              <a:ea typeface="Book Antiqua"/>
              <a:cs typeface="Book Antiqua"/>
              <a:sym typeface="Book Antiqua"/>
            </a:endParaRPr>
          </a:p>
          <a:p>
            <a:pPr indent="457200" lvl="0" marL="457200" rtl="0" algn="l">
              <a:lnSpc>
                <a:spcPct val="100000"/>
              </a:lnSpc>
              <a:spcBef>
                <a:spcPts val="0"/>
              </a:spcBef>
              <a:spcAft>
                <a:spcPts val="0"/>
              </a:spcAft>
              <a:buClr>
                <a:schemeClr val="dk1"/>
              </a:buClr>
              <a:buSzPts val="2000"/>
              <a:buFont typeface="Arial"/>
              <a:buNone/>
            </a:pPr>
            <a:r>
              <a:t/>
            </a:r>
            <a:endParaRPr sz="1800">
              <a:latin typeface="Book Antiqua"/>
              <a:ea typeface="Book Antiqua"/>
              <a:cs typeface="Book Antiqua"/>
              <a:sym typeface="Book Antiqua"/>
            </a:endParaRPr>
          </a:p>
          <a:p>
            <a:pPr indent="0" lvl="0" marL="457200" rtl="0" algn="l">
              <a:lnSpc>
                <a:spcPct val="115000"/>
              </a:lnSpc>
              <a:spcBef>
                <a:spcPts val="0"/>
              </a:spcBef>
              <a:spcAft>
                <a:spcPts val="0"/>
              </a:spcAft>
              <a:buNone/>
            </a:pPr>
            <a:r>
              <a:rPr b="1" lang="en-US" sz="1800">
                <a:solidFill>
                  <a:srgbClr val="FFFFFF"/>
                </a:solidFill>
                <a:latin typeface="Book Antiqua"/>
                <a:ea typeface="Book Antiqua"/>
                <a:cs typeface="Book Antiqua"/>
                <a:sym typeface="Book Antiqua"/>
              </a:rPr>
              <a:t>User Story #6:</a:t>
            </a:r>
            <a:r>
              <a:rPr lang="en-US" sz="1800">
                <a:solidFill>
                  <a:srgbClr val="FFFFFF"/>
                </a:solidFill>
                <a:latin typeface="Book Antiqua"/>
                <a:ea typeface="Book Antiqua"/>
                <a:cs typeface="Book Antiqua"/>
                <a:sym typeface="Book Antiqua"/>
              </a:rPr>
              <a:t> As a user I would like to view the images of certifications I uploaded to the app as well as edit or remove them.</a:t>
            </a:r>
            <a:endParaRPr sz="1800">
              <a:solidFill>
                <a:srgbClr val="FFFFFF"/>
              </a:solidFill>
              <a:latin typeface="Book Antiqua"/>
              <a:ea typeface="Book Antiqua"/>
              <a:cs typeface="Book Antiqua"/>
              <a:sym typeface="Book Antiqua"/>
            </a:endParaRPr>
          </a:p>
          <a:p>
            <a:pPr indent="0" lvl="0" marL="457200" rtl="0" algn="l">
              <a:lnSpc>
                <a:spcPct val="100000"/>
              </a:lnSpc>
              <a:spcBef>
                <a:spcPts val="0"/>
              </a:spcBef>
              <a:spcAft>
                <a:spcPts val="0"/>
              </a:spcAft>
              <a:buClr>
                <a:schemeClr val="dk1"/>
              </a:buClr>
              <a:buSzPts val="2000"/>
              <a:buFont typeface="Arial"/>
              <a:buNone/>
            </a:pPr>
            <a:r>
              <a:t/>
            </a:r>
            <a:endParaRPr sz="1800">
              <a:solidFill>
                <a:srgbClr val="FFFFFF"/>
              </a:solidFill>
              <a:latin typeface="Book Antiqua"/>
              <a:ea typeface="Book Antiqua"/>
              <a:cs typeface="Book Antiqua"/>
              <a:sym typeface="Book Antiqua"/>
            </a:endParaRPr>
          </a:p>
          <a:p>
            <a:pPr indent="0" lvl="0" marL="457200" rtl="0" algn="l">
              <a:lnSpc>
                <a:spcPct val="115000"/>
              </a:lnSpc>
              <a:spcBef>
                <a:spcPts val="0"/>
              </a:spcBef>
              <a:spcAft>
                <a:spcPts val="0"/>
              </a:spcAft>
              <a:buNone/>
            </a:pPr>
            <a:r>
              <a:rPr b="1" lang="en-US" sz="1800">
                <a:solidFill>
                  <a:srgbClr val="FFFFFF"/>
                </a:solidFill>
                <a:latin typeface="Book Antiqua"/>
                <a:ea typeface="Book Antiqua"/>
                <a:cs typeface="Book Antiqua"/>
                <a:sym typeface="Book Antiqua"/>
              </a:rPr>
              <a:t>User Story #11:</a:t>
            </a:r>
            <a:r>
              <a:rPr lang="en-US" sz="1800">
                <a:solidFill>
                  <a:srgbClr val="FFFFFF"/>
                </a:solidFill>
                <a:latin typeface="Book Antiqua"/>
                <a:ea typeface="Book Antiqua"/>
                <a:cs typeface="Book Antiqua"/>
                <a:sym typeface="Book Antiqua"/>
              </a:rPr>
              <a:t> As a user I would like to view the CME in </a:t>
            </a:r>
            <a:r>
              <a:rPr lang="en-US" sz="1800">
                <a:latin typeface="Book Antiqua"/>
                <a:ea typeface="Book Antiqua"/>
                <a:cs typeface="Book Antiqua"/>
                <a:sym typeface="Book Antiqua"/>
              </a:rPr>
              <a:t>descending/ascending order based on expiration date.</a:t>
            </a:r>
            <a:endParaRPr sz="1600">
              <a:solidFill>
                <a:srgbClr val="FFFFFF"/>
              </a:solidFill>
              <a:latin typeface="Book Antiqua"/>
              <a:ea typeface="Book Antiqua"/>
              <a:cs typeface="Book Antiqua"/>
              <a:sym typeface="Book Antiqua"/>
            </a:endParaRPr>
          </a:p>
          <a:p>
            <a:pPr indent="0" lvl="0" marL="457200" rtl="0" algn="l">
              <a:lnSpc>
                <a:spcPct val="100000"/>
              </a:lnSpc>
              <a:spcBef>
                <a:spcPts val="0"/>
              </a:spcBef>
              <a:spcAft>
                <a:spcPts val="0"/>
              </a:spcAft>
              <a:buSzPts val="2000"/>
              <a:buNone/>
            </a:pPr>
            <a:r>
              <a:t/>
            </a:r>
            <a:endParaRPr sz="1800">
              <a:solidFill>
                <a:srgbClr val="FFFFFF"/>
              </a:solidFill>
              <a:latin typeface="Book Antiqua"/>
              <a:ea typeface="Book Antiqua"/>
              <a:cs typeface="Book Antiqua"/>
              <a:sym typeface="Book Antiqua"/>
            </a:endParaRPr>
          </a:p>
          <a:p>
            <a:pPr indent="0" lvl="0" marL="0" rtl="0" algn="l">
              <a:lnSpc>
                <a:spcPct val="100000"/>
              </a:lnSpc>
              <a:spcBef>
                <a:spcPts val="0"/>
              </a:spcBef>
              <a:spcAft>
                <a:spcPts val="0"/>
              </a:spcAft>
              <a:buSzPts val="2000"/>
              <a:buNone/>
            </a:pPr>
            <a:r>
              <a:t/>
            </a:r>
            <a:endParaRPr sz="1800">
              <a:solidFill>
                <a:srgbClr val="FFFFFF"/>
              </a:solidFill>
              <a:latin typeface="Book Antiqua"/>
              <a:ea typeface="Book Antiqua"/>
              <a:cs typeface="Book Antiqua"/>
              <a:sym typeface="Book Antiqua"/>
            </a:endParaRPr>
          </a:p>
        </p:txBody>
      </p:sp>
      <p:pic>
        <p:nvPicPr>
          <p:cNvPr id="261" name="Google Shape;261;gb0a5376acc_0_22"/>
          <p:cNvPicPr preferRelativeResize="0"/>
          <p:nvPr/>
        </p:nvPicPr>
        <p:blipFill>
          <a:blip r:embed="rId3">
            <a:alphaModFix/>
          </a:blip>
          <a:stretch>
            <a:fillRect/>
          </a:stretch>
        </p:blipFill>
        <p:spPr>
          <a:xfrm>
            <a:off x="10361451" y="5673675"/>
            <a:ext cx="1474260" cy="8444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gb0a5376acc_0_12"/>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USER STORIES (Richar Marshall)</a:t>
            </a:r>
            <a:endParaRPr/>
          </a:p>
        </p:txBody>
      </p:sp>
      <p:sp>
        <p:nvSpPr>
          <p:cNvPr id="267" name="Google Shape;267;gb0a5376acc_0_12"/>
          <p:cNvSpPr txBox="1"/>
          <p:nvPr>
            <p:ph idx="1" type="body"/>
          </p:nvPr>
        </p:nvSpPr>
        <p:spPr>
          <a:xfrm>
            <a:off x="1920250" y="1825625"/>
            <a:ext cx="9718500" cy="3955500"/>
          </a:xfrm>
          <a:prstGeom prst="rect">
            <a:avLst/>
          </a:prstGeom>
          <a:noFill/>
          <a:ln>
            <a:noFill/>
          </a:ln>
        </p:spPr>
        <p:txBody>
          <a:bodyPr anchorCtr="0" anchor="t" bIns="45700" lIns="91425" spcFirstLastPara="1" rIns="91425" wrap="square" tIns="45700">
            <a:noAutofit/>
          </a:bodyPr>
          <a:lstStyle/>
          <a:p>
            <a:pPr indent="-342900" lvl="0" marL="457200" rtl="0" algn="l">
              <a:lnSpc>
                <a:spcPct val="100000"/>
              </a:lnSpc>
              <a:spcBef>
                <a:spcPts val="0"/>
              </a:spcBef>
              <a:spcAft>
                <a:spcPts val="0"/>
              </a:spcAft>
              <a:buClr>
                <a:srgbClr val="FFFFFF"/>
              </a:buClr>
              <a:buSzPts val="1800"/>
              <a:buFont typeface="Book Antiqua"/>
              <a:buChar char="o"/>
            </a:pPr>
            <a:r>
              <a:rPr lang="en-US" sz="1800">
                <a:solidFill>
                  <a:srgbClr val="FFFFFF"/>
                </a:solidFill>
                <a:latin typeface="Book Antiqua"/>
                <a:ea typeface="Book Antiqua"/>
                <a:cs typeface="Book Antiqua"/>
                <a:sym typeface="Book Antiqua"/>
              </a:rPr>
              <a:t>I worked on the following user stories:</a:t>
            </a:r>
            <a:endParaRPr sz="1800">
              <a:solidFill>
                <a:srgbClr val="FFFFFF"/>
              </a:solidFill>
              <a:latin typeface="Book Antiqua"/>
              <a:ea typeface="Book Antiqua"/>
              <a:cs typeface="Book Antiqua"/>
              <a:sym typeface="Book Antiqua"/>
            </a:endParaRPr>
          </a:p>
          <a:p>
            <a:pPr indent="0" lvl="0" marL="0" rtl="0" algn="l">
              <a:lnSpc>
                <a:spcPct val="100000"/>
              </a:lnSpc>
              <a:spcBef>
                <a:spcPts val="0"/>
              </a:spcBef>
              <a:spcAft>
                <a:spcPts val="0"/>
              </a:spcAft>
              <a:buNone/>
            </a:pPr>
            <a:r>
              <a:rPr lang="en-US" sz="1800">
                <a:solidFill>
                  <a:srgbClr val="FFFFFF"/>
                </a:solidFill>
                <a:latin typeface="Book Antiqua"/>
                <a:ea typeface="Book Antiqua"/>
                <a:cs typeface="Book Antiqua"/>
                <a:sym typeface="Book Antiqua"/>
              </a:rPr>
              <a:t>	5, 7, 8, 9</a:t>
            </a:r>
            <a:endParaRPr sz="1800">
              <a:solidFill>
                <a:srgbClr val="FFFFFF"/>
              </a:solidFill>
              <a:latin typeface="Book Antiqua"/>
              <a:ea typeface="Book Antiqua"/>
              <a:cs typeface="Book Antiqua"/>
              <a:sym typeface="Book Antiqua"/>
            </a:endParaRPr>
          </a:p>
          <a:p>
            <a:pPr indent="0" lvl="0" marL="457200" rtl="0" algn="l">
              <a:lnSpc>
                <a:spcPct val="100000"/>
              </a:lnSpc>
              <a:spcBef>
                <a:spcPts val="0"/>
              </a:spcBef>
              <a:spcAft>
                <a:spcPts val="0"/>
              </a:spcAft>
              <a:buSzPts val="2000"/>
              <a:buNone/>
            </a:pPr>
            <a:r>
              <a:t/>
            </a:r>
            <a:endParaRPr sz="1800">
              <a:solidFill>
                <a:srgbClr val="FFFFFF"/>
              </a:solidFill>
              <a:latin typeface="Book Antiqua"/>
              <a:ea typeface="Book Antiqua"/>
              <a:cs typeface="Book Antiqua"/>
              <a:sym typeface="Book Antiqua"/>
            </a:endParaRPr>
          </a:p>
          <a:p>
            <a:pPr indent="-342900" lvl="0" marL="457200" rtl="0" algn="l">
              <a:lnSpc>
                <a:spcPct val="100000"/>
              </a:lnSpc>
              <a:spcBef>
                <a:spcPts val="0"/>
              </a:spcBef>
              <a:spcAft>
                <a:spcPts val="0"/>
              </a:spcAft>
              <a:buClr>
                <a:srgbClr val="FFFFFF"/>
              </a:buClr>
              <a:buSzPts val="1800"/>
              <a:buFont typeface="Book Antiqua"/>
              <a:buChar char="o"/>
            </a:pPr>
            <a:r>
              <a:rPr lang="en-US" sz="1800">
                <a:solidFill>
                  <a:srgbClr val="FFFFFF"/>
                </a:solidFill>
                <a:latin typeface="Book Antiqua"/>
                <a:ea typeface="Book Antiqua"/>
                <a:cs typeface="Book Antiqua"/>
                <a:sym typeface="Book Antiqua"/>
              </a:rPr>
              <a:t>Of these, the most significant/important are:</a:t>
            </a:r>
            <a:br>
              <a:rPr lang="en-US" sz="1800">
                <a:solidFill>
                  <a:srgbClr val="FFFFFF"/>
                </a:solidFill>
                <a:latin typeface="Book Antiqua"/>
                <a:ea typeface="Book Antiqua"/>
                <a:cs typeface="Book Antiqua"/>
                <a:sym typeface="Book Antiqua"/>
              </a:rPr>
            </a:br>
            <a:r>
              <a:rPr lang="en-US" sz="1800">
                <a:solidFill>
                  <a:srgbClr val="FFFFFF"/>
                </a:solidFill>
                <a:latin typeface="Book Antiqua"/>
                <a:ea typeface="Book Antiqua"/>
                <a:cs typeface="Book Antiqua"/>
                <a:sym typeface="Book Antiqua"/>
              </a:rPr>
              <a:t>5, 8, 9</a:t>
            </a:r>
            <a:endParaRPr sz="1800">
              <a:solidFill>
                <a:srgbClr val="FFFFFF"/>
              </a:solidFill>
              <a:latin typeface="Book Antiqua"/>
              <a:ea typeface="Book Antiqua"/>
              <a:cs typeface="Book Antiqua"/>
              <a:sym typeface="Book Antiqua"/>
            </a:endParaRPr>
          </a:p>
          <a:p>
            <a:pPr indent="0" lvl="0" marL="457200" rtl="0" algn="l">
              <a:lnSpc>
                <a:spcPct val="100000"/>
              </a:lnSpc>
              <a:spcBef>
                <a:spcPts val="0"/>
              </a:spcBef>
              <a:spcAft>
                <a:spcPts val="0"/>
              </a:spcAft>
              <a:buNone/>
            </a:pPr>
            <a:r>
              <a:t/>
            </a:r>
            <a:endParaRPr sz="1800">
              <a:solidFill>
                <a:srgbClr val="FFFFFF"/>
              </a:solidFill>
              <a:latin typeface="Book Antiqua"/>
              <a:ea typeface="Book Antiqua"/>
              <a:cs typeface="Book Antiqua"/>
              <a:sym typeface="Book Antiqua"/>
            </a:endParaRPr>
          </a:p>
          <a:p>
            <a:pPr indent="0" lvl="0" marL="457200" rtl="0" algn="l">
              <a:lnSpc>
                <a:spcPct val="100000"/>
              </a:lnSpc>
              <a:spcBef>
                <a:spcPts val="0"/>
              </a:spcBef>
              <a:spcAft>
                <a:spcPts val="0"/>
              </a:spcAft>
              <a:buNone/>
            </a:pPr>
            <a:r>
              <a:rPr b="1" lang="en-US" sz="1800">
                <a:solidFill>
                  <a:srgbClr val="FFFFFF"/>
                </a:solidFill>
                <a:latin typeface="Book Antiqua"/>
                <a:ea typeface="Book Antiqua"/>
                <a:cs typeface="Book Antiqua"/>
                <a:sym typeface="Book Antiqua"/>
              </a:rPr>
              <a:t>User Story #5:</a:t>
            </a:r>
            <a:r>
              <a:rPr lang="en-US" sz="1800">
                <a:solidFill>
                  <a:srgbClr val="FFFFFF"/>
                </a:solidFill>
                <a:latin typeface="Book Antiqua"/>
                <a:ea typeface="Book Antiqua"/>
                <a:cs typeface="Book Antiqua"/>
                <a:sym typeface="Book Antiqua"/>
              </a:rPr>
              <a:t> As a user, I would like to be able to reset my password with a forgot password link/button.</a:t>
            </a:r>
            <a:endParaRPr sz="1800">
              <a:solidFill>
                <a:srgbClr val="FFFFFF"/>
              </a:solidFill>
              <a:latin typeface="Book Antiqua"/>
              <a:ea typeface="Book Antiqua"/>
              <a:cs typeface="Book Antiqua"/>
              <a:sym typeface="Book Antiqua"/>
            </a:endParaRPr>
          </a:p>
          <a:p>
            <a:pPr indent="0" lvl="0" marL="457200" rtl="0" algn="l">
              <a:lnSpc>
                <a:spcPct val="100000"/>
              </a:lnSpc>
              <a:spcBef>
                <a:spcPts val="0"/>
              </a:spcBef>
              <a:spcAft>
                <a:spcPts val="0"/>
              </a:spcAft>
              <a:buNone/>
            </a:pPr>
            <a:r>
              <a:t/>
            </a:r>
            <a:endParaRPr sz="1800">
              <a:solidFill>
                <a:srgbClr val="FFFFFF"/>
              </a:solidFill>
              <a:latin typeface="Book Antiqua"/>
              <a:ea typeface="Book Antiqua"/>
              <a:cs typeface="Book Antiqua"/>
              <a:sym typeface="Book Antiqua"/>
            </a:endParaRPr>
          </a:p>
          <a:p>
            <a:pPr indent="0" lvl="0" marL="457200" rtl="0" algn="l">
              <a:lnSpc>
                <a:spcPct val="100000"/>
              </a:lnSpc>
              <a:spcBef>
                <a:spcPts val="0"/>
              </a:spcBef>
              <a:spcAft>
                <a:spcPts val="0"/>
              </a:spcAft>
              <a:buNone/>
            </a:pPr>
            <a:r>
              <a:rPr b="1" lang="en-US" sz="1800">
                <a:solidFill>
                  <a:srgbClr val="FFFFFF"/>
                </a:solidFill>
                <a:latin typeface="Book Antiqua"/>
                <a:ea typeface="Book Antiqua"/>
                <a:cs typeface="Book Antiqua"/>
                <a:sym typeface="Book Antiqua"/>
              </a:rPr>
              <a:t>User Story #8:</a:t>
            </a:r>
            <a:r>
              <a:rPr lang="en-US" sz="1800">
                <a:solidFill>
                  <a:srgbClr val="FFFFFF"/>
                </a:solidFill>
                <a:latin typeface="Book Antiqua"/>
                <a:ea typeface="Book Antiqua"/>
                <a:cs typeface="Book Antiqua"/>
                <a:sym typeface="Book Antiqua"/>
              </a:rPr>
              <a:t>  As a user, I would like to have alphabetical scrolling on sub categories screen to easily navigate and find a category.</a:t>
            </a:r>
            <a:endParaRPr sz="1800">
              <a:solidFill>
                <a:srgbClr val="FFFFFF"/>
              </a:solidFill>
              <a:latin typeface="Book Antiqua"/>
              <a:ea typeface="Book Antiqua"/>
              <a:cs typeface="Book Antiqua"/>
              <a:sym typeface="Book Antiqua"/>
            </a:endParaRPr>
          </a:p>
          <a:p>
            <a:pPr indent="0" lvl="0" marL="457200" rtl="0" algn="l">
              <a:lnSpc>
                <a:spcPct val="100000"/>
              </a:lnSpc>
              <a:spcBef>
                <a:spcPts val="0"/>
              </a:spcBef>
              <a:spcAft>
                <a:spcPts val="0"/>
              </a:spcAft>
              <a:buNone/>
            </a:pPr>
            <a:r>
              <a:t/>
            </a:r>
            <a:endParaRPr sz="1800">
              <a:solidFill>
                <a:srgbClr val="FFFFFF"/>
              </a:solidFill>
              <a:latin typeface="Book Antiqua"/>
              <a:ea typeface="Book Antiqua"/>
              <a:cs typeface="Book Antiqua"/>
              <a:sym typeface="Book Antiqua"/>
            </a:endParaRPr>
          </a:p>
          <a:p>
            <a:pPr indent="0" lvl="0" marL="457200" rtl="0" algn="l">
              <a:lnSpc>
                <a:spcPct val="100000"/>
              </a:lnSpc>
              <a:spcBef>
                <a:spcPts val="0"/>
              </a:spcBef>
              <a:spcAft>
                <a:spcPts val="0"/>
              </a:spcAft>
              <a:buSzPts val="2000"/>
              <a:buNone/>
            </a:pPr>
            <a:r>
              <a:rPr b="1" lang="en-US" sz="1800">
                <a:solidFill>
                  <a:srgbClr val="FFFFFF"/>
                </a:solidFill>
                <a:latin typeface="Book Antiqua"/>
                <a:ea typeface="Book Antiqua"/>
                <a:cs typeface="Book Antiqua"/>
                <a:sym typeface="Book Antiqua"/>
              </a:rPr>
              <a:t>User Story #9:</a:t>
            </a:r>
            <a:r>
              <a:rPr lang="en-US" sz="1800">
                <a:solidFill>
                  <a:srgbClr val="FFFFFF"/>
                </a:solidFill>
                <a:latin typeface="Book Antiqua"/>
                <a:ea typeface="Book Antiqua"/>
                <a:cs typeface="Book Antiqua"/>
                <a:sym typeface="Book Antiqua"/>
              </a:rPr>
              <a:t> As a user, I would not like to have FB login.</a:t>
            </a:r>
            <a:endParaRPr sz="1800">
              <a:solidFill>
                <a:srgbClr val="FFFFFF"/>
              </a:solidFill>
              <a:latin typeface="Book Antiqua"/>
              <a:ea typeface="Book Antiqua"/>
              <a:cs typeface="Book Antiqua"/>
              <a:sym typeface="Book Antiqua"/>
            </a:endParaRPr>
          </a:p>
          <a:p>
            <a:pPr indent="0" lvl="0" marL="0" rtl="0" algn="l">
              <a:lnSpc>
                <a:spcPct val="100000"/>
              </a:lnSpc>
              <a:spcBef>
                <a:spcPts val="0"/>
              </a:spcBef>
              <a:spcAft>
                <a:spcPts val="0"/>
              </a:spcAft>
              <a:buSzPts val="2000"/>
              <a:buNone/>
            </a:pPr>
            <a:r>
              <a:t/>
            </a:r>
            <a:endParaRPr sz="1800">
              <a:solidFill>
                <a:srgbClr val="FFFFFF"/>
              </a:solidFill>
              <a:latin typeface="Book Antiqua"/>
              <a:ea typeface="Book Antiqua"/>
              <a:cs typeface="Book Antiqua"/>
              <a:sym typeface="Book Antiqua"/>
            </a:endParaRPr>
          </a:p>
        </p:txBody>
      </p:sp>
      <p:pic>
        <p:nvPicPr>
          <p:cNvPr id="268" name="Google Shape;268;gb0a5376acc_0_12"/>
          <p:cNvPicPr preferRelativeResize="0"/>
          <p:nvPr/>
        </p:nvPicPr>
        <p:blipFill>
          <a:blip r:embed="rId3">
            <a:alphaModFix/>
          </a:blip>
          <a:stretch>
            <a:fillRect/>
          </a:stretch>
        </p:blipFill>
        <p:spPr>
          <a:xfrm>
            <a:off x="10361451" y="5673675"/>
            <a:ext cx="1474260" cy="8444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gb0a5376acc_0_27"/>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USER STORIES (Hector Ramirez)</a:t>
            </a:r>
            <a:endParaRPr/>
          </a:p>
        </p:txBody>
      </p:sp>
      <p:sp>
        <p:nvSpPr>
          <p:cNvPr id="274" name="Google Shape;274;gb0a5376acc_0_27"/>
          <p:cNvSpPr txBox="1"/>
          <p:nvPr>
            <p:ph idx="1" type="body"/>
          </p:nvPr>
        </p:nvSpPr>
        <p:spPr>
          <a:xfrm>
            <a:off x="1920250" y="1825625"/>
            <a:ext cx="9718500" cy="3955500"/>
          </a:xfrm>
          <a:prstGeom prst="rect">
            <a:avLst/>
          </a:prstGeom>
          <a:noFill/>
          <a:ln>
            <a:noFill/>
          </a:ln>
        </p:spPr>
        <p:txBody>
          <a:bodyPr anchorCtr="0" anchor="t" bIns="45700" lIns="91425" spcFirstLastPara="1" rIns="91425" wrap="square" tIns="45700">
            <a:noAutofit/>
          </a:bodyPr>
          <a:lstStyle/>
          <a:p>
            <a:pPr indent="-342900" lvl="0" marL="457200" rtl="0" algn="l">
              <a:lnSpc>
                <a:spcPct val="100000"/>
              </a:lnSpc>
              <a:spcBef>
                <a:spcPts val="0"/>
              </a:spcBef>
              <a:spcAft>
                <a:spcPts val="0"/>
              </a:spcAft>
              <a:buClr>
                <a:srgbClr val="FFFFFF"/>
              </a:buClr>
              <a:buSzPts val="1800"/>
              <a:buFont typeface="Book Antiqua"/>
              <a:buChar char="o"/>
            </a:pPr>
            <a:r>
              <a:rPr lang="en-US" sz="1800">
                <a:solidFill>
                  <a:srgbClr val="FFFFFF"/>
                </a:solidFill>
                <a:latin typeface="Book Antiqua"/>
                <a:ea typeface="Book Antiqua"/>
                <a:cs typeface="Book Antiqua"/>
                <a:sym typeface="Book Antiqua"/>
              </a:rPr>
              <a:t>I worked on the following user stories:</a:t>
            </a:r>
            <a:endParaRPr sz="1800">
              <a:solidFill>
                <a:srgbClr val="FFFFFF"/>
              </a:solidFill>
              <a:latin typeface="Book Antiqua"/>
              <a:ea typeface="Book Antiqua"/>
              <a:cs typeface="Book Antiqua"/>
              <a:sym typeface="Book Antiqua"/>
            </a:endParaRPr>
          </a:p>
          <a:p>
            <a:pPr indent="0" lvl="0" marL="457200" rtl="0" algn="l">
              <a:lnSpc>
                <a:spcPct val="100000"/>
              </a:lnSpc>
              <a:spcBef>
                <a:spcPts val="0"/>
              </a:spcBef>
              <a:spcAft>
                <a:spcPts val="0"/>
              </a:spcAft>
              <a:buSzPts val="2000"/>
              <a:buNone/>
            </a:pPr>
            <a:r>
              <a:rPr lang="en-US" sz="1800">
                <a:latin typeface="Book Antiqua"/>
                <a:ea typeface="Book Antiqua"/>
                <a:cs typeface="Book Antiqua"/>
                <a:sym typeface="Book Antiqua"/>
              </a:rPr>
              <a:t>4, 14</a:t>
            </a:r>
            <a:endParaRPr sz="1800">
              <a:latin typeface="Book Antiqua"/>
              <a:ea typeface="Book Antiqua"/>
              <a:cs typeface="Book Antiqua"/>
              <a:sym typeface="Book Antiqua"/>
            </a:endParaRPr>
          </a:p>
          <a:p>
            <a:pPr indent="0" lvl="0" marL="457200" rtl="0" algn="l">
              <a:lnSpc>
                <a:spcPct val="100000"/>
              </a:lnSpc>
              <a:spcBef>
                <a:spcPts val="0"/>
              </a:spcBef>
              <a:spcAft>
                <a:spcPts val="0"/>
              </a:spcAft>
              <a:buSzPts val="2000"/>
              <a:buNone/>
            </a:pPr>
            <a:r>
              <a:t/>
            </a:r>
            <a:endParaRPr sz="1800">
              <a:solidFill>
                <a:srgbClr val="FFFFFF"/>
              </a:solidFill>
              <a:latin typeface="Book Antiqua"/>
              <a:ea typeface="Book Antiqua"/>
              <a:cs typeface="Book Antiqua"/>
              <a:sym typeface="Book Antiqua"/>
            </a:endParaRPr>
          </a:p>
          <a:p>
            <a:pPr indent="-342900" lvl="0" marL="457200" rtl="0" algn="l">
              <a:lnSpc>
                <a:spcPct val="100000"/>
              </a:lnSpc>
              <a:spcBef>
                <a:spcPts val="0"/>
              </a:spcBef>
              <a:spcAft>
                <a:spcPts val="0"/>
              </a:spcAft>
              <a:buClr>
                <a:srgbClr val="FFFFFF"/>
              </a:buClr>
              <a:buSzPts val="1800"/>
              <a:buFont typeface="Book Antiqua"/>
              <a:buChar char="o"/>
            </a:pPr>
            <a:r>
              <a:rPr lang="en-US" sz="1800">
                <a:solidFill>
                  <a:srgbClr val="FFFFFF"/>
                </a:solidFill>
                <a:latin typeface="Book Antiqua"/>
                <a:ea typeface="Book Antiqua"/>
                <a:cs typeface="Book Antiqua"/>
                <a:sym typeface="Book Antiqua"/>
              </a:rPr>
              <a:t>Of these, the most significant/important are:</a:t>
            </a:r>
            <a:br>
              <a:rPr lang="en-US" sz="1800">
                <a:solidFill>
                  <a:srgbClr val="FFFFFF"/>
                </a:solidFill>
                <a:latin typeface="Book Antiqua"/>
                <a:ea typeface="Book Antiqua"/>
                <a:cs typeface="Book Antiqua"/>
                <a:sym typeface="Book Antiqua"/>
              </a:rPr>
            </a:br>
            <a:r>
              <a:rPr lang="en-US" sz="1800">
                <a:latin typeface="Book Antiqua"/>
                <a:ea typeface="Book Antiqua"/>
                <a:cs typeface="Book Antiqua"/>
                <a:sym typeface="Book Antiqua"/>
              </a:rPr>
              <a:t>4, 14</a:t>
            </a:r>
            <a:endParaRPr sz="1800">
              <a:latin typeface="Book Antiqua"/>
              <a:ea typeface="Book Antiqua"/>
              <a:cs typeface="Book Antiqua"/>
              <a:sym typeface="Book Antiqua"/>
            </a:endParaRPr>
          </a:p>
          <a:p>
            <a:pPr indent="0" lvl="0" marL="457200" rtl="0" algn="l">
              <a:lnSpc>
                <a:spcPct val="100000"/>
              </a:lnSpc>
              <a:spcBef>
                <a:spcPts val="0"/>
              </a:spcBef>
              <a:spcAft>
                <a:spcPts val="0"/>
              </a:spcAft>
              <a:buNone/>
            </a:pPr>
            <a:r>
              <a:t/>
            </a:r>
            <a:endParaRPr sz="1800">
              <a:latin typeface="Book Antiqua"/>
              <a:ea typeface="Book Antiqua"/>
              <a:cs typeface="Book Antiqua"/>
              <a:sym typeface="Book Antiqua"/>
            </a:endParaRPr>
          </a:p>
          <a:p>
            <a:pPr indent="0" lvl="0" marL="457200" rtl="0" algn="l">
              <a:lnSpc>
                <a:spcPct val="100000"/>
              </a:lnSpc>
              <a:spcBef>
                <a:spcPts val="0"/>
              </a:spcBef>
              <a:spcAft>
                <a:spcPts val="0"/>
              </a:spcAft>
              <a:buSzPts val="2000"/>
              <a:buNone/>
            </a:pPr>
            <a:r>
              <a:rPr b="1" lang="en-US" sz="1800">
                <a:solidFill>
                  <a:srgbClr val="FFFFFF"/>
                </a:solidFill>
                <a:latin typeface="Book Antiqua"/>
                <a:ea typeface="Book Antiqua"/>
                <a:cs typeface="Book Antiqua"/>
                <a:sym typeface="Book Antiqua"/>
              </a:rPr>
              <a:t>User Story #4:</a:t>
            </a:r>
            <a:r>
              <a:rPr lang="en-US" sz="1800">
                <a:solidFill>
                  <a:srgbClr val="FFFFFF"/>
                </a:solidFill>
                <a:latin typeface="Book Antiqua"/>
                <a:ea typeface="Book Antiqua"/>
                <a:cs typeface="Book Antiqua"/>
                <a:sym typeface="Book Antiqua"/>
              </a:rPr>
              <a:t> As a user, I would like to have a functional search bar where I can search against the content of the app.</a:t>
            </a:r>
            <a:endParaRPr sz="1800">
              <a:solidFill>
                <a:srgbClr val="FFFFFF"/>
              </a:solidFill>
              <a:latin typeface="Book Antiqua"/>
              <a:ea typeface="Book Antiqua"/>
              <a:cs typeface="Book Antiqua"/>
              <a:sym typeface="Book Antiqua"/>
            </a:endParaRPr>
          </a:p>
          <a:p>
            <a:pPr indent="0" lvl="0" marL="0" rtl="0" algn="l">
              <a:lnSpc>
                <a:spcPct val="100000"/>
              </a:lnSpc>
              <a:spcBef>
                <a:spcPts val="0"/>
              </a:spcBef>
              <a:spcAft>
                <a:spcPts val="0"/>
              </a:spcAft>
              <a:buSzPts val="2000"/>
              <a:buNone/>
            </a:pPr>
            <a:r>
              <a:t/>
            </a:r>
            <a:endParaRPr sz="1800">
              <a:solidFill>
                <a:srgbClr val="FFFFFF"/>
              </a:solidFill>
              <a:latin typeface="Book Antiqua"/>
              <a:ea typeface="Book Antiqua"/>
              <a:cs typeface="Book Antiqua"/>
              <a:sym typeface="Book Antiqua"/>
            </a:endParaRPr>
          </a:p>
          <a:p>
            <a:pPr indent="-57150" lvl="0" marL="514350" rtl="0" algn="l">
              <a:lnSpc>
                <a:spcPct val="100000"/>
              </a:lnSpc>
              <a:spcBef>
                <a:spcPts val="0"/>
              </a:spcBef>
              <a:spcAft>
                <a:spcPts val="0"/>
              </a:spcAft>
              <a:buSzPts val="2000"/>
              <a:buNone/>
            </a:pPr>
            <a:r>
              <a:rPr lang="en-US" sz="1800">
                <a:solidFill>
                  <a:srgbClr val="FFFFFF"/>
                </a:solidFill>
                <a:latin typeface="Book Antiqua"/>
                <a:ea typeface="Book Antiqua"/>
                <a:cs typeface="Book Antiqua"/>
                <a:sym typeface="Book Antiqua"/>
              </a:rPr>
              <a:t>	</a:t>
            </a:r>
            <a:r>
              <a:rPr b="1" lang="en-US" sz="1800">
                <a:solidFill>
                  <a:srgbClr val="FFFFFF"/>
                </a:solidFill>
                <a:latin typeface="Book Antiqua"/>
                <a:ea typeface="Book Antiqua"/>
                <a:cs typeface="Book Antiqua"/>
                <a:sym typeface="Book Antiqua"/>
              </a:rPr>
              <a:t>User Story #14:</a:t>
            </a:r>
            <a:r>
              <a:rPr lang="en-US" sz="1800">
                <a:solidFill>
                  <a:srgbClr val="FFFFFF"/>
                </a:solidFill>
                <a:latin typeface="Book Antiqua"/>
                <a:ea typeface="Book Antiqua"/>
                <a:cs typeface="Book Antiqua"/>
                <a:sym typeface="Book Antiqua"/>
              </a:rPr>
              <a:t> As a user, I want to be moved to an expanded view when I click a search result in the search screen.</a:t>
            </a:r>
            <a:endParaRPr sz="1800">
              <a:solidFill>
                <a:srgbClr val="FFFFFF"/>
              </a:solidFill>
              <a:latin typeface="Book Antiqua"/>
              <a:ea typeface="Book Antiqua"/>
              <a:cs typeface="Book Antiqua"/>
              <a:sym typeface="Book Antiqua"/>
            </a:endParaRPr>
          </a:p>
        </p:txBody>
      </p:sp>
      <p:pic>
        <p:nvPicPr>
          <p:cNvPr id="275" name="Google Shape;275;gb0a5376acc_0_27"/>
          <p:cNvPicPr preferRelativeResize="0"/>
          <p:nvPr/>
        </p:nvPicPr>
        <p:blipFill>
          <a:blip r:embed="rId3">
            <a:alphaModFix/>
          </a:blip>
          <a:stretch>
            <a:fillRect/>
          </a:stretch>
        </p:blipFill>
        <p:spPr>
          <a:xfrm>
            <a:off x="10361451" y="5673675"/>
            <a:ext cx="1474260" cy="8444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gb0a5376acc_0_32"/>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USE CASE </a:t>
            </a:r>
            <a:endParaRPr sz="2800">
              <a:latin typeface="Book Antiqua"/>
              <a:ea typeface="Book Antiqua"/>
              <a:cs typeface="Book Antiqua"/>
              <a:sym typeface="Book Antiqua"/>
            </a:endParaRPr>
          </a:p>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DIAGRAM</a:t>
            </a:r>
            <a:endParaRPr/>
          </a:p>
        </p:txBody>
      </p:sp>
      <p:pic>
        <p:nvPicPr>
          <p:cNvPr id="281" name="Google Shape;281;gb0a5376acc_0_32"/>
          <p:cNvPicPr preferRelativeResize="0"/>
          <p:nvPr/>
        </p:nvPicPr>
        <p:blipFill rotWithShape="1">
          <a:blip r:embed="rId3">
            <a:alphaModFix/>
          </a:blip>
          <a:srcRect b="2359" l="0" r="0" t="3980"/>
          <a:stretch/>
        </p:blipFill>
        <p:spPr>
          <a:xfrm>
            <a:off x="5307549" y="532424"/>
            <a:ext cx="6331501" cy="5709252"/>
          </a:xfrm>
          <a:prstGeom prst="rect">
            <a:avLst/>
          </a:prstGeom>
          <a:noFill/>
          <a:ln>
            <a:noFill/>
          </a:ln>
        </p:spPr>
      </p:pic>
      <p:pic>
        <p:nvPicPr>
          <p:cNvPr id="282" name="Google Shape;282;gb0a5376acc_0_32"/>
          <p:cNvPicPr preferRelativeResize="0"/>
          <p:nvPr/>
        </p:nvPicPr>
        <p:blipFill>
          <a:blip r:embed="rId4">
            <a:alphaModFix/>
          </a:blip>
          <a:stretch>
            <a:fillRect/>
          </a:stretch>
        </p:blipFill>
        <p:spPr>
          <a:xfrm>
            <a:off x="1920251" y="5691600"/>
            <a:ext cx="1474260" cy="8444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gb0a5376acc_0_39"/>
          <p:cNvSpPr txBox="1"/>
          <p:nvPr>
            <p:ph type="title"/>
          </p:nvPr>
        </p:nvSpPr>
        <p:spPr>
          <a:xfrm>
            <a:off x="1920239" y="377160"/>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USE CASE DIAGRAM (Vanessa Riveros)</a:t>
            </a:r>
            <a:endParaRPr/>
          </a:p>
        </p:txBody>
      </p:sp>
      <p:pic>
        <p:nvPicPr>
          <p:cNvPr id="288" name="Google Shape;288;gb0a5376acc_0_39"/>
          <p:cNvPicPr preferRelativeResize="0"/>
          <p:nvPr/>
        </p:nvPicPr>
        <p:blipFill>
          <a:blip r:embed="rId3">
            <a:alphaModFix/>
          </a:blip>
          <a:stretch>
            <a:fillRect/>
          </a:stretch>
        </p:blipFill>
        <p:spPr>
          <a:xfrm>
            <a:off x="10361451" y="5673675"/>
            <a:ext cx="1474260" cy="844425"/>
          </a:xfrm>
          <a:prstGeom prst="rect">
            <a:avLst/>
          </a:prstGeom>
          <a:noFill/>
          <a:ln>
            <a:noFill/>
          </a:ln>
        </p:spPr>
      </p:pic>
      <p:pic>
        <p:nvPicPr>
          <p:cNvPr id="289" name="Google Shape;289;gb0a5376acc_0_39"/>
          <p:cNvPicPr preferRelativeResize="0"/>
          <p:nvPr/>
        </p:nvPicPr>
        <p:blipFill>
          <a:blip r:embed="rId4">
            <a:alphaModFix/>
          </a:blip>
          <a:stretch>
            <a:fillRect/>
          </a:stretch>
        </p:blipFill>
        <p:spPr>
          <a:xfrm>
            <a:off x="2261650" y="1327710"/>
            <a:ext cx="8010525" cy="49625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gb0a5376acc_0_50"/>
          <p:cNvSpPr txBox="1"/>
          <p:nvPr>
            <p:ph type="title"/>
          </p:nvPr>
        </p:nvSpPr>
        <p:spPr>
          <a:xfrm>
            <a:off x="1920239" y="377160"/>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USE CASE DIAGRAM (Victor Ramos)</a:t>
            </a:r>
            <a:endParaRPr/>
          </a:p>
        </p:txBody>
      </p:sp>
      <p:pic>
        <p:nvPicPr>
          <p:cNvPr id="295" name="Google Shape;295;gb0a5376acc_0_50"/>
          <p:cNvPicPr preferRelativeResize="0"/>
          <p:nvPr/>
        </p:nvPicPr>
        <p:blipFill>
          <a:blip r:embed="rId3">
            <a:alphaModFix/>
          </a:blip>
          <a:stretch>
            <a:fillRect/>
          </a:stretch>
        </p:blipFill>
        <p:spPr>
          <a:xfrm>
            <a:off x="10361451" y="5673675"/>
            <a:ext cx="1474260" cy="844425"/>
          </a:xfrm>
          <a:prstGeom prst="rect">
            <a:avLst/>
          </a:prstGeom>
          <a:noFill/>
          <a:ln>
            <a:noFill/>
          </a:ln>
        </p:spPr>
      </p:pic>
      <p:pic>
        <p:nvPicPr>
          <p:cNvPr id="296" name="Google Shape;296;gb0a5376acc_0_50"/>
          <p:cNvPicPr preferRelativeResize="0"/>
          <p:nvPr/>
        </p:nvPicPr>
        <p:blipFill>
          <a:blip r:embed="rId4">
            <a:alphaModFix/>
          </a:blip>
          <a:stretch>
            <a:fillRect/>
          </a:stretch>
        </p:blipFill>
        <p:spPr>
          <a:xfrm>
            <a:off x="3362025" y="1757375"/>
            <a:ext cx="5880200" cy="380100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gb0a5376acc_0_45"/>
          <p:cNvSpPr txBox="1"/>
          <p:nvPr>
            <p:ph type="title"/>
          </p:nvPr>
        </p:nvSpPr>
        <p:spPr>
          <a:xfrm>
            <a:off x="1920239" y="377160"/>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USE CASE DIAGRAM (Vanessa Rivero-Serret)</a:t>
            </a:r>
            <a:endParaRPr/>
          </a:p>
        </p:txBody>
      </p:sp>
      <p:pic>
        <p:nvPicPr>
          <p:cNvPr id="302" name="Google Shape;302;gb0a5376acc_0_45"/>
          <p:cNvPicPr preferRelativeResize="0"/>
          <p:nvPr/>
        </p:nvPicPr>
        <p:blipFill>
          <a:blip r:embed="rId3">
            <a:alphaModFix/>
          </a:blip>
          <a:stretch>
            <a:fillRect/>
          </a:stretch>
        </p:blipFill>
        <p:spPr>
          <a:xfrm>
            <a:off x="10361451" y="5673675"/>
            <a:ext cx="1474260" cy="844425"/>
          </a:xfrm>
          <a:prstGeom prst="rect">
            <a:avLst/>
          </a:prstGeom>
          <a:noFill/>
          <a:ln>
            <a:noFill/>
          </a:ln>
        </p:spPr>
      </p:pic>
      <p:pic>
        <p:nvPicPr>
          <p:cNvPr id="303" name="Google Shape;303;gb0a5376acc_0_45"/>
          <p:cNvPicPr preferRelativeResize="0"/>
          <p:nvPr/>
        </p:nvPicPr>
        <p:blipFill>
          <a:blip r:embed="rId4">
            <a:alphaModFix/>
          </a:blip>
          <a:stretch>
            <a:fillRect/>
          </a:stretch>
        </p:blipFill>
        <p:spPr>
          <a:xfrm>
            <a:off x="3241300" y="1468600"/>
            <a:ext cx="6804850" cy="457297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gb0a5376acc_0_61"/>
          <p:cNvSpPr txBox="1"/>
          <p:nvPr>
            <p:ph type="title"/>
          </p:nvPr>
        </p:nvSpPr>
        <p:spPr>
          <a:xfrm>
            <a:off x="1920239" y="377160"/>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USE CASE DIAGRAM (Richar Marshall)</a:t>
            </a:r>
            <a:endParaRPr/>
          </a:p>
        </p:txBody>
      </p:sp>
      <p:pic>
        <p:nvPicPr>
          <p:cNvPr id="309" name="Google Shape;309;gb0a5376acc_0_61"/>
          <p:cNvPicPr preferRelativeResize="0"/>
          <p:nvPr/>
        </p:nvPicPr>
        <p:blipFill>
          <a:blip r:embed="rId3">
            <a:alphaModFix/>
          </a:blip>
          <a:stretch>
            <a:fillRect/>
          </a:stretch>
        </p:blipFill>
        <p:spPr>
          <a:xfrm>
            <a:off x="10395951" y="5702575"/>
            <a:ext cx="1474260" cy="844425"/>
          </a:xfrm>
          <a:prstGeom prst="rect">
            <a:avLst/>
          </a:prstGeom>
          <a:noFill/>
          <a:ln>
            <a:noFill/>
          </a:ln>
        </p:spPr>
      </p:pic>
      <p:pic>
        <p:nvPicPr>
          <p:cNvPr id="310" name="Google Shape;310;gb0a5376acc_0_61"/>
          <p:cNvPicPr preferRelativeResize="0"/>
          <p:nvPr/>
        </p:nvPicPr>
        <p:blipFill>
          <a:blip r:embed="rId4">
            <a:alphaModFix/>
          </a:blip>
          <a:stretch>
            <a:fillRect/>
          </a:stretch>
        </p:blipFill>
        <p:spPr>
          <a:xfrm>
            <a:off x="1920250" y="1561249"/>
            <a:ext cx="8475700" cy="48668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PROBLEM DEFINITION</a:t>
            </a:r>
            <a:endParaRPr/>
          </a:p>
        </p:txBody>
      </p:sp>
      <p:sp>
        <p:nvSpPr>
          <p:cNvPr id="190" name="Google Shape;190;p2"/>
          <p:cNvSpPr txBox="1"/>
          <p:nvPr>
            <p:ph idx="1" type="body"/>
          </p:nvPr>
        </p:nvSpPr>
        <p:spPr>
          <a:xfrm>
            <a:off x="1920250" y="1825625"/>
            <a:ext cx="9718500" cy="3955500"/>
          </a:xfrm>
          <a:prstGeom prst="rect">
            <a:avLst/>
          </a:prstGeom>
          <a:noFill/>
          <a:ln>
            <a:noFill/>
          </a:ln>
        </p:spPr>
        <p:txBody>
          <a:bodyPr anchorCtr="0" anchor="t" bIns="45700" lIns="91425" spcFirstLastPara="1" rIns="91425" wrap="square" tIns="45700">
            <a:normAutofit/>
          </a:bodyPr>
          <a:lstStyle/>
          <a:p>
            <a:pPr indent="-285750" lvl="0" marL="285750" rtl="0" algn="l">
              <a:lnSpc>
                <a:spcPct val="100000"/>
              </a:lnSpc>
              <a:spcBef>
                <a:spcPts val="0"/>
              </a:spcBef>
              <a:spcAft>
                <a:spcPts val="0"/>
              </a:spcAft>
              <a:buClr>
                <a:srgbClr val="FFFFFF"/>
              </a:buClr>
              <a:buSzPts val="1800"/>
              <a:buFont typeface="Book Antiqua"/>
              <a:buChar char="o"/>
            </a:pPr>
            <a:r>
              <a:rPr lang="en-US" sz="1800">
                <a:solidFill>
                  <a:srgbClr val="FFFFFF"/>
                </a:solidFill>
                <a:latin typeface="Book Antiqua"/>
                <a:ea typeface="Book Antiqua"/>
                <a:cs typeface="Book Antiqua"/>
                <a:sym typeface="Book Antiqua"/>
              </a:rPr>
              <a:t>Whole Project:</a:t>
            </a:r>
            <a:endParaRPr sz="1800">
              <a:solidFill>
                <a:srgbClr val="FFFFFF"/>
              </a:solidFill>
              <a:latin typeface="Book Antiqua"/>
              <a:ea typeface="Book Antiqua"/>
              <a:cs typeface="Book Antiqua"/>
              <a:sym typeface="Book Antiqua"/>
            </a:endParaRPr>
          </a:p>
          <a:p>
            <a:pPr indent="-295275" lvl="1" marL="577850" rtl="0" algn="l">
              <a:lnSpc>
                <a:spcPct val="100000"/>
              </a:lnSpc>
              <a:spcBef>
                <a:spcPts val="600"/>
              </a:spcBef>
              <a:spcAft>
                <a:spcPts val="0"/>
              </a:spcAft>
              <a:buClr>
                <a:srgbClr val="FFFFFF"/>
              </a:buClr>
              <a:buSzPts val="1600"/>
              <a:buFont typeface="Book Antiqua"/>
              <a:buChar char="•"/>
            </a:pPr>
            <a:r>
              <a:rPr lang="en-US" sz="1600">
                <a:solidFill>
                  <a:srgbClr val="FFFFFF"/>
                </a:solidFill>
                <a:latin typeface="Book Antiqua"/>
                <a:ea typeface="Book Antiqua"/>
                <a:cs typeface="Book Antiqua"/>
                <a:sym typeface="Book Antiqua"/>
              </a:rPr>
              <a:t>Medical staff should have an application where they can have quick and easy access to critical medical information for pediatric emergencies. In the app, there should also be areas for users to interact with other healthcare workers such as a chatroom. Medical personnel using the application will also be able to handle user account settings for reviewing and/or updating their personal information, active status and important data like medical certifications. Also, users have the option, to create and add significant events to their device’s calendar directly from the application. In addition, Administration staff should have an Admin panel with tools to manually add, edit, create, fetch and clipboard medical information within the application, including text and images documentation, without the need of application updates or developer’s interaction. </a:t>
            </a:r>
            <a:endParaRPr>
              <a:solidFill>
                <a:srgbClr val="FFFFFF"/>
              </a:solidFill>
            </a:endParaRPr>
          </a:p>
        </p:txBody>
      </p:sp>
      <p:pic>
        <p:nvPicPr>
          <p:cNvPr id="191" name="Google Shape;191;p2"/>
          <p:cNvPicPr preferRelativeResize="0"/>
          <p:nvPr/>
        </p:nvPicPr>
        <p:blipFill>
          <a:blip r:embed="rId3">
            <a:alphaModFix/>
          </a:blip>
          <a:stretch>
            <a:fillRect/>
          </a:stretch>
        </p:blipFill>
        <p:spPr>
          <a:xfrm>
            <a:off x="10361451" y="5673675"/>
            <a:ext cx="1474260" cy="8444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gb0a5376acc_0_66"/>
          <p:cNvSpPr txBox="1"/>
          <p:nvPr>
            <p:ph type="title"/>
          </p:nvPr>
        </p:nvSpPr>
        <p:spPr>
          <a:xfrm>
            <a:off x="1920239" y="377160"/>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USE CASE DIAGRAM (Hector Ramirez)</a:t>
            </a:r>
            <a:endParaRPr/>
          </a:p>
        </p:txBody>
      </p:sp>
      <p:pic>
        <p:nvPicPr>
          <p:cNvPr id="316" name="Google Shape;316;gb0a5376acc_0_66"/>
          <p:cNvPicPr preferRelativeResize="0"/>
          <p:nvPr/>
        </p:nvPicPr>
        <p:blipFill rotWithShape="1">
          <a:blip r:embed="rId3">
            <a:alphaModFix/>
          </a:blip>
          <a:srcRect b="298" l="0" r="0" t="288"/>
          <a:stretch/>
        </p:blipFill>
        <p:spPr>
          <a:xfrm>
            <a:off x="4124450" y="1364560"/>
            <a:ext cx="5310406" cy="4991939"/>
          </a:xfrm>
          <a:prstGeom prst="rect">
            <a:avLst/>
          </a:prstGeom>
          <a:noFill/>
          <a:ln>
            <a:noFill/>
          </a:ln>
        </p:spPr>
      </p:pic>
      <p:pic>
        <p:nvPicPr>
          <p:cNvPr id="317" name="Google Shape;317;gb0a5376acc_0_66"/>
          <p:cNvPicPr preferRelativeResize="0"/>
          <p:nvPr/>
        </p:nvPicPr>
        <p:blipFill>
          <a:blip r:embed="rId4">
            <a:alphaModFix/>
          </a:blip>
          <a:stretch>
            <a:fillRect/>
          </a:stretch>
        </p:blipFill>
        <p:spPr>
          <a:xfrm>
            <a:off x="10361451" y="5673675"/>
            <a:ext cx="1474260" cy="8444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gb0a5376acc_0_72"/>
          <p:cNvSpPr txBox="1"/>
          <p:nvPr>
            <p:ph type="title"/>
          </p:nvPr>
        </p:nvSpPr>
        <p:spPr>
          <a:xfrm>
            <a:off x="1920239" y="377160"/>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SEQUENCE DIAGR</a:t>
            </a:r>
            <a:r>
              <a:rPr lang="en-US" sz="2800">
                <a:latin typeface="Book Antiqua"/>
                <a:ea typeface="Book Antiqua"/>
                <a:cs typeface="Book Antiqua"/>
                <a:sym typeface="Book Antiqua"/>
              </a:rPr>
              <a:t>AM (Vanessa Riveros</a:t>
            </a:r>
            <a:r>
              <a:rPr lang="en-US" sz="2800">
                <a:latin typeface="Book Antiqua"/>
                <a:ea typeface="Book Antiqua"/>
                <a:cs typeface="Book Antiqua"/>
                <a:sym typeface="Book Antiqua"/>
              </a:rPr>
              <a:t>)</a:t>
            </a:r>
            <a:endParaRPr/>
          </a:p>
        </p:txBody>
      </p:sp>
      <p:pic>
        <p:nvPicPr>
          <p:cNvPr id="323" name="Google Shape;323;gb0a5376acc_0_72"/>
          <p:cNvPicPr preferRelativeResize="0"/>
          <p:nvPr/>
        </p:nvPicPr>
        <p:blipFill>
          <a:blip r:embed="rId3">
            <a:alphaModFix/>
          </a:blip>
          <a:stretch>
            <a:fillRect/>
          </a:stretch>
        </p:blipFill>
        <p:spPr>
          <a:xfrm>
            <a:off x="10361451" y="5673675"/>
            <a:ext cx="1474260" cy="844425"/>
          </a:xfrm>
          <a:prstGeom prst="rect">
            <a:avLst/>
          </a:prstGeom>
          <a:noFill/>
          <a:ln>
            <a:noFill/>
          </a:ln>
        </p:spPr>
      </p:pic>
      <p:pic>
        <p:nvPicPr>
          <p:cNvPr id="324" name="Google Shape;324;gb0a5376acc_0_72"/>
          <p:cNvPicPr preferRelativeResize="0"/>
          <p:nvPr/>
        </p:nvPicPr>
        <p:blipFill>
          <a:blip r:embed="rId4">
            <a:alphaModFix/>
          </a:blip>
          <a:stretch>
            <a:fillRect/>
          </a:stretch>
        </p:blipFill>
        <p:spPr>
          <a:xfrm>
            <a:off x="4361125" y="1314935"/>
            <a:ext cx="4943992" cy="499194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gb0a5376acc_0_82"/>
          <p:cNvSpPr txBox="1"/>
          <p:nvPr>
            <p:ph type="title"/>
          </p:nvPr>
        </p:nvSpPr>
        <p:spPr>
          <a:xfrm>
            <a:off x="1920239" y="377160"/>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SEQUENCE DIAGRAM (Victor Ramos)</a:t>
            </a:r>
            <a:endParaRPr/>
          </a:p>
        </p:txBody>
      </p:sp>
      <p:pic>
        <p:nvPicPr>
          <p:cNvPr id="330" name="Google Shape;330;gb0a5376acc_0_82"/>
          <p:cNvPicPr preferRelativeResize="0"/>
          <p:nvPr/>
        </p:nvPicPr>
        <p:blipFill>
          <a:blip r:embed="rId3">
            <a:alphaModFix/>
          </a:blip>
          <a:stretch>
            <a:fillRect/>
          </a:stretch>
        </p:blipFill>
        <p:spPr>
          <a:xfrm>
            <a:off x="10361451" y="5673675"/>
            <a:ext cx="1474260" cy="844425"/>
          </a:xfrm>
          <a:prstGeom prst="rect">
            <a:avLst/>
          </a:prstGeom>
          <a:noFill/>
          <a:ln>
            <a:noFill/>
          </a:ln>
        </p:spPr>
      </p:pic>
      <p:pic>
        <p:nvPicPr>
          <p:cNvPr id="331" name="Google Shape;331;gb0a5376acc_0_82"/>
          <p:cNvPicPr preferRelativeResize="0"/>
          <p:nvPr/>
        </p:nvPicPr>
        <p:blipFill>
          <a:blip r:embed="rId4">
            <a:alphaModFix/>
          </a:blip>
          <a:stretch>
            <a:fillRect/>
          </a:stretch>
        </p:blipFill>
        <p:spPr>
          <a:xfrm>
            <a:off x="3328775" y="1673888"/>
            <a:ext cx="6734850" cy="35102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sp>
        <p:nvSpPr>
          <p:cNvPr id="336" name="Google Shape;336;gb0a5376acc_0_77"/>
          <p:cNvSpPr txBox="1"/>
          <p:nvPr>
            <p:ph type="title"/>
          </p:nvPr>
        </p:nvSpPr>
        <p:spPr>
          <a:xfrm>
            <a:off x="1920239" y="377160"/>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SEQUENCE DIAGRAM (Vanessa Rivero-Serret)</a:t>
            </a:r>
            <a:endParaRPr/>
          </a:p>
        </p:txBody>
      </p:sp>
      <p:pic>
        <p:nvPicPr>
          <p:cNvPr id="337" name="Google Shape;337;gb0a5376acc_0_77"/>
          <p:cNvPicPr preferRelativeResize="0"/>
          <p:nvPr/>
        </p:nvPicPr>
        <p:blipFill>
          <a:blip r:embed="rId3">
            <a:alphaModFix/>
          </a:blip>
          <a:stretch>
            <a:fillRect/>
          </a:stretch>
        </p:blipFill>
        <p:spPr>
          <a:xfrm>
            <a:off x="10361451" y="5673675"/>
            <a:ext cx="1474260" cy="844425"/>
          </a:xfrm>
          <a:prstGeom prst="rect">
            <a:avLst/>
          </a:prstGeom>
          <a:noFill/>
          <a:ln>
            <a:noFill/>
          </a:ln>
        </p:spPr>
      </p:pic>
      <p:pic>
        <p:nvPicPr>
          <p:cNvPr id="338" name="Google Shape;338;gb0a5376acc_0_77"/>
          <p:cNvPicPr preferRelativeResize="0"/>
          <p:nvPr/>
        </p:nvPicPr>
        <p:blipFill>
          <a:blip r:embed="rId4">
            <a:alphaModFix/>
          </a:blip>
          <a:stretch>
            <a:fillRect/>
          </a:stretch>
        </p:blipFill>
        <p:spPr>
          <a:xfrm>
            <a:off x="2505100" y="1277050"/>
            <a:ext cx="7648751" cy="499195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gb0a5376acc_0_86"/>
          <p:cNvSpPr txBox="1"/>
          <p:nvPr>
            <p:ph type="title"/>
          </p:nvPr>
        </p:nvSpPr>
        <p:spPr>
          <a:xfrm>
            <a:off x="1920239" y="377160"/>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SEQUENCE DIAGRAM (Richar Marshall)</a:t>
            </a:r>
            <a:endParaRPr/>
          </a:p>
        </p:txBody>
      </p:sp>
      <p:pic>
        <p:nvPicPr>
          <p:cNvPr id="344" name="Google Shape;344;gb0a5376acc_0_86"/>
          <p:cNvPicPr preferRelativeResize="0"/>
          <p:nvPr/>
        </p:nvPicPr>
        <p:blipFill>
          <a:blip r:embed="rId3">
            <a:alphaModFix/>
          </a:blip>
          <a:stretch>
            <a:fillRect/>
          </a:stretch>
        </p:blipFill>
        <p:spPr>
          <a:xfrm>
            <a:off x="10407351" y="5688900"/>
            <a:ext cx="1474260" cy="844425"/>
          </a:xfrm>
          <a:prstGeom prst="rect">
            <a:avLst/>
          </a:prstGeom>
          <a:noFill/>
          <a:ln>
            <a:noFill/>
          </a:ln>
        </p:spPr>
      </p:pic>
      <p:pic>
        <p:nvPicPr>
          <p:cNvPr id="345" name="Google Shape;345;gb0a5376acc_0_86"/>
          <p:cNvPicPr preferRelativeResize="0"/>
          <p:nvPr/>
        </p:nvPicPr>
        <p:blipFill>
          <a:blip r:embed="rId4">
            <a:alphaModFix/>
          </a:blip>
          <a:stretch>
            <a:fillRect/>
          </a:stretch>
        </p:blipFill>
        <p:spPr>
          <a:xfrm>
            <a:off x="1920250" y="1406225"/>
            <a:ext cx="8487099" cy="4389289"/>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gb0a5376acc_0_90"/>
          <p:cNvSpPr txBox="1"/>
          <p:nvPr>
            <p:ph type="title"/>
          </p:nvPr>
        </p:nvSpPr>
        <p:spPr>
          <a:xfrm>
            <a:off x="1920239" y="377160"/>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SEQUENCE DIAGRAM (Hector Ramirez)</a:t>
            </a:r>
            <a:endParaRPr/>
          </a:p>
        </p:txBody>
      </p:sp>
      <p:pic>
        <p:nvPicPr>
          <p:cNvPr id="351" name="Google Shape;351;gb0a5376acc_0_90"/>
          <p:cNvPicPr preferRelativeResize="0"/>
          <p:nvPr/>
        </p:nvPicPr>
        <p:blipFill>
          <a:blip r:embed="rId3">
            <a:alphaModFix/>
          </a:blip>
          <a:stretch>
            <a:fillRect/>
          </a:stretch>
        </p:blipFill>
        <p:spPr>
          <a:xfrm>
            <a:off x="10361451" y="5673675"/>
            <a:ext cx="1474260" cy="844425"/>
          </a:xfrm>
          <a:prstGeom prst="rect">
            <a:avLst/>
          </a:prstGeom>
          <a:noFill/>
          <a:ln>
            <a:noFill/>
          </a:ln>
        </p:spPr>
      </p:pic>
      <p:pic>
        <p:nvPicPr>
          <p:cNvPr id="352" name="Google Shape;352;gb0a5376acc_0_90"/>
          <p:cNvPicPr preferRelativeResize="0"/>
          <p:nvPr/>
        </p:nvPicPr>
        <p:blipFill rotWithShape="1">
          <a:blip r:embed="rId4">
            <a:alphaModFix/>
          </a:blip>
          <a:srcRect b="0" l="0" r="0" t="6950"/>
          <a:stretch/>
        </p:blipFill>
        <p:spPr>
          <a:xfrm>
            <a:off x="3534750" y="1178250"/>
            <a:ext cx="6213475" cy="529707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4"/>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1400"/>
              <a:buNone/>
            </a:pPr>
            <a:r>
              <a:rPr lang="en-US" sz="3240"/>
              <a:t>SYSTEM DESIGN: ARCHITECTURE &amp; </a:t>
            </a:r>
            <a:br>
              <a:rPr lang="en-US" sz="3240"/>
            </a:br>
            <a:r>
              <a:rPr lang="en-US" sz="3240"/>
              <a:t>DEPLOYMENT</a:t>
            </a:r>
            <a:endParaRPr sz="3240"/>
          </a:p>
        </p:txBody>
      </p:sp>
      <p:pic>
        <p:nvPicPr>
          <p:cNvPr id="358" name="Google Shape;358;p4"/>
          <p:cNvPicPr preferRelativeResize="0"/>
          <p:nvPr/>
        </p:nvPicPr>
        <p:blipFill rotWithShape="1">
          <a:blip r:embed="rId3">
            <a:alphaModFix/>
          </a:blip>
          <a:srcRect b="0" l="0" r="0" t="0"/>
          <a:stretch/>
        </p:blipFill>
        <p:spPr>
          <a:xfrm>
            <a:off x="3768526" y="1716591"/>
            <a:ext cx="6381314" cy="4557328"/>
          </a:xfrm>
          <a:prstGeom prst="rect">
            <a:avLst/>
          </a:prstGeom>
          <a:noFill/>
          <a:ln>
            <a:noFill/>
          </a:ln>
        </p:spPr>
      </p:pic>
      <p:pic>
        <p:nvPicPr>
          <p:cNvPr id="359" name="Google Shape;359;p4"/>
          <p:cNvPicPr preferRelativeResize="0"/>
          <p:nvPr/>
        </p:nvPicPr>
        <p:blipFill>
          <a:blip r:embed="rId4">
            <a:alphaModFix/>
          </a:blip>
          <a:stretch>
            <a:fillRect/>
          </a:stretch>
        </p:blipFill>
        <p:spPr>
          <a:xfrm>
            <a:off x="10361451" y="5673675"/>
            <a:ext cx="1474260" cy="8444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3" name="Shape 363"/>
        <p:cNvGrpSpPr/>
        <p:nvPr/>
      </p:nvGrpSpPr>
      <p:grpSpPr>
        <a:xfrm>
          <a:off x="0" y="0"/>
          <a:ext cx="0" cy="0"/>
          <a:chOff x="0" y="0"/>
          <a:chExt cx="0" cy="0"/>
        </a:xfrm>
      </p:grpSpPr>
      <p:sp>
        <p:nvSpPr>
          <p:cNvPr id="364" name="Google Shape;364;p5"/>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1400"/>
              <a:buNone/>
            </a:pPr>
            <a:r>
              <a:rPr lang="en-US"/>
              <a:t>SYSTEM DATA DESIGN</a:t>
            </a:r>
            <a:endParaRPr/>
          </a:p>
        </p:txBody>
      </p:sp>
      <p:pic>
        <p:nvPicPr>
          <p:cNvPr id="365" name="Google Shape;365;p5"/>
          <p:cNvPicPr preferRelativeResize="0"/>
          <p:nvPr/>
        </p:nvPicPr>
        <p:blipFill rotWithShape="1">
          <a:blip r:embed="rId3">
            <a:alphaModFix/>
          </a:blip>
          <a:srcRect b="0" l="0" r="0" t="18233"/>
          <a:stretch/>
        </p:blipFill>
        <p:spPr>
          <a:xfrm>
            <a:off x="2047700" y="1763850"/>
            <a:ext cx="2664825" cy="1092200"/>
          </a:xfrm>
          <a:prstGeom prst="rect">
            <a:avLst/>
          </a:prstGeom>
          <a:noFill/>
          <a:ln>
            <a:noFill/>
          </a:ln>
        </p:spPr>
      </p:pic>
      <p:sp>
        <p:nvSpPr>
          <p:cNvPr id="366" name="Google Shape;366;p5"/>
          <p:cNvSpPr/>
          <p:nvPr/>
        </p:nvSpPr>
        <p:spPr>
          <a:xfrm>
            <a:off x="3011550" y="3238200"/>
            <a:ext cx="7543800" cy="2710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US" sz="1800" u="none" cap="none" strike="noStrike">
                <a:solidFill>
                  <a:schemeClr val="lt1"/>
                </a:solidFill>
                <a:latin typeface="Book Antiqua"/>
                <a:ea typeface="Book Antiqua"/>
                <a:cs typeface="Book Antiqua"/>
                <a:sym typeface="Book Antiqua"/>
              </a:rPr>
              <a:t>All data in the application, except authentication-related data (passwords, emails, etc) and </a:t>
            </a:r>
            <a:r>
              <a:rPr lang="en-US" sz="1800">
                <a:solidFill>
                  <a:schemeClr val="lt1"/>
                </a:solidFill>
                <a:latin typeface="Book Antiqua"/>
                <a:ea typeface="Book Antiqua"/>
                <a:cs typeface="Book Antiqua"/>
                <a:sym typeface="Book Antiqua"/>
              </a:rPr>
              <a:t>Chat data</a:t>
            </a:r>
            <a:r>
              <a:rPr b="0" i="0" lang="en-US" sz="1800" u="none" cap="none" strike="noStrike">
                <a:solidFill>
                  <a:schemeClr val="lt1"/>
                </a:solidFill>
                <a:latin typeface="Book Antiqua"/>
                <a:ea typeface="Book Antiqua"/>
                <a:cs typeface="Book Antiqua"/>
                <a:sym typeface="Book Antiqua"/>
              </a:rPr>
              <a:t> is stored in Firebase Realtime Database.</a:t>
            </a:r>
            <a:endParaRPr/>
          </a:p>
          <a:p>
            <a:pPr indent="-342900" lvl="1" marL="914400" marR="0" rtl="0" algn="l">
              <a:lnSpc>
                <a:spcPct val="100000"/>
              </a:lnSpc>
              <a:spcBef>
                <a:spcPts val="0"/>
              </a:spcBef>
              <a:spcAft>
                <a:spcPts val="0"/>
              </a:spcAft>
              <a:buClr>
                <a:schemeClr val="lt1"/>
              </a:buClr>
              <a:buSzPts val="1800"/>
              <a:buChar char="○"/>
            </a:pPr>
            <a:r>
              <a:rPr b="0" i="0" lang="en-US" sz="1800" u="none" cap="none" strike="noStrike">
                <a:solidFill>
                  <a:schemeClr val="lt1"/>
                </a:solidFill>
                <a:latin typeface="Book Antiqua"/>
                <a:ea typeface="Book Antiqua"/>
                <a:cs typeface="Book Antiqua"/>
                <a:sym typeface="Book Antiqua"/>
              </a:rPr>
              <a:t>Ideal for dynamic data such as CMEs, user profile info and categories content. </a:t>
            </a:r>
            <a:endParaRPr b="0" i="0" sz="1800" u="none" cap="none" strike="noStrike">
              <a:solidFill>
                <a:schemeClr val="lt1"/>
              </a:solidFill>
              <a:latin typeface="Book Antiqua"/>
              <a:ea typeface="Book Antiqua"/>
              <a:cs typeface="Book Antiqua"/>
              <a:sym typeface="Book Antiqua"/>
            </a:endParaRPr>
          </a:p>
          <a:p>
            <a:pPr indent="0" lvl="0" marL="914400" marR="0" rtl="0" algn="l">
              <a:lnSpc>
                <a:spcPct val="100000"/>
              </a:lnSpc>
              <a:spcBef>
                <a:spcPts val="0"/>
              </a:spcBef>
              <a:spcAft>
                <a:spcPts val="0"/>
              </a:spcAft>
              <a:buNone/>
            </a:pPr>
            <a:r>
              <a:t/>
            </a:r>
            <a:endParaRPr sz="1800">
              <a:solidFill>
                <a:schemeClr val="lt1"/>
              </a:solidFill>
              <a:latin typeface="Book Antiqua"/>
              <a:ea typeface="Book Antiqua"/>
              <a:cs typeface="Book Antiqua"/>
              <a:sym typeface="Book Antiqua"/>
            </a:endParaRPr>
          </a:p>
          <a:p>
            <a:pPr indent="0" lvl="0" marL="0" marR="0" rtl="0" algn="l">
              <a:lnSpc>
                <a:spcPct val="100000"/>
              </a:lnSpc>
              <a:spcBef>
                <a:spcPts val="0"/>
              </a:spcBef>
              <a:spcAft>
                <a:spcPts val="0"/>
              </a:spcAft>
              <a:buNone/>
            </a:pPr>
            <a:r>
              <a:rPr lang="en-US" sz="1800">
                <a:solidFill>
                  <a:schemeClr val="lt1"/>
                </a:solidFill>
                <a:latin typeface="Book Antiqua"/>
                <a:ea typeface="Book Antiqua"/>
                <a:cs typeface="Book Antiqua"/>
                <a:sym typeface="Book Antiqua"/>
              </a:rPr>
              <a:t>Chat data is stored in Cloud Firestore.</a:t>
            </a:r>
            <a:endParaRPr sz="1800">
              <a:solidFill>
                <a:schemeClr val="lt1"/>
              </a:solidFill>
              <a:latin typeface="Book Antiqua"/>
              <a:ea typeface="Book Antiqua"/>
              <a:cs typeface="Book Antiqua"/>
              <a:sym typeface="Book Antiqua"/>
            </a:endParaRPr>
          </a:p>
          <a:p>
            <a:pPr indent="-342900" lvl="1" marL="914400" marR="0" rtl="0" algn="l">
              <a:lnSpc>
                <a:spcPct val="100000"/>
              </a:lnSpc>
              <a:spcBef>
                <a:spcPts val="0"/>
              </a:spcBef>
              <a:spcAft>
                <a:spcPts val="0"/>
              </a:spcAft>
              <a:buClr>
                <a:schemeClr val="lt1"/>
              </a:buClr>
              <a:buSzPts val="1800"/>
              <a:buFont typeface="Book Antiqua"/>
              <a:buChar char="○"/>
            </a:pPr>
            <a:r>
              <a:rPr lang="en-US" sz="1800">
                <a:solidFill>
                  <a:schemeClr val="lt1"/>
                </a:solidFill>
                <a:latin typeface="Book Antiqua"/>
                <a:ea typeface="Book Antiqua"/>
                <a:cs typeface="Book Antiqua"/>
                <a:sym typeface="Book Antiqua"/>
              </a:rPr>
              <a:t>Allows for more complex queries.</a:t>
            </a:r>
            <a:endParaRPr sz="1800">
              <a:solidFill>
                <a:schemeClr val="lt1"/>
              </a:solidFill>
              <a:latin typeface="Book Antiqua"/>
              <a:ea typeface="Book Antiqua"/>
              <a:cs typeface="Book Antiqua"/>
              <a:sym typeface="Book Antiqua"/>
            </a:endParaRPr>
          </a:p>
          <a:p>
            <a:pPr indent="0" lvl="0" marL="0" marR="0" rtl="0" algn="l">
              <a:lnSpc>
                <a:spcPct val="100000"/>
              </a:lnSpc>
              <a:spcBef>
                <a:spcPts val="0"/>
              </a:spcBef>
              <a:spcAft>
                <a:spcPts val="0"/>
              </a:spcAft>
              <a:buClr>
                <a:srgbClr val="000000"/>
              </a:buClr>
              <a:buSzPts val="1400"/>
              <a:buFont typeface="Arial"/>
              <a:buNone/>
            </a:pPr>
            <a:br>
              <a:rPr b="0" i="0" lang="en-US" sz="1400" u="none" cap="none" strike="noStrike">
                <a:solidFill>
                  <a:schemeClr val="lt1"/>
                </a:solidFill>
                <a:latin typeface="Arial"/>
                <a:ea typeface="Arial"/>
                <a:cs typeface="Arial"/>
                <a:sym typeface="Arial"/>
              </a:rPr>
            </a:br>
            <a:r>
              <a:rPr lang="en-US" sz="1800">
                <a:solidFill>
                  <a:srgbClr val="FFFFFF"/>
                </a:solidFill>
                <a:latin typeface="Book Antiqua"/>
                <a:ea typeface="Book Antiqua"/>
                <a:cs typeface="Book Antiqua"/>
                <a:sym typeface="Book Antiqua"/>
              </a:rPr>
              <a:t>Certifications and Avatar images stored in Cloud Storage.</a:t>
            </a:r>
            <a:endParaRPr sz="1800">
              <a:solidFill>
                <a:srgbClr val="FFFFFF"/>
              </a:solidFill>
              <a:latin typeface="Book Antiqua"/>
              <a:ea typeface="Book Antiqua"/>
              <a:cs typeface="Book Antiqua"/>
              <a:sym typeface="Book Antiqua"/>
            </a:endParaRPr>
          </a:p>
          <a:p>
            <a:pPr indent="457200" lvl="0" marL="457200" rtl="0" algn="l">
              <a:lnSpc>
                <a:spcPct val="115000"/>
              </a:lnSpc>
              <a:spcBef>
                <a:spcPts val="0"/>
              </a:spcBef>
              <a:spcAft>
                <a:spcPts val="0"/>
              </a:spcAft>
              <a:buClr>
                <a:schemeClr val="dk1"/>
              </a:buClr>
              <a:buSzPts val="1100"/>
              <a:buFont typeface="Arial"/>
              <a:buNone/>
            </a:pPr>
            <a:r>
              <a:rPr lang="en-US" sz="1800">
                <a:solidFill>
                  <a:srgbClr val="FFFFFF"/>
                </a:solidFill>
                <a:latin typeface="Book Antiqua"/>
                <a:ea typeface="Book Antiqua"/>
                <a:cs typeface="Book Antiqua"/>
                <a:sym typeface="Book Antiqua"/>
              </a:rPr>
              <a:t>Keeps all photos in separate storage.</a:t>
            </a:r>
            <a:endParaRPr sz="1800">
              <a:solidFill>
                <a:srgbClr val="FFFFFF"/>
              </a:solidFill>
              <a:latin typeface="Book Antiqua"/>
              <a:ea typeface="Book Antiqua"/>
              <a:cs typeface="Book Antiqua"/>
              <a:sym typeface="Book Antiqua"/>
            </a:endParaRPr>
          </a:p>
          <a:p>
            <a:pPr indent="0" lvl="0" marL="0" marR="0" rtl="0" algn="l">
              <a:lnSpc>
                <a:spcPct val="100000"/>
              </a:lnSpc>
              <a:spcBef>
                <a:spcPts val="0"/>
              </a:spcBef>
              <a:spcAft>
                <a:spcPts val="0"/>
              </a:spcAft>
              <a:buClr>
                <a:srgbClr val="000000"/>
              </a:buClr>
              <a:buSzPts val="1400"/>
              <a:buFont typeface="Arial"/>
              <a:buNone/>
            </a:pPr>
            <a:r>
              <a:t/>
            </a:r>
            <a:endParaRPr>
              <a:solidFill>
                <a:schemeClr val="lt1"/>
              </a:solidFill>
            </a:endParaRPr>
          </a:p>
        </p:txBody>
      </p:sp>
      <p:pic>
        <p:nvPicPr>
          <p:cNvPr id="367" name="Google Shape;367;p5"/>
          <p:cNvPicPr preferRelativeResize="0"/>
          <p:nvPr/>
        </p:nvPicPr>
        <p:blipFill>
          <a:blip r:embed="rId4">
            <a:alphaModFix/>
          </a:blip>
          <a:stretch>
            <a:fillRect/>
          </a:stretch>
        </p:blipFill>
        <p:spPr>
          <a:xfrm>
            <a:off x="10361451" y="5673675"/>
            <a:ext cx="1474260" cy="844425"/>
          </a:xfrm>
          <a:prstGeom prst="rect">
            <a:avLst/>
          </a:prstGeom>
          <a:noFill/>
          <a:ln>
            <a:noFill/>
          </a:ln>
        </p:spPr>
      </p:pic>
      <p:pic>
        <p:nvPicPr>
          <p:cNvPr descr="The Journey of Firebase 🔥 — Cloud Firestore | by Manuel Ernesto | Medium" id="368" name="Google Shape;368;p5"/>
          <p:cNvPicPr preferRelativeResize="0"/>
          <p:nvPr/>
        </p:nvPicPr>
        <p:blipFill>
          <a:blip r:embed="rId5">
            <a:alphaModFix/>
          </a:blip>
          <a:stretch>
            <a:fillRect/>
          </a:stretch>
        </p:blipFill>
        <p:spPr>
          <a:xfrm>
            <a:off x="5098300" y="1763850"/>
            <a:ext cx="3029536" cy="1092200"/>
          </a:xfrm>
          <a:prstGeom prst="rect">
            <a:avLst/>
          </a:prstGeom>
          <a:noFill/>
          <a:ln>
            <a:noFill/>
          </a:ln>
        </p:spPr>
      </p:pic>
      <p:pic>
        <p:nvPicPr>
          <p:cNvPr id="369" name="Google Shape;369;p5"/>
          <p:cNvPicPr preferRelativeResize="0"/>
          <p:nvPr/>
        </p:nvPicPr>
        <p:blipFill>
          <a:blip r:embed="rId6">
            <a:alphaModFix/>
          </a:blip>
          <a:stretch>
            <a:fillRect/>
          </a:stretch>
        </p:blipFill>
        <p:spPr>
          <a:xfrm>
            <a:off x="8469400" y="1762263"/>
            <a:ext cx="2667000" cy="1095375"/>
          </a:xfrm>
          <a:prstGeom prst="rect">
            <a:avLst/>
          </a:prstGeom>
          <a:noFill/>
          <a:ln>
            <a:noFill/>
          </a:ln>
        </p:spPr>
      </p:pic>
      <p:pic>
        <p:nvPicPr>
          <p:cNvPr id="370" name="Google Shape;370;p5"/>
          <p:cNvPicPr preferRelativeResize="0"/>
          <p:nvPr/>
        </p:nvPicPr>
        <p:blipFill>
          <a:blip r:embed="rId7">
            <a:alphaModFix/>
          </a:blip>
          <a:stretch>
            <a:fillRect/>
          </a:stretch>
        </p:blipFill>
        <p:spPr>
          <a:xfrm>
            <a:off x="3561900" y="5980525"/>
            <a:ext cx="381000" cy="30480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sp>
        <p:nvSpPr>
          <p:cNvPr id="375" name="Google Shape;375;p6"/>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1400"/>
              <a:buNone/>
            </a:pPr>
            <a:r>
              <a:rPr lang="en-US"/>
              <a:t>SYSTEM SECURITY DESIGN</a:t>
            </a:r>
            <a:endParaRPr/>
          </a:p>
        </p:txBody>
      </p:sp>
      <p:sp>
        <p:nvSpPr>
          <p:cNvPr id="376" name="Google Shape;376;p6"/>
          <p:cNvSpPr/>
          <p:nvPr/>
        </p:nvSpPr>
        <p:spPr>
          <a:xfrm>
            <a:off x="3731565" y="3429000"/>
            <a:ext cx="6096000" cy="175432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br>
              <a:rPr b="0" i="0" lang="en-US" sz="1800" u="none" cap="none" strike="noStrike">
                <a:solidFill>
                  <a:schemeClr val="lt1"/>
                </a:solidFill>
                <a:latin typeface="Arial"/>
                <a:ea typeface="Arial"/>
                <a:cs typeface="Arial"/>
                <a:sym typeface="Arial"/>
              </a:rPr>
            </a:br>
            <a:r>
              <a:rPr b="0" i="0" lang="en-US" sz="1800" u="none" cap="none" strike="noStrike">
                <a:solidFill>
                  <a:schemeClr val="lt1"/>
                </a:solidFill>
                <a:latin typeface="Book Antiqua"/>
                <a:ea typeface="Book Antiqua"/>
                <a:cs typeface="Book Antiqua"/>
                <a:sym typeface="Book Antiqua"/>
              </a:rPr>
              <a:t>Firebase Authentication used for secure log-in with a variety of different methods like email/password &amp; google login.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None/>
            </a:pPr>
            <a:br>
              <a:rPr b="0" i="0" lang="en-US" sz="1800" u="none" cap="none" strike="noStrike">
                <a:solidFill>
                  <a:schemeClr val="lt1"/>
                </a:solidFill>
                <a:latin typeface="Arial"/>
                <a:ea typeface="Arial"/>
                <a:cs typeface="Arial"/>
                <a:sym typeface="Arial"/>
              </a:rPr>
            </a:br>
            <a:r>
              <a:rPr b="0" i="0" lang="en-US" sz="1800" u="none" cap="none" strike="noStrike">
                <a:solidFill>
                  <a:schemeClr val="lt1"/>
                </a:solidFill>
                <a:latin typeface="Book Antiqua"/>
                <a:ea typeface="Book Antiqua"/>
                <a:cs typeface="Book Antiqua"/>
                <a:sym typeface="Book Antiqua"/>
              </a:rPr>
              <a:t>User accounts are securely stored by Firebase.</a:t>
            </a:r>
            <a:endParaRPr b="0" i="0" sz="1400" u="none" cap="none" strike="noStrike">
              <a:solidFill>
                <a:srgbClr val="000000"/>
              </a:solidFill>
              <a:latin typeface="Arial"/>
              <a:ea typeface="Arial"/>
              <a:cs typeface="Arial"/>
              <a:sym typeface="Arial"/>
            </a:endParaRPr>
          </a:p>
        </p:txBody>
      </p:sp>
      <p:pic>
        <p:nvPicPr>
          <p:cNvPr id="377" name="Google Shape;377;p6"/>
          <p:cNvPicPr preferRelativeResize="0"/>
          <p:nvPr/>
        </p:nvPicPr>
        <p:blipFill>
          <a:blip r:embed="rId3">
            <a:alphaModFix/>
          </a:blip>
          <a:stretch>
            <a:fillRect/>
          </a:stretch>
        </p:blipFill>
        <p:spPr>
          <a:xfrm>
            <a:off x="10361451" y="5673675"/>
            <a:ext cx="1474260" cy="844425"/>
          </a:xfrm>
          <a:prstGeom prst="rect">
            <a:avLst/>
          </a:prstGeom>
          <a:noFill/>
          <a:ln>
            <a:noFill/>
          </a:ln>
        </p:spPr>
      </p:pic>
      <p:pic>
        <p:nvPicPr>
          <p:cNvPr descr="Firebase Authentication - Javatpoint" id="378" name="Google Shape;378;p6"/>
          <p:cNvPicPr preferRelativeResize="0"/>
          <p:nvPr/>
        </p:nvPicPr>
        <p:blipFill>
          <a:blip r:embed="rId4">
            <a:alphaModFix/>
          </a:blip>
          <a:stretch>
            <a:fillRect/>
          </a:stretch>
        </p:blipFill>
        <p:spPr>
          <a:xfrm>
            <a:off x="5560925" y="1524000"/>
            <a:ext cx="1905000" cy="190500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gb0a5376acc_0_94"/>
          <p:cNvSpPr txBox="1"/>
          <p:nvPr>
            <p:ph type="title"/>
          </p:nvPr>
        </p:nvSpPr>
        <p:spPr>
          <a:xfrm>
            <a:off x="1920239" y="377160"/>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CLASS DIAGRAM (WHOLE PROJECT)</a:t>
            </a:r>
            <a:endParaRPr/>
          </a:p>
        </p:txBody>
      </p:sp>
      <p:pic>
        <p:nvPicPr>
          <p:cNvPr id="384" name="Google Shape;384;gb0a5376acc_0_94"/>
          <p:cNvPicPr preferRelativeResize="0"/>
          <p:nvPr/>
        </p:nvPicPr>
        <p:blipFill rotWithShape="1">
          <a:blip r:embed="rId3">
            <a:alphaModFix/>
          </a:blip>
          <a:srcRect b="3446" l="0" r="0" t="3408"/>
          <a:stretch/>
        </p:blipFill>
        <p:spPr>
          <a:xfrm>
            <a:off x="3051535" y="1561248"/>
            <a:ext cx="7944581" cy="4768769"/>
          </a:xfrm>
          <a:prstGeom prst="rect">
            <a:avLst/>
          </a:prstGeom>
          <a:noFill/>
          <a:ln>
            <a:noFill/>
          </a:ln>
        </p:spPr>
      </p:pic>
      <p:pic>
        <p:nvPicPr>
          <p:cNvPr id="385" name="Google Shape;385;gb0a5376acc_0_94"/>
          <p:cNvPicPr preferRelativeResize="0"/>
          <p:nvPr/>
        </p:nvPicPr>
        <p:blipFill>
          <a:blip r:embed="rId4">
            <a:alphaModFix/>
          </a:blip>
          <a:stretch>
            <a:fillRect/>
          </a:stretch>
        </p:blipFill>
        <p:spPr>
          <a:xfrm>
            <a:off x="10164801" y="377150"/>
            <a:ext cx="1474260" cy="8444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gadb8ed11dc_0_6"/>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PROBLEM DEFINITION</a:t>
            </a:r>
            <a:endParaRPr/>
          </a:p>
        </p:txBody>
      </p:sp>
      <p:sp>
        <p:nvSpPr>
          <p:cNvPr id="197" name="Google Shape;197;gadb8ed11dc_0_6"/>
          <p:cNvSpPr txBox="1"/>
          <p:nvPr>
            <p:ph idx="1" type="body"/>
          </p:nvPr>
        </p:nvSpPr>
        <p:spPr>
          <a:xfrm>
            <a:off x="1920250" y="1825625"/>
            <a:ext cx="9718500" cy="3955500"/>
          </a:xfrm>
          <a:prstGeom prst="rect">
            <a:avLst/>
          </a:prstGeom>
          <a:noFill/>
          <a:ln>
            <a:noFill/>
          </a:ln>
        </p:spPr>
        <p:txBody>
          <a:bodyPr anchorCtr="0" anchor="t" bIns="45700" lIns="91425" spcFirstLastPara="1" rIns="91425" wrap="square" tIns="45700">
            <a:noAutofit/>
          </a:bodyPr>
          <a:lstStyle/>
          <a:p>
            <a:pPr indent="-342900" lvl="0" marL="457200" rtl="0" algn="l">
              <a:lnSpc>
                <a:spcPct val="100000"/>
              </a:lnSpc>
              <a:spcBef>
                <a:spcPts val="0"/>
              </a:spcBef>
              <a:spcAft>
                <a:spcPts val="0"/>
              </a:spcAft>
              <a:buClr>
                <a:srgbClr val="FFFFFF"/>
              </a:buClr>
              <a:buSzPts val="1800"/>
              <a:buFont typeface="Book Antiqua"/>
              <a:buChar char="o"/>
            </a:pPr>
            <a:r>
              <a:rPr lang="en-US" sz="1800">
                <a:solidFill>
                  <a:srgbClr val="FFFFFF"/>
                </a:solidFill>
                <a:latin typeface="Book Antiqua"/>
                <a:ea typeface="Book Antiqua"/>
                <a:cs typeface="Book Antiqua"/>
                <a:sym typeface="Book Antiqua"/>
              </a:rPr>
              <a:t>My Part (</a:t>
            </a:r>
            <a:r>
              <a:rPr b="1" lang="en-US" sz="1800">
                <a:solidFill>
                  <a:srgbClr val="FFFFFF"/>
                </a:solidFill>
                <a:latin typeface="Book Antiqua"/>
                <a:ea typeface="Book Antiqua"/>
                <a:cs typeface="Book Antiqua"/>
                <a:sym typeface="Book Antiqua"/>
              </a:rPr>
              <a:t>Vanessa Riveros</a:t>
            </a:r>
            <a:r>
              <a:rPr lang="en-US" sz="1800">
                <a:solidFill>
                  <a:srgbClr val="FFFFFF"/>
                </a:solidFill>
                <a:latin typeface="Book Antiqua"/>
                <a:ea typeface="Book Antiqua"/>
                <a:cs typeface="Book Antiqua"/>
                <a:sym typeface="Book Antiqua"/>
              </a:rPr>
              <a:t>):</a:t>
            </a:r>
            <a:endParaRPr sz="1800">
              <a:solidFill>
                <a:srgbClr val="FFFFFF"/>
              </a:solidFill>
              <a:latin typeface="Book Antiqua"/>
              <a:ea typeface="Book Antiqua"/>
              <a:cs typeface="Book Antiqua"/>
              <a:sym typeface="Book Antiqua"/>
            </a:endParaRPr>
          </a:p>
          <a:p>
            <a:pPr indent="-330200" lvl="1" marL="914400" rtl="0" algn="l">
              <a:lnSpc>
                <a:spcPct val="100000"/>
              </a:lnSpc>
              <a:spcBef>
                <a:spcPts val="600"/>
              </a:spcBef>
              <a:spcAft>
                <a:spcPts val="0"/>
              </a:spcAft>
              <a:buClr>
                <a:srgbClr val="FFFFFF"/>
              </a:buClr>
              <a:buSzPts val="1600"/>
              <a:buFont typeface="Book Antiqua"/>
              <a:buChar char="•"/>
            </a:pPr>
            <a:r>
              <a:rPr lang="en-US">
                <a:solidFill>
                  <a:srgbClr val="FFFFFF"/>
                </a:solidFill>
                <a:latin typeface="Book Antiqua"/>
                <a:ea typeface="Book Antiqua"/>
                <a:cs typeface="Book Antiqua"/>
                <a:sym typeface="Book Antiqua"/>
              </a:rPr>
              <a:t>I worked on </a:t>
            </a:r>
            <a:r>
              <a:rPr lang="en-US">
                <a:solidFill>
                  <a:srgbClr val="FFFFFF"/>
                </a:solidFill>
                <a:latin typeface="Book Antiqua"/>
                <a:ea typeface="Book Antiqua"/>
                <a:cs typeface="Book Antiqua"/>
                <a:sym typeface="Book Antiqua"/>
              </a:rPr>
              <a:t>completing</a:t>
            </a:r>
            <a:r>
              <a:rPr lang="en-US">
                <a:solidFill>
                  <a:srgbClr val="FFFFFF"/>
                </a:solidFill>
                <a:latin typeface="Book Antiqua"/>
                <a:ea typeface="Book Antiqua"/>
                <a:cs typeface="Book Antiqua"/>
                <a:sym typeface="Book Antiqua"/>
              </a:rPr>
              <a:t> the chat feature which includes the </a:t>
            </a:r>
            <a:r>
              <a:rPr lang="en-US">
                <a:solidFill>
                  <a:srgbClr val="FFFFFF"/>
                </a:solidFill>
                <a:latin typeface="Book Antiqua"/>
                <a:ea typeface="Book Antiqua"/>
                <a:cs typeface="Book Antiqua"/>
                <a:sym typeface="Book Antiqua"/>
              </a:rPr>
              <a:t>functionality of creating global and private chats to provide easy communication between medical staff. Medical staff can use the global chats to create a chat room revolving around a topic where the chat is accessible by all users on the app. The private chats can be created to message one or more online users as a live chat. </a:t>
            </a:r>
            <a:endParaRPr>
              <a:solidFill>
                <a:srgbClr val="FFFFFF"/>
              </a:solidFill>
              <a:latin typeface="Book Antiqua"/>
              <a:ea typeface="Book Antiqua"/>
              <a:cs typeface="Book Antiqua"/>
              <a:sym typeface="Book Antiqua"/>
            </a:endParaRPr>
          </a:p>
          <a:p>
            <a:pPr indent="-330200" lvl="1" marL="914400" rtl="0" algn="l">
              <a:lnSpc>
                <a:spcPct val="100000"/>
              </a:lnSpc>
              <a:spcBef>
                <a:spcPts val="600"/>
              </a:spcBef>
              <a:spcAft>
                <a:spcPts val="0"/>
              </a:spcAft>
              <a:buClr>
                <a:srgbClr val="FFFFFF"/>
              </a:buClr>
              <a:buSzPts val="1600"/>
              <a:buFont typeface="Book Antiqua"/>
              <a:buChar char="•"/>
            </a:pPr>
            <a:r>
              <a:rPr lang="en-US">
                <a:solidFill>
                  <a:srgbClr val="FFFFFF"/>
                </a:solidFill>
                <a:latin typeface="Book Antiqua"/>
                <a:ea typeface="Book Antiqua"/>
                <a:cs typeface="Book Antiqua"/>
                <a:sym typeface="Book Antiqua"/>
              </a:rPr>
              <a:t>I added a disclaimer at the top of each chat to remind users to follow HIPAA regulations. Once users leave the app, they can no longer access the chat. I also added a chat details screen where users can view relevant information about the chat and participants as well as functionality to remove users from the chat or delete the entire chat.</a:t>
            </a:r>
            <a:endParaRPr sz="1800">
              <a:solidFill>
                <a:srgbClr val="FFFFFF"/>
              </a:solidFill>
              <a:latin typeface="Book Antiqua"/>
              <a:ea typeface="Book Antiqua"/>
              <a:cs typeface="Book Antiqua"/>
              <a:sym typeface="Book Antiqua"/>
            </a:endParaRPr>
          </a:p>
        </p:txBody>
      </p:sp>
      <p:pic>
        <p:nvPicPr>
          <p:cNvPr id="198" name="Google Shape;198;gadb8ed11dc_0_6"/>
          <p:cNvPicPr preferRelativeResize="0"/>
          <p:nvPr/>
        </p:nvPicPr>
        <p:blipFill>
          <a:blip r:embed="rId3">
            <a:alphaModFix/>
          </a:blip>
          <a:stretch>
            <a:fillRect/>
          </a:stretch>
        </p:blipFill>
        <p:spPr>
          <a:xfrm>
            <a:off x="10361451" y="5673675"/>
            <a:ext cx="1474260" cy="8444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gb0a5376acc_0_99"/>
          <p:cNvSpPr txBox="1"/>
          <p:nvPr>
            <p:ph type="title"/>
          </p:nvPr>
        </p:nvSpPr>
        <p:spPr>
          <a:xfrm>
            <a:off x="1920239" y="377160"/>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CLASS DIAGRAM (</a:t>
            </a:r>
            <a:r>
              <a:rPr lang="en-US" sz="2800">
                <a:latin typeface="Book Antiqua"/>
                <a:ea typeface="Book Antiqua"/>
                <a:cs typeface="Book Antiqua"/>
                <a:sym typeface="Book Antiqua"/>
              </a:rPr>
              <a:t>Vanessa Riveros</a:t>
            </a:r>
            <a:r>
              <a:rPr lang="en-US" sz="2800">
                <a:latin typeface="Book Antiqua"/>
                <a:ea typeface="Book Antiqua"/>
                <a:cs typeface="Book Antiqua"/>
                <a:sym typeface="Book Antiqua"/>
              </a:rPr>
              <a:t>)</a:t>
            </a:r>
            <a:endParaRPr/>
          </a:p>
        </p:txBody>
      </p:sp>
      <p:pic>
        <p:nvPicPr>
          <p:cNvPr id="391" name="Google Shape;391;gb0a5376acc_0_99"/>
          <p:cNvPicPr preferRelativeResize="0"/>
          <p:nvPr/>
        </p:nvPicPr>
        <p:blipFill>
          <a:blip r:embed="rId3">
            <a:alphaModFix/>
          </a:blip>
          <a:stretch>
            <a:fillRect/>
          </a:stretch>
        </p:blipFill>
        <p:spPr>
          <a:xfrm>
            <a:off x="10361451" y="5673675"/>
            <a:ext cx="1474260" cy="844425"/>
          </a:xfrm>
          <a:prstGeom prst="rect">
            <a:avLst/>
          </a:prstGeom>
          <a:noFill/>
          <a:ln>
            <a:noFill/>
          </a:ln>
        </p:spPr>
      </p:pic>
      <p:pic>
        <p:nvPicPr>
          <p:cNvPr id="392" name="Google Shape;392;gb0a5376acc_0_99"/>
          <p:cNvPicPr preferRelativeResize="0"/>
          <p:nvPr/>
        </p:nvPicPr>
        <p:blipFill>
          <a:blip r:embed="rId4">
            <a:alphaModFix/>
          </a:blip>
          <a:stretch>
            <a:fillRect/>
          </a:stretch>
        </p:blipFill>
        <p:spPr>
          <a:xfrm>
            <a:off x="3995125" y="1332660"/>
            <a:ext cx="5569042" cy="4991939"/>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gb0a5376acc_0_109"/>
          <p:cNvSpPr txBox="1"/>
          <p:nvPr>
            <p:ph type="title"/>
          </p:nvPr>
        </p:nvSpPr>
        <p:spPr>
          <a:xfrm>
            <a:off x="1920239" y="377160"/>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CLASS DIAGRAM (Victor Ramos)</a:t>
            </a:r>
            <a:endParaRPr/>
          </a:p>
        </p:txBody>
      </p:sp>
      <p:pic>
        <p:nvPicPr>
          <p:cNvPr id="398" name="Google Shape;398;gb0a5376acc_0_109"/>
          <p:cNvPicPr preferRelativeResize="0"/>
          <p:nvPr/>
        </p:nvPicPr>
        <p:blipFill>
          <a:blip r:embed="rId3">
            <a:alphaModFix/>
          </a:blip>
          <a:stretch>
            <a:fillRect/>
          </a:stretch>
        </p:blipFill>
        <p:spPr>
          <a:xfrm>
            <a:off x="10361451" y="5673675"/>
            <a:ext cx="1474260" cy="844425"/>
          </a:xfrm>
          <a:prstGeom prst="rect">
            <a:avLst/>
          </a:prstGeom>
          <a:noFill/>
          <a:ln>
            <a:noFill/>
          </a:ln>
        </p:spPr>
      </p:pic>
      <p:pic>
        <p:nvPicPr>
          <p:cNvPr id="399" name="Google Shape;399;gb0a5376acc_0_109"/>
          <p:cNvPicPr preferRelativeResize="0"/>
          <p:nvPr/>
        </p:nvPicPr>
        <p:blipFill>
          <a:blip r:embed="rId4">
            <a:alphaModFix/>
          </a:blip>
          <a:stretch>
            <a:fillRect/>
          </a:stretch>
        </p:blipFill>
        <p:spPr>
          <a:xfrm>
            <a:off x="3227688" y="1271660"/>
            <a:ext cx="7103915" cy="499194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gb0a5376acc_0_104"/>
          <p:cNvSpPr txBox="1"/>
          <p:nvPr>
            <p:ph type="title"/>
          </p:nvPr>
        </p:nvSpPr>
        <p:spPr>
          <a:xfrm>
            <a:off x="1920239" y="377160"/>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CLASS DIAGRAM (Vanessa Rivero-Serret)</a:t>
            </a:r>
            <a:endParaRPr/>
          </a:p>
        </p:txBody>
      </p:sp>
      <p:pic>
        <p:nvPicPr>
          <p:cNvPr id="405" name="Google Shape;405;gb0a5376acc_0_104"/>
          <p:cNvPicPr preferRelativeResize="0"/>
          <p:nvPr/>
        </p:nvPicPr>
        <p:blipFill>
          <a:blip r:embed="rId3">
            <a:alphaModFix/>
          </a:blip>
          <a:stretch>
            <a:fillRect/>
          </a:stretch>
        </p:blipFill>
        <p:spPr>
          <a:xfrm>
            <a:off x="10361451" y="5673675"/>
            <a:ext cx="1474260" cy="844425"/>
          </a:xfrm>
          <a:prstGeom prst="rect">
            <a:avLst/>
          </a:prstGeom>
          <a:noFill/>
          <a:ln>
            <a:noFill/>
          </a:ln>
        </p:spPr>
      </p:pic>
      <p:pic>
        <p:nvPicPr>
          <p:cNvPr id="406" name="Google Shape;406;gb0a5376acc_0_104"/>
          <p:cNvPicPr preferRelativeResize="0"/>
          <p:nvPr/>
        </p:nvPicPr>
        <p:blipFill>
          <a:blip r:embed="rId4">
            <a:alphaModFix/>
          </a:blip>
          <a:stretch>
            <a:fillRect/>
          </a:stretch>
        </p:blipFill>
        <p:spPr>
          <a:xfrm>
            <a:off x="2728875" y="1236625"/>
            <a:ext cx="7632574" cy="499195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gb0a5376acc_0_113"/>
          <p:cNvSpPr txBox="1"/>
          <p:nvPr>
            <p:ph type="title"/>
          </p:nvPr>
        </p:nvSpPr>
        <p:spPr>
          <a:xfrm>
            <a:off x="1920239" y="377160"/>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CLASS DIAGRAM (Richar Marshall)</a:t>
            </a:r>
            <a:endParaRPr/>
          </a:p>
        </p:txBody>
      </p:sp>
      <p:pic>
        <p:nvPicPr>
          <p:cNvPr id="412" name="Google Shape;412;gb0a5376acc_0_113"/>
          <p:cNvPicPr preferRelativeResize="0"/>
          <p:nvPr/>
        </p:nvPicPr>
        <p:blipFill>
          <a:blip r:embed="rId3">
            <a:alphaModFix/>
          </a:blip>
          <a:stretch>
            <a:fillRect/>
          </a:stretch>
        </p:blipFill>
        <p:spPr>
          <a:xfrm>
            <a:off x="10361451" y="5673675"/>
            <a:ext cx="1474260" cy="844425"/>
          </a:xfrm>
          <a:prstGeom prst="rect">
            <a:avLst/>
          </a:prstGeom>
          <a:noFill/>
          <a:ln>
            <a:noFill/>
          </a:ln>
        </p:spPr>
      </p:pic>
      <p:pic>
        <p:nvPicPr>
          <p:cNvPr id="413" name="Google Shape;413;gb0a5376acc_0_113"/>
          <p:cNvPicPr preferRelativeResize="0"/>
          <p:nvPr/>
        </p:nvPicPr>
        <p:blipFill>
          <a:blip r:embed="rId4">
            <a:alphaModFix/>
          </a:blip>
          <a:stretch>
            <a:fillRect/>
          </a:stretch>
        </p:blipFill>
        <p:spPr>
          <a:xfrm>
            <a:off x="1983575" y="1268797"/>
            <a:ext cx="8224850" cy="482950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gb0a5376acc_0_117"/>
          <p:cNvSpPr txBox="1"/>
          <p:nvPr>
            <p:ph type="title"/>
          </p:nvPr>
        </p:nvSpPr>
        <p:spPr>
          <a:xfrm>
            <a:off x="1920239" y="377160"/>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CLASS DIAGRAM (Hector Ramirez)</a:t>
            </a:r>
            <a:endParaRPr/>
          </a:p>
        </p:txBody>
      </p:sp>
      <p:pic>
        <p:nvPicPr>
          <p:cNvPr id="419" name="Google Shape;419;gb0a5376acc_0_117"/>
          <p:cNvPicPr preferRelativeResize="0"/>
          <p:nvPr/>
        </p:nvPicPr>
        <p:blipFill rotWithShape="1">
          <a:blip r:embed="rId3">
            <a:alphaModFix/>
          </a:blip>
          <a:srcRect b="0" l="0" r="0" t="9698"/>
          <a:stretch/>
        </p:blipFill>
        <p:spPr>
          <a:xfrm>
            <a:off x="3373600" y="1033325"/>
            <a:ext cx="6626401" cy="5640574"/>
          </a:xfrm>
          <a:prstGeom prst="rect">
            <a:avLst/>
          </a:prstGeom>
          <a:noFill/>
          <a:ln>
            <a:noFill/>
          </a:ln>
        </p:spPr>
      </p:pic>
      <p:pic>
        <p:nvPicPr>
          <p:cNvPr id="420" name="Google Shape;420;gb0a5376acc_0_117"/>
          <p:cNvPicPr preferRelativeResize="0"/>
          <p:nvPr/>
        </p:nvPicPr>
        <p:blipFill>
          <a:blip r:embed="rId4">
            <a:alphaModFix/>
          </a:blip>
          <a:stretch>
            <a:fillRect/>
          </a:stretch>
        </p:blipFill>
        <p:spPr>
          <a:xfrm>
            <a:off x="10361451" y="5673675"/>
            <a:ext cx="1474260" cy="8444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7"/>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SzPts val="1400"/>
              <a:buNone/>
            </a:pPr>
            <a:r>
              <a:rPr lang="en-US"/>
              <a:t>MAIN ALGORITHM</a:t>
            </a:r>
            <a:endParaRPr/>
          </a:p>
        </p:txBody>
      </p:sp>
      <p:sp>
        <p:nvSpPr>
          <p:cNvPr id="426" name="Google Shape;426;p7"/>
          <p:cNvSpPr/>
          <p:nvPr/>
        </p:nvSpPr>
        <p:spPr>
          <a:xfrm>
            <a:off x="3048000" y="1725574"/>
            <a:ext cx="6096000" cy="3016210"/>
          </a:xfrm>
          <a:prstGeom prst="rect">
            <a:avLst/>
          </a:prstGeom>
          <a:noFill/>
          <a:ln>
            <a:noFill/>
          </a:ln>
        </p:spPr>
        <p:txBody>
          <a:bodyPr anchorCtr="0" anchor="t" bIns="45700" lIns="91425" spcFirstLastPara="1" rIns="91425" wrap="square" tIns="45700">
            <a:spAutoFit/>
          </a:bodyPr>
          <a:lstStyle/>
          <a:p>
            <a:pPr indent="0" lvl="0" marL="0" rtl="0" algn="l">
              <a:lnSpc>
                <a:spcPct val="135714"/>
              </a:lnSpc>
              <a:spcBef>
                <a:spcPts val="0"/>
              </a:spcBef>
              <a:spcAft>
                <a:spcPts val="0"/>
              </a:spcAft>
              <a:buClr>
                <a:schemeClr val="dk1"/>
              </a:buClr>
              <a:buSzPts val="1100"/>
              <a:buFont typeface="Arial"/>
              <a:buNone/>
            </a:pPr>
            <a:r>
              <a:rPr lang="en-US">
                <a:solidFill>
                  <a:srgbClr val="FFFFFF"/>
                </a:solidFill>
                <a:latin typeface="Book Antiqua"/>
                <a:ea typeface="Book Antiqua"/>
                <a:cs typeface="Book Antiqua"/>
                <a:sym typeface="Book Antiqua"/>
              </a:rPr>
              <a:t>algolaUpdate = [];</a:t>
            </a:r>
            <a:endParaRPr>
              <a:solidFill>
                <a:srgbClr val="FFFFFF"/>
              </a:solidFill>
              <a:latin typeface="Book Antiqua"/>
              <a:ea typeface="Book Antiqua"/>
              <a:cs typeface="Book Antiqua"/>
              <a:sym typeface="Book Antiqua"/>
            </a:endParaRPr>
          </a:p>
          <a:p>
            <a:pPr indent="0" lvl="0" marL="0" rtl="0" algn="l">
              <a:lnSpc>
                <a:spcPct val="135714"/>
              </a:lnSpc>
              <a:spcBef>
                <a:spcPts val="0"/>
              </a:spcBef>
              <a:spcAft>
                <a:spcPts val="0"/>
              </a:spcAft>
              <a:buClr>
                <a:schemeClr val="dk1"/>
              </a:buClr>
              <a:buSzPts val="1100"/>
              <a:buFont typeface="Arial"/>
              <a:buNone/>
            </a:pPr>
            <a:r>
              <a:t/>
            </a:r>
            <a:endParaRPr>
              <a:solidFill>
                <a:srgbClr val="FFFFFF"/>
              </a:solidFill>
              <a:latin typeface="Book Antiqua"/>
              <a:ea typeface="Book Antiqua"/>
              <a:cs typeface="Book Antiqua"/>
              <a:sym typeface="Book Antiqua"/>
            </a:endParaRPr>
          </a:p>
          <a:p>
            <a:pPr indent="0" lvl="0" marL="0" rtl="0" algn="l">
              <a:lnSpc>
                <a:spcPct val="135714"/>
              </a:lnSpc>
              <a:spcBef>
                <a:spcPts val="0"/>
              </a:spcBef>
              <a:spcAft>
                <a:spcPts val="0"/>
              </a:spcAft>
              <a:buClr>
                <a:schemeClr val="dk1"/>
              </a:buClr>
              <a:buSzPts val="1100"/>
              <a:buFont typeface="Arial"/>
              <a:buNone/>
            </a:pPr>
            <a:r>
              <a:rPr lang="en-US">
                <a:solidFill>
                  <a:srgbClr val="FFFFFF"/>
                </a:solidFill>
                <a:latin typeface="Book Antiqua"/>
                <a:ea typeface="Book Antiqua"/>
                <a:cs typeface="Book Antiqua"/>
                <a:sym typeface="Book Antiqua"/>
              </a:rPr>
              <a:t>for category in firebase {</a:t>
            </a:r>
            <a:endParaRPr>
              <a:solidFill>
                <a:srgbClr val="FFFFFF"/>
              </a:solidFill>
              <a:latin typeface="Book Antiqua"/>
              <a:ea typeface="Book Antiqua"/>
              <a:cs typeface="Book Antiqua"/>
              <a:sym typeface="Book Antiqua"/>
            </a:endParaRPr>
          </a:p>
          <a:p>
            <a:pPr indent="0" lvl="0" marL="0" rtl="0" algn="l">
              <a:lnSpc>
                <a:spcPct val="135714"/>
              </a:lnSpc>
              <a:spcBef>
                <a:spcPts val="0"/>
              </a:spcBef>
              <a:spcAft>
                <a:spcPts val="0"/>
              </a:spcAft>
              <a:buClr>
                <a:schemeClr val="dk1"/>
              </a:buClr>
              <a:buSzPts val="1100"/>
              <a:buFont typeface="Arial"/>
              <a:buNone/>
            </a:pPr>
            <a:r>
              <a:rPr lang="en-US">
                <a:solidFill>
                  <a:srgbClr val="FFFFFF"/>
                </a:solidFill>
                <a:latin typeface="Book Antiqua"/>
                <a:ea typeface="Book Antiqua"/>
                <a:cs typeface="Book Antiqua"/>
                <a:sym typeface="Book Antiqua"/>
              </a:rPr>
              <a:t>	data = category.data;</a:t>
            </a:r>
            <a:endParaRPr>
              <a:solidFill>
                <a:srgbClr val="FFFFFF"/>
              </a:solidFill>
              <a:latin typeface="Book Antiqua"/>
              <a:ea typeface="Book Antiqua"/>
              <a:cs typeface="Book Antiqua"/>
              <a:sym typeface="Book Antiqua"/>
            </a:endParaRPr>
          </a:p>
          <a:p>
            <a:pPr indent="457200" lvl="0" marL="0" rtl="0" algn="l">
              <a:lnSpc>
                <a:spcPct val="135714"/>
              </a:lnSpc>
              <a:spcBef>
                <a:spcPts val="0"/>
              </a:spcBef>
              <a:spcAft>
                <a:spcPts val="0"/>
              </a:spcAft>
              <a:buClr>
                <a:schemeClr val="dk1"/>
              </a:buClr>
              <a:buSzPts val="1100"/>
              <a:buFont typeface="Arial"/>
              <a:buNone/>
            </a:pPr>
            <a:r>
              <a:rPr lang="en-US">
                <a:solidFill>
                  <a:srgbClr val="FFFFFF"/>
                </a:solidFill>
                <a:latin typeface="Book Antiqua"/>
                <a:ea typeface="Book Antiqua"/>
                <a:cs typeface="Book Antiqua"/>
                <a:sym typeface="Book Antiqua"/>
              </a:rPr>
              <a:t>algoliaUpdate.push(data);</a:t>
            </a:r>
            <a:endParaRPr>
              <a:solidFill>
                <a:srgbClr val="FFFFFF"/>
              </a:solidFill>
              <a:latin typeface="Book Antiqua"/>
              <a:ea typeface="Book Antiqua"/>
              <a:cs typeface="Book Antiqua"/>
              <a:sym typeface="Book Antiqua"/>
            </a:endParaRPr>
          </a:p>
          <a:p>
            <a:pPr indent="0" lvl="0" marL="0" rtl="0" algn="l">
              <a:lnSpc>
                <a:spcPct val="135714"/>
              </a:lnSpc>
              <a:spcBef>
                <a:spcPts val="0"/>
              </a:spcBef>
              <a:spcAft>
                <a:spcPts val="0"/>
              </a:spcAft>
              <a:buClr>
                <a:schemeClr val="dk1"/>
              </a:buClr>
              <a:buSzPts val="1100"/>
              <a:buFont typeface="Arial"/>
              <a:buNone/>
            </a:pPr>
            <a:r>
              <a:rPr lang="en-US">
                <a:solidFill>
                  <a:srgbClr val="FFFFFF"/>
                </a:solidFill>
                <a:latin typeface="Book Antiqua"/>
                <a:ea typeface="Book Antiqua"/>
                <a:cs typeface="Book Antiqua"/>
                <a:sym typeface="Book Antiqua"/>
              </a:rPr>
              <a:t>}</a:t>
            </a:r>
            <a:endParaRPr>
              <a:solidFill>
                <a:srgbClr val="FFFFFF"/>
              </a:solidFill>
              <a:latin typeface="Book Antiqua"/>
              <a:ea typeface="Book Antiqua"/>
              <a:cs typeface="Book Antiqua"/>
              <a:sym typeface="Book Antiqua"/>
            </a:endParaRPr>
          </a:p>
          <a:p>
            <a:pPr indent="0" lvl="0" marL="0" rtl="0" algn="l">
              <a:lnSpc>
                <a:spcPct val="135714"/>
              </a:lnSpc>
              <a:spcBef>
                <a:spcPts val="0"/>
              </a:spcBef>
              <a:spcAft>
                <a:spcPts val="0"/>
              </a:spcAft>
              <a:buClr>
                <a:schemeClr val="dk1"/>
              </a:buClr>
              <a:buSzPts val="1100"/>
              <a:buFont typeface="Arial"/>
              <a:buNone/>
            </a:pPr>
            <a:r>
              <a:rPr lang="en-US">
                <a:solidFill>
                  <a:srgbClr val="FFFFFF"/>
                </a:solidFill>
                <a:latin typeface="Book Antiqua"/>
                <a:ea typeface="Book Antiqua"/>
                <a:cs typeface="Book Antiqua"/>
                <a:sym typeface="Book Antiqua"/>
              </a:rPr>
              <a:t> }</a:t>
            </a:r>
            <a:endParaRPr>
              <a:solidFill>
                <a:srgbClr val="FFFFFF"/>
              </a:solidFill>
              <a:latin typeface="Book Antiqua"/>
              <a:ea typeface="Book Antiqua"/>
              <a:cs typeface="Book Antiqua"/>
              <a:sym typeface="Book Antiqua"/>
            </a:endParaRPr>
          </a:p>
          <a:p>
            <a:pPr indent="0" lvl="0" marL="0" rtl="0" algn="l">
              <a:lnSpc>
                <a:spcPct val="135714"/>
              </a:lnSpc>
              <a:spcBef>
                <a:spcPts val="0"/>
              </a:spcBef>
              <a:spcAft>
                <a:spcPts val="0"/>
              </a:spcAft>
              <a:buClr>
                <a:schemeClr val="dk1"/>
              </a:buClr>
              <a:buSzPts val="1100"/>
              <a:buFont typeface="Arial"/>
              <a:buNone/>
            </a:pPr>
            <a:r>
              <a:t/>
            </a:r>
            <a:endParaRPr>
              <a:solidFill>
                <a:srgbClr val="FFFFFF"/>
              </a:solidFill>
              <a:latin typeface="Book Antiqua"/>
              <a:ea typeface="Book Antiqua"/>
              <a:cs typeface="Book Antiqua"/>
              <a:sym typeface="Book Antiqua"/>
            </a:endParaRPr>
          </a:p>
          <a:p>
            <a:pPr indent="0" lvl="0" marL="0" rtl="0" algn="l">
              <a:lnSpc>
                <a:spcPct val="135714"/>
              </a:lnSpc>
              <a:spcBef>
                <a:spcPts val="0"/>
              </a:spcBef>
              <a:spcAft>
                <a:spcPts val="0"/>
              </a:spcAft>
              <a:buClr>
                <a:schemeClr val="dk1"/>
              </a:buClr>
              <a:buSzPts val="1100"/>
              <a:buFont typeface="Arial"/>
              <a:buNone/>
            </a:pPr>
            <a:r>
              <a:rPr lang="en-US">
                <a:solidFill>
                  <a:srgbClr val="FFFFFF"/>
                </a:solidFill>
                <a:latin typeface="Book Antiqua"/>
                <a:ea typeface="Book Antiqua"/>
                <a:cs typeface="Book Antiqua"/>
                <a:sym typeface="Book Antiqua"/>
              </a:rPr>
              <a:t> var client = algoliasearch(ALGOLIA_APP_ID, ALGOLIA_ADMIN_KEY)</a:t>
            </a:r>
            <a:endParaRPr>
              <a:solidFill>
                <a:srgbClr val="FFFFFF"/>
              </a:solidFill>
              <a:latin typeface="Book Antiqua"/>
              <a:ea typeface="Book Antiqua"/>
              <a:cs typeface="Book Antiqua"/>
              <a:sym typeface="Book Antiqua"/>
            </a:endParaRPr>
          </a:p>
          <a:p>
            <a:pPr indent="0" lvl="0" marL="0" rtl="0" algn="l">
              <a:lnSpc>
                <a:spcPct val="135714"/>
              </a:lnSpc>
              <a:spcBef>
                <a:spcPts val="0"/>
              </a:spcBef>
              <a:spcAft>
                <a:spcPts val="0"/>
              </a:spcAft>
              <a:buClr>
                <a:schemeClr val="dk1"/>
              </a:buClr>
              <a:buSzPts val="1100"/>
              <a:buFont typeface="Arial"/>
              <a:buNone/>
            </a:pPr>
            <a:r>
              <a:rPr lang="en-US">
                <a:solidFill>
                  <a:srgbClr val="FFFFFF"/>
                </a:solidFill>
                <a:latin typeface="Book Antiqua"/>
                <a:ea typeface="Book Antiqua"/>
                <a:cs typeface="Book Antiqua"/>
                <a:sym typeface="Book Antiqua"/>
              </a:rPr>
              <a:t> var index = client.initIndex(ALGOLIA_INDEX_NAME)</a:t>
            </a:r>
            <a:endParaRPr>
              <a:solidFill>
                <a:srgbClr val="FFFFFF"/>
              </a:solidFill>
              <a:latin typeface="Book Antiqua"/>
              <a:ea typeface="Book Antiqua"/>
              <a:cs typeface="Book Antiqua"/>
              <a:sym typeface="Book Antiqua"/>
            </a:endParaRPr>
          </a:p>
          <a:p>
            <a:pPr indent="0" lvl="0" marL="0" rtl="0" algn="l">
              <a:lnSpc>
                <a:spcPct val="135714"/>
              </a:lnSpc>
              <a:spcBef>
                <a:spcPts val="0"/>
              </a:spcBef>
              <a:spcAft>
                <a:spcPts val="0"/>
              </a:spcAft>
              <a:buClr>
                <a:schemeClr val="dk1"/>
              </a:buClr>
              <a:buSzPts val="1100"/>
              <a:buFont typeface="Arial"/>
              <a:buNone/>
            </a:pPr>
            <a:r>
              <a:t/>
            </a:r>
            <a:endParaRPr>
              <a:solidFill>
                <a:srgbClr val="FFFFFF"/>
              </a:solidFill>
              <a:latin typeface="Book Antiqua"/>
              <a:ea typeface="Book Antiqua"/>
              <a:cs typeface="Book Antiqua"/>
              <a:sym typeface="Book Antiqua"/>
            </a:endParaRPr>
          </a:p>
          <a:p>
            <a:pPr indent="0" lvl="0" marL="0" rtl="0" algn="l">
              <a:lnSpc>
                <a:spcPct val="135714"/>
              </a:lnSpc>
              <a:spcBef>
                <a:spcPts val="0"/>
              </a:spcBef>
              <a:spcAft>
                <a:spcPts val="0"/>
              </a:spcAft>
              <a:buClr>
                <a:schemeClr val="dk1"/>
              </a:buClr>
              <a:buSzPts val="1100"/>
              <a:buFont typeface="Arial"/>
              <a:buNone/>
            </a:pPr>
            <a:r>
              <a:rPr lang="en-US">
                <a:solidFill>
                  <a:srgbClr val="FFFFFF"/>
                </a:solidFill>
                <a:latin typeface="Book Antiqua"/>
                <a:ea typeface="Book Antiqua"/>
                <a:cs typeface="Book Antiqua"/>
                <a:sym typeface="Book Antiqua"/>
              </a:rPr>
              <a:t> index.saveObjects(algoliaUpdate, function (err, content) {</a:t>
            </a:r>
            <a:endParaRPr>
              <a:solidFill>
                <a:srgbClr val="FFFFFF"/>
              </a:solidFill>
              <a:latin typeface="Book Antiqua"/>
              <a:ea typeface="Book Antiqua"/>
              <a:cs typeface="Book Antiqua"/>
              <a:sym typeface="Book Antiqua"/>
            </a:endParaRPr>
          </a:p>
          <a:p>
            <a:pPr indent="0" lvl="0" marL="0" rtl="0" algn="l">
              <a:lnSpc>
                <a:spcPct val="135714"/>
              </a:lnSpc>
              <a:spcBef>
                <a:spcPts val="0"/>
              </a:spcBef>
              <a:spcAft>
                <a:spcPts val="0"/>
              </a:spcAft>
              <a:buClr>
                <a:schemeClr val="dk1"/>
              </a:buClr>
              <a:buSzPts val="1100"/>
              <a:buFont typeface="Arial"/>
              <a:buNone/>
            </a:pPr>
            <a:r>
              <a:rPr lang="en-US">
                <a:solidFill>
                  <a:srgbClr val="FFFFFF"/>
                </a:solidFill>
                <a:latin typeface="Book Antiqua"/>
                <a:ea typeface="Book Antiqua"/>
                <a:cs typeface="Book Antiqua"/>
                <a:sym typeface="Book Antiqua"/>
              </a:rPr>
              <a:t>    })</a:t>
            </a:r>
            <a:endParaRPr>
              <a:solidFill>
                <a:srgbClr val="FFFFFF"/>
              </a:solidFill>
              <a:latin typeface="Book Antiqua"/>
              <a:ea typeface="Book Antiqua"/>
              <a:cs typeface="Book Antiqua"/>
              <a:sym typeface="Book Antiqua"/>
            </a:endParaRPr>
          </a:p>
          <a:p>
            <a:pPr indent="0" lvl="0" marL="457200" marR="0" rtl="0" algn="l">
              <a:lnSpc>
                <a:spcPct val="100000"/>
              </a:lnSpc>
              <a:spcBef>
                <a:spcPts val="0"/>
              </a:spcBef>
              <a:spcAft>
                <a:spcPts val="0"/>
              </a:spcAft>
              <a:buClr>
                <a:srgbClr val="000000"/>
              </a:buClr>
              <a:buSzPts val="1800"/>
              <a:buFont typeface="Arial"/>
              <a:buNone/>
            </a:pPr>
            <a:r>
              <a:t/>
            </a:r>
            <a:endParaRPr sz="1800">
              <a:solidFill>
                <a:schemeClr val="lt1"/>
              </a:solidFill>
              <a:latin typeface="Book Antiqua"/>
              <a:ea typeface="Book Antiqua"/>
              <a:cs typeface="Book Antiqua"/>
              <a:sym typeface="Book Antiqua"/>
            </a:endParaRPr>
          </a:p>
          <a:p>
            <a:pPr indent="0" lvl="0" marL="0" marR="0" rtl="0" algn="l">
              <a:lnSpc>
                <a:spcPct val="100000"/>
              </a:lnSpc>
              <a:spcBef>
                <a:spcPts val="0"/>
              </a:spcBef>
              <a:spcAft>
                <a:spcPts val="0"/>
              </a:spcAft>
              <a:buClr>
                <a:srgbClr val="000000"/>
              </a:buClr>
              <a:buSzPts val="1400"/>
              <a:buFont typeface="Arial"/>
              <a:buNone/>
            </a:pPr>
            <a:br>
              <a:rPr b="0" i="0" lang="en-US" sz="1400" u="none" cap="none" strike="noStrike">
                <a:solidFill>
                  <a:schemeClr val="lt1"/>
                </a:solidFill>
                <a:latin typeface="Arial"/>
                <a:ea typeface="Arial"/>
                <a:cs typeface="Arial"/>
                <a:sym typeface="Arial"/>
              </a:rPr>
            </a:br>
            <a:endParaRPr b="0" i="0" sz="1400" u="none" cap="none" strike="noStrike">
              <a:solidFill>
                <a:schemeClr val="lt1"/>
              </a:solidFill>
              <a:latin typeface="Arial"/>
              <a:ea typeface="Arial"/>
              <a:cs typeface="Arial"/>
              <a:sym typeface="Arial"/>
            </a:endParaRPr>
          </a:p>
        </p:txBody>
      </p:sp>
      <p:pic>
        <p:nvPicPr>
          <p:cNvPr id="427" name="Google Shape;427;p7"/>
          <p:cNvPicPr preferRelativeResize="0"/>
          <p:nvPr/>
        </p:nvPicPr>
        <p:blipFill>
          <a:blip r:embed="rId3">
            <a:alphaModFix/>
          </a:blip>
          <a:stretch>
            <a:fillRect/>
          </a:stretch>
        </p:blipFill>
        <p:spPr>
          <a:xfrm>
            <a:off x="10361451" y="5673675"/>
            <a:ext cx="1474260" cy="8444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gb0a5376acc_0_121"/>
          <p:cNvSpPr txBox="1"/>
          <p:nvPr>
            <p:ph type="title"/>
          </p:nvPr>
        </p:nvSpPr>
        <p:spPr>
          <a:xfrm>
            <a:off x="1920239" y="377160"/>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TEST SUITES AND TEST CASES</a:t>
            </a:r>
            <a:endParaRPr/>
          </a:p>
        </p:txBody>
      </p:sp>
      <p:sp>
        <p:nvSpPr>
          <p:cNvPr id="433" name="Google Shape;433;gb0a5376acc_0_121"/>
          <p:cNvSpPr txBox="1"/>
          <p:nvPr/>
        </p:nvSpPr>
        <p:spPr>
          <a:xfrm>
            <a:off x="3184692" y="1324793"/>
            <a:ext cx="7583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2000"/>
              </a:spcBef>
              <a:spcAft>
                <a:spcPts val="0"/>
              </a:spcAft>
              <a:buClr>
                <a:srgbClr val="000000"/>
              </a:buClr>
              <a:buSzPts val="1800"/>
              <a:buFont typeface="Arial"/>
              <a:buNone/>
            </a:pPr>
            <a:r>
              <a:rPr b="0" i="0" lang="en-US" sz="1800" u="none" cap="none" strike="noStrike">
                <a:solidFill>
                  <a:srgbClr val="FFFFFF"/>
                </a:solidFill>
                <a:latin typeface="Book Antiqua"/>
                <a:ea typeface="Book Antiqua"/>
                <a:cs typeface="Book Antiqua"/>
                <a:sym typeface="Book Antiqua"/>
              </a:rPr>
              <a:t>       </a:t>
            </a:r>
            <a:r>
              <a:rPr b="1" i="0" lang="en-US" sz="1800" u="none" cap="none" strike="noStrike">
                <a:solidFill>
                  <a:srgbClr val="FFFFFF"/>
                </a:solidFill>
                <a:latin typeface="Book Antiqua"/>
                <a:ea typeface="Book Antiqua"/>
                <a:cs typeface="Book Antiqua"/>
                <a:sym typeface="Book Antiqua"/>
              </a:rPr>
              <a:t>             Sunny Day                                                  Rainy Day</a:t>
            </a:r>
            <a:endParaRPr b="1" i="0" sz="1800" u="none" cap="none" strike="noStrike">
              <a:solidFill>
                <a:srgbClr val="FFFFFF"/>
              </a:solidFill>
              <a:latin typeface="Book Antiqua"/>
              <a:ea typeface="Book Antiqua"/>
              <a:cs typeface="Book Antiqua"/>
              <a:sym typeface="Book Antiqua"/>
            </a:endParaRPr>
          </a:p>
        </p:txBody>
      </p:sp>
      <p:graphicFrame>
        <p:nvGraphicFramePr>
          <p:cNvPr id="434" name="Google Shape;434;gb0a5376acc_0_121"/>
          <p:cNvGraphicFramePr/>
          <p:nvPr/>
        </p:nvGraphicFramePr>
        <p:xfrm>
          <a:off x="2867386" y="2058588"/>
          <a:ext cx="3000000" cy="3000000"/>
        </p:xfrm>
        <a:graphic>
          <a:graphicData uri="http://schemas.openxmlformats.org/drawingml/2006/table">
            <a:tbl>
              <a:tblPr>
                <a:noFill/>
                <a:tableStyleId>{FD2DC556-0797-4083-9F2C-4E07FB3CFAE0}</a:tableStyleId>
              </a:tblPr>
              <a:tblGrid>
                <a:gridCol w="1593875"/>
                <a:gridCol w="2515125"/>
              </a:tblGrid>
              <a:tr h="82782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Purpose</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rgbClr val="000000"/>
                        </a:buClr>
                        <a:buSzPts val="1100"/>
                        <a:buFont typeface="Book Antiqua"/>
                        <a:buNone/>
                      </a:pPr>
                      <a:r>
                        <a:rPr lang="en-US" sz="1100" u="none" cap="none" strike="noStrike">
                          <a:latin typeface="Book Antiqua"/>
                          <a:ea typeface="Book Antiqua"/>
                          <a:cs typeface="Book Antiqua"/>
                          <a:sym typeface="Book Antiqua"/>
                        </a:rPr>
                        <a:t>To make sure that users can create new </a:t>
                      </a:r>
                      <a:r>
                        <a:rPr lang="en-US" sz="1100">
                          <a:latin typeface="Book Antiqua"/>
                          <a:ea typeface="Book Antiqua"/>
                          <a:cs typeface="Book Antiqua"/>
                          <a:sym typeface="Book Antiqua"/>
                        </a:rPr>
                        <a:t>chat rooms</a:t>
                      </a:r>
                      <a:r>
                        <a:rPr lang="en-US" sz="1100" u="none" cap="none" strike="noStrike">
                          <a:latin typeface="Book Antiqua"/>
                          <a:ea typeface="Book Antiqua"/>
                          <a:cs typeface="Book Antiqua"/>
                          <a:sym typeface="Book Antiqua"/>
                        </a:rPr>
                        <a:t>.</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r h="791000">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Preconditions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rgbClr val="000000"/>
                        </a:buClr>
                        <a:buSzPts val="1100"/>
                        <a:buFont typeface="Book Antiqua"/>
                        <a:buNone/>
                      </a:pPr>
                      <a:r>
                        <a:rPr lang="en-US" sz="1100" u="none" cap="none" strike="noStrike">
                          <a:latin typeface="Book Antiqua"/>
                          <a:ea typeface="Book Antiqua"/>
                          <a:cs typeface="Book Antiqua"/>
                          <a:sym typeface="Book Antiqua"/>
                        </a:rPr>
                        <a:t>User clicks add room button </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r h="112987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Expected Results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rgbClr val="000000"/>
                        </a:buClr>
                        <a:buSzPts val="1100"/>
                        <a:buFont typeface="Book Antiqua"/>
                        <a:buNone/>
                      </a:pPr>
                      <a:r>
                        <a:rPr lang="en-US" sz="1100" u="none" cap="none" strike="noStrike">
                          <a:latin typeface="Book Antiqua"/>
                          <a:ea typeface="Book Antiqua"/>
                          <a:cs typeface="Book Antiqua"/>
                          <a:sym typeface="Book Antiqua"/>
                        </a:rPr>
                        <a:t>User is able to create new chatRoom and start sending messages </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r h="112987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Actual Results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chemeClr val="dk1"/>
                        </a:buClr>
                        <a:buSzPts val="1100"/>
                        <a:buFont typeface="Book Antiqua"/>
                        <a:buNone/>
                      </a:pPr>
                      <a:r>
                        <a:rPr lang="en-US" sz="1100" u="none" cap="none" strike="noStrike">
                          <a:solidFill>
                            <a:schemeClr val="dk1"/>
                          </a:solidFill>
                          <a:latin typeface="Book Antiqua"/>
                          <a:ea typeface="Book Antiqua"/>
                          <a:cs typeface="Book Antiqua"/>
                          <a:sym typeface="Book Antiqua"/>
                        </a:rPr>
                        <a:t>User is able to create new chatRoom and start sending messages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r h="52577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Status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rgbClr val="000000"/>
                        </a:buClr>
                        <a:buSzPts val="1100"/>
                        <a:buFont typeface="Book Antiqua"/>
                        <a:buNone/>
                      </a:pPr>
                      <a:r>
                        <a:rPr lang="en-US" sz="1100" u="none" cap="none" strike="noStrike">
                          <a:latin typeface="Book Antiqua"/>
                          <a:ea typeface="Book Antiqua"/>
                          <a:cs typeface="Book Antiqua"/>
                          <a:sym typeface="Book Antiqua"/>
                        </a:rPr>
                        <a:t>Pass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bl>
          </a:graphicData>
        </a:graphic>
      </p:graphicFrame>
      <p:graphicFrame>
        <p:nvGraphicFramePr>
          <p:cNvPr id="435" name="Google Shape;435;gb0a5376acc_0_121"/>
          <p:cNvGraphicFramePr/>
          <p:nvPr/>
        </p:nvGraphicFramePr>
        <p:xfrm>
          <a:off x="6976400" y="2058587"/>
          <a:ext cx="3000000" cy="3000000"/>
        </p:xfrm>
        <a:graphic>
          <a:graphicData uri="http://schemas.openxmlformats.org/drawingml/2006/table">
            <a:tbl>
              <a:tblPr>
                <a:noFill/>
                <a:tableStyleId>{FD2DC556-0797-4083-9F2C-4E07FB3CFAE0}</a:tableStyleId>
              </a:tblPr>
              <a:tblGrid>
                <a:gridCol w="1759225"/>
                <a:gridCol w="2349800"/>
              </a:tblGrid>
              <a:tr h="88062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Purpose</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chemeClr val="dk1"/>
                        </a:buClr>
                        <a:buSzPts val="1100"/>
                        <a:buFont typeface="Book Antiqua"/>
                        <a:buNone/>
                      </a:pPr>
                      <a:r>
                        <a:rPr lang="en-US" sz="1100" u="none" cap="none" strike="noStrike">
                          <a:solidFill>
                            <a:schemeClr val="dk1"/>
                          </a:solidFill>
                          <a:latin typeface="Book Antiqua"/>
                          <a:ea typeface="Book Antiqua"/>
                          <a:cs typeface="Book Antiqua"/>
                          <a:sym typeface="Book Antiqua"/>
                        </a:rPr>
                        <a:t>To make sure that users can create new chat rooms.</a:t>
                      </a:r>
                      <a:endParaRPr sz="1100" u="none" cap="none" strike="noStrike">
                        <a:solidFill>
                          <a:srgbClr val="000000"/>
                        </a:solidFill>
                        <a:latin typeface="Book Antiqua"/>
                        <a:ea typeface="Book Antiqua"/>
                        <a:cs typeface="Book Antiqua"/>
                        <a:sym typeface="Book Antiqua"/>
                      </a:endParaRPr>
                    </a:p>
                    <a:p>
                      <a:pPr indent="0" lvl="0" marL="0" marR="0" rtl="0" algn="l">
                        <a:lnSpc>
                          <a:spcPct val="100000"/>
                        </a:lnSpc>
                        <a:spcBef>
                          <a:spcPts val="0"/>
                        </a:spcBef>
                        <a:spcAft>
                          <a:spcPts val="0"/>
                        </a:spcAft>
                        <a:buClr>
                          <a:srgbClr val="000000"/>
                        </a:buClr>
                        <a:buSzPts val="1100"/>
                        <a:buFont typeface="Gill Sans"/>
                        <a:buNone/>
                      </a:pPr>
                      <a:r>
                        <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75532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Preconditions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chemeClr val="dk1"/>
                        </a:buClr>
                        <a:buSzPts val="1100"/>
                        <a:buFont typeface="Book Antiqua"/>
                        <a:buNone/>
                      </a:pPr>
                      <a:r>
                        <a:rPr lang="en-US" sz="1100" u="none" cap="none" strike="noStrike">
                          <a:solidFill>
                            <a:schemeClr val="dk1"/>
                          </a:solidFill>
                          <a:latin typeface="Book Antiqua"/>
                          <a:ea typeface="Book Antiqua"/>
                          <a:cs typeface="Book Antiqua"/>
                          <a:sym typeface="Book Antiqua"/>
                        </a:rPr>
                        <a:t>User clicks add room button </a:t>
                      </a:r>
                      <a:endParaRPr sz="1100" u="none" cap="none" strike="noStrike">
                        <a:solidFill>
                          <a:schemeClr val="dk1"/>
                        </a:solidFill>
                        <a:latin typeface="Book Antiqua"/>
                        <a:ea typeface="Book Antiqua"/>
                        <a:cs typeface="Book Antiqua"/>
                        <a:sym typeface="Book Antiqua"/>
                      </a:endParaRPr>
                    </a:p>
                    <a:p>
                      <a:pPr indent="0" lvl="0" marL="0" marR="0" rtl="0" algn="l">
                        <a:lnSpc>
                          <a:spcPct val="100000"/>
                        </a:lnSpc>
                        <a:spcBef>
                          <a:spcPts val="0"/>
                        </a:spcBef>
                        <a:spcAft>
                          <a:spcPts val="0"/>
                        </a:spcAft>
                        <a:buClr>
                          <a:srgbClr val="000000"/>
                        </a:buClr>
                        <a:buSzPts val="1100"/>
                        <a:buFont typeface="Book Antiqua"/>
                        <a:buNone/>
                      </a:pPr>
                      <a:r>
                        <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078900">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Expected Results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chemeClr val="dk1"/>
                        </a:buClr>
                        <a:buSzPts val="1100"/>
                        <a:buFont typeface="Book Antiqua"/>
                        <a:buNone/>
                      </a:pPr>
                      <a:r>
                        <a:rPr lang="en-US" sz="1100">
                          <a:solidFill>
                            <a:schemeClr val="dk1"/>
                          </a:solidFill>
                          <a:latin typeface="Book Antiqua"/>
                          <a:ea typeface="Book Antiqua"/>
                          <a:cs typeface="Book Antiqua"/>
                          <a:sym typeface="Book Antiqua"/>
                        </a:rPr>
                        <a:t>If connection is lost, an alert will be shown to tell the user to try again later.</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18742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Actual Results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chemeClr val="dk1"/>
                        </a:buClr>
                        <a:buSzPts val="1100"/>
                        <a:buFont typeface="Book Antiqua"/>
                        <a:buNone/>
                      </a:pPr>
                      <a:r>
                        <a:rPr lang="en-US" sz="1100">
                          <a:solidFill>
                            <a:schemeClr val="dk1"/>
                          </a:solidFill>
                          <a:latin typeface="Book Antiqua"/>
                          <a:ea typeface="Book Antiqua"/>
                          <a:cs typeface="Book Antiqua"/>
                          <a:sym typeface="Book Antiqua"/>
                        </a:rPr>
                        <a:t>An alert is shown to the user to try again later.</a:t>
                      </a:r>
                      <a:endParaRPr sz="1100" u="none" cap="none" strike="noStrike">
                        <a:solidFill>
                          <a:srgbClr val="000000"/>
                        </a:solidFill>
                        <a:latin typeface="Book Antiqua"/>
                        <a:ea typeface="Book Antiqua"/>
                        <a:cs typeface="Book Antiqua"/>
                        <a:sym typeface="Book Antiqua"/>
                      </a:endParaRPr>
                    </a:p>
                    <a:p>
                      <a:pPr indent="0" lvl="0" marL="0" marR="0" rtl="0" algn="l">
                        <a:lnSpc>
                          <a:spcPct val="100000"/>
                        </a:lnSpc>
                        <a:spcBef>
                          <a:spcPts val="0"/>
                        </a:spcBef>
                        <a:spcAft>
                          <a:spcPts val="0"/>
                        </a:spcAft>
                        <a:buClr>
                          <a:srgbClr val="000000"/>
                        </a:buClr>
                        <a:buSzPts val="1100"/>
                        <a:buFont typeface="Gill Sans"/>
                        <a:buNone/>
                      </a:pPr>
                      <a:r>
                        <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50207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Status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rgbClr val="000000"/>
                        </a:buClr>
                        <a:buSzPts val="1100"/>
                        <a:buFont typeface="Book Antiqua"/>
                        <a:buNone/>
                      </a:pPr>
                      <a:r>
                        <a:rPr lang="en-US" sz="1100" u="none" cap="none" strike="noStrike">
                          <a:latin typeface="Book Antiqua"/>
                          <a:ea typeface="Book Antiqua"/>
                          <a:cs typeface="Book Antiqua"/>
                          <a:sym typeface="Book Antiqua"/>
                        </a:rPr>
                        <a:t>Pass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bl>
          </a:graphicData>
        </a:graphic>
      </p:graphicFrame>
      <p:pic>
        <p:nvPicPr>
          <p:cNvPr id="436" name="Google Shape;436;gb0a5376acc_0_121"/>
          <p:cNvPicPr preferRelativeResize="0"/>
          <p:nvPr/>
        </p:nvPicPr>
        <p:blipFill>
          <a:blip r:embed="rId3">
            <a:alphaModFix/>
          </a:blip>
          <a:stretch>
            <a:fillRect/>
          </a:stretch>
        </p:blipFill>
        <p:spPr>
          <a:xfrm>
            <a:off x="10164801" y="546987"/>
            <a:ext cx="1474260" cy="8444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sp>
        <p:nvSpPr>
          <p:cNvPr id="441" name="Google Shape;441;gb0a5376acc_0_130"/>
          <p:cNvSpPr txBox="1"/>
          <p:nvPr>
            <p:ph type="title"/>
          </p:nvPr>
        </p:nvSpPr>
        <p:spPr>
          <a:xfrm>
            <a:off x="1920239" y="377160"/>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TEST SUITES AND TEST CASES</a:t>
            </a:r>
            <a:endParaRPr/>
          </a:p>
        </p:txBody>
      </p:sp>
      <p:sp>
        <p:nvSpPr>
          <p:cNvPr id="442" name="Google Shape;442;gb0a5376acc_0_130"/>
          <p:cNvSpPr txBox="1"/>
          <p:nvPr/>
        </p:nvSpPr>
        <p:spPr>
          <a:xfrm>
            <a:off x="3184692" y="1324793"/>
            <a:ext cx="7583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2000"/>
              </a:spcBef>
              <a:spcAft>
                <a:spcPts val="0"/>
              </a:spcAft>
              <a:buClr>
                <a:srgbClr val="000000"/>
              </a:buClr>
              <a:buSzPts val="1800"/>
              <a:buFont typeface="Arial"/>
              <a:buNone/>
            </a:pPr>
            <a:r>
              <a:rPr b="0" i="0" lang="en-US" sz="1800" u="none" cap="none" strike="noStrike">
                <a:solidFill>
                  <a:srgbClr val="FFFFFF"/>
                </a:solidFill>
                <a:latin typeface="Book Antiqua"/>
                <a:ea typeface="Book Antiqua"/>
                <a:cs typeface="Book Antiqua"/>
                <a:sym typeface="Book Antiqua"/>
              </a:rPr>
              <a:t>       </a:t>
            </a:r>
            <a:r>
              <a:rPr b="1" i="0" lang="en-US" sz="1800" u="none" cap="none" strike="noStrike">
                <a:solidFill>
                  <a:srgbClr val="FFFFFF"/>
                </a:solidFill>
                <a:latin typeface="Book Antiqua"/>
                <a:ea typeface="Book Antiqua"/>
                <a:cs typeface="Book Antiqua"/>
                <a:sym typeface="Book Antiqua"/>
              </a:rPr>
              <a:t>             Sunny Day                                                  Rainy Day</a:t>
            </a:r>
            <a:endParaRPr b="1" i="0" sz="1800" u="none" cap="none" strike="noStrike">
              <a:solidFill>
                <a:srgbClr val="FFFFFF"/>
              </a:solidFill>
              <a:latin typeface="Book Antiqua"/>
              <a:ea typeface="Book Antiqua"/>
              <a:cs typeface="Book Antiqua"/>
              <a:sym typeface="Book Antiqua"/>
            </a:endParaRPr>
          </a:p>
        </p:txBody>
      </p:sp>
      <p:graphicFrame>
        <p:nvGraphicFramePr>
          <p:cNvPr id="443" name="Google Shape;443;gb0a5376acc_0_130"/>
          <p:cNvGraphicFramePr/>
          <p:nvPr/>
        </p:nvGraphicFramePr>
        <p:xfrm>
          <a:off x="2867386" y="2058588"/>
          <a:ext cx="3000000" cy="3000000"/>
        </p:xfrm>
        <a:graphic>
          <a:graphicData uri="http://schemas.openxmlformats.org/drawingml/2006/table">
            <a:tbl>
              <a:tblPr>
                <a:noFill/>
                <a:tableStyleId>{FD2DC556-0797-4083-9F2C-4E07FB3CFAE0}</a:tableStyleId>
              </a:tblPr>
              <a:tblGrid>
                <a:gridCol w="1593875"/>
                <a:gridCol w="2515125"/>
              </a:tblGrid>
              <a:tr h="82782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Purpose</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rgbClr val="000000"/>
                        </a:buClr>
                        <a:buSzPts val="1100"/>
                        <a:buFont typeface="Book Antiqua"/>
                        <a:buNone/>
                      </a:pPr>
                      <a:r>
                        <a:rPr lang="en-US" sz="1100" u="none" cap="none" strike="noStrike">
                          <a:latin typeface="Book Antiqua"/>
                          <a:ea typeface="Book Antiqua"/>
                          <a:cs typeface="Book Antiqua"/>
                          <a:sym typeface="Book Antiqua"/>
                        </a:rPr>
                        <a:t>To Display text searched on the app.</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r h="791000">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Preconditions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rgbClr val="000000"/>
                        </a:buClr>
                        <a:buSzPts val="1100"/>
                        <a:buFont typeface="Book Antiqua"/>
                        <a:buNone/>
                      </a:pPr>
                      <a:r>
                        <a:rPr lang="en-US" sz="1100" u="none" cap="none" strike="noStrike">
                          <a:latin typeface="Book Antiqua"/>
                          <a:ea typeface="Book Antiqua"/>
                          <a:cs typeface="Book Antiqua"/>
                          <a:sym typeface="Book Antiqua"/>
                        </a:rPr>
                        <a:t>User is logged on connected to internet and press the search icon in the app.</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r h="112987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Expected Results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rgbClr val="000000"/>
                        </a:buClr>
                        <a:buSzPts val="1100"/>
                        <a:buFont typeface="Book Antiqua"/>
                        <a:buNone/>
                      </a:pPr>
                      <a:r>
                        <a:rPr lang="en-US" sz="1100" u="none" cap="none" strike="noStrike">
                          <a:latin typeface="Book Antiqua"/>
                          <a:ea typeface="Book Antiqua"/>
                          <a:cs typeface="Book Antiqua"/>
                          <a:sym typeface="Book Antiqua"/>
                        </a:rPr>
                        <a:t>The search screen display all the records on the app. As the user types each letter the screen display the matches found in the database.</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r h="112987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Actual Results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chemeClr val="dk1"/>
                        </a:buClr>
                        <a:buSzPts val="1100"/>
                        <a:buFont typeface="Book Antiqua"/>
                        <a:buNone/>
                      </a:pPr>
                      <a:r>
                        <a:rPr lang="en-US" sz="1100" u="none" cap="none" strike="noStrike">
                          <a:solidFill>
                            <a:schemeClr val="dk1"/>
                          </a:solidFill>
                          <a:latin typeface="Book Antiqua"/>
                          <a:ea typeface="Book Antiqua"/>
                          <a:cs typeface="Book Antiqua"/>
                          <a:sym typeface="Book Antiqua"/>
                        </a:rPr>
                        <a:t>The search screen display all the records on the app. As the user types each letter the screen display the matches found in the database.</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r h="52577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Status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rgbClr val="000000"/>
                        </a:buClr>
                        <a:buSzPts val="1100"/>
                        <a:buFont typeface="Book Antiqua"/>
                        <a:buNone/>
                      </a:pPr>
                      <a:r>
                        <a:rPr lang="en-US" sz="1100" u="none" cap="none" strike="noStrike">
                          <a:latin typeface="Book Antiqua"/>
                          <a:ea typeface="Book Antiqua"/>
                          <a:cs typeface="Book Antiqua"/>
                          <a:sym typeface="Book Antiqua"/>
                        </a:rPr>
                        <a:t>Pass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bl>
          </a:graphicData>
        </a:graphic>
      </p:graphicFrame>
      <p:graphicFrame>
        <p:nvGraphicFramePr>
          <p:cNvPr id="444" name="Google Shape;444;gb0a5376acc_0_130"/>
          <p:cNvGraphicFramePr/>
          <p:nvPr/>
        </p:nvGraphicFramePr>
        <p:xfrm>
          <a:off x="6976375" y="2058612"/>
          <a:ext cx="3000000" cy="3000000"/>
        </p:xfrm>
        <a:graphic>
          <a:graphicData uri="http://schemas.openxmlformats.org/drawingml/2006/table">
            <a:tbl>
              <a:tblPr>
                <a:noFill/>
                <a:tableStyleId>{FD2DC556-0797-4083-9F2C-4E07FB3CFAE0}</a:tableStyleId>
              </a:tblPr>
              <a:tblGrid>
                <a:gridCol w="1759225"/>
                <a:gridCol w="2349800"/>
              </a:tblGrid>
              <a:tr h="823150">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Purpose</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chemeClr val="dk1"/>
                        </a:buClr>
                        <a:buSzPts val="1100"/>
                        <a:buFont typeface="Book Antiqua"/>
                        <a:buNone/>
                      </a:pPr>
                      <a:r>
                        <a:rPr lang="en-US" sz="1100" u="none" cap="none" strike="noStrike">
                          <a:solidFill>
                            <a:schemeClr val="dk1"/>
                          </a:solidFill>
                          <a:latin typeface="Book Antiqua"/>
                          <a:ea typeface="Book Antiqua"/>
                          <a:cs typeface="Book Antiqua"/>
                          <a:sym typeface="Book Antiqua"/>
                        </a:rPr>
                        <a:t>To Display text searched on the app.</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75532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Preconditions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chemeClr val="dk1"/>
                        </a:buClr>
                        <a:buSzPts val="1100"/>
                        <a:buFont typeface="Book Antiqua"/>
                        <a:buNone/>
                      </a:pPr>
                      <a:r>
                        <a:rPr lang="en-US" sz="1100" u="none" cap="none" strike="noStrike">
                          <a:solidFill>
                            <a:schemeClr val="dk1"/>
                          </a:solidFill>
                          <a:latin typeface="Book Antiqua"/>
                          <a:ea typeface="Book Antiqua"/>
                          <a:cs typeface="Book Antiqua"/>
                          <a:sym typeface="Book Antiqua"/>
                        </a:rPr>
                        <a:t>User is logged on but,  press the search icon in the app and loses internet connection. </a:t>
                      </a:r>
                      <a:endParaRPr sz="1100" u="none" cap="none" strike="noStrike">
                        <a:solidFill>
                          <a:schemeClr val="dk1"/>
                        </a:solidFill>
                        <a:latin typeface="Book Antiqua"/>
                        <a:ea typeface="Book Antiqua"/>
                        <a:cs typeface="Book Antiqua"/>
                        <a:sym typeface="Book Antiqua"/>
                      </a:endParaRPr>
                    </a:p>
                    <a:p>
                      <a:pPr indent="0" lvl="0" marL="0" marR="0" rtl="0" algn="l">
                        <a:lnSpc>
                          <a:spcPct val="100000"/>
                        </a:lnSpc>
                        <a:spcBef>
                          <a:spcPts val="0"/>
                        </a:spcBef>
                        <a:spcAft>
                          <a:spcPts val="0"/>
                        </a:spcAft>
                        <a:buClr>
                          <a:srgbClr val="000000"/>
                        </a:buClr>
                        <a:buSzPts val="1100"/>
                        <a:buFont typeface="Book Antiqua"/>
                        <a:buNone/>
                      </a:pPr>
                      <a:r>
                        <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078900">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Expected Results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The user is able to search content</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18742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Actual Results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rgbClr val="000000"/>
                        </a:buClr>
                        <a:buSzPts val="1100"/>
                        <a:buFont typeface="Gill Sans"/>
                        <a:buNone/>
                      </a:pPr>
                      <a:r>
                        <a:rPr lang="en-US" sz="1100" u="none" cap="none" strike="noStrike">
                          <a:latin typeface="Book Antiqua"/>
                          <a:ea typeface="Book Antiqua"/>
                          <a:cs typeface="Book Antiqua"/>
                          <a:sym typeface="Book Antiqua"/>
                        </a:rPr>
                        <a:t>If the user loses connection after the screen has already populated with all the records the user will be able to search for text.</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50207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Status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rgbClr val="000000"/>
                        </a:buClr>
                        <a:buSzPts val="1100"/>
                        <a:buFont typeface="Book Antiqua"/>
                        <a:buNone/>
                      </a:pPr>
                      <a:r>
                        <a:rPr lang="en-US" sz="1100" u="none" cap="none" strike="noStrike">
                          <a:latin typeface="Book Antiqua"/>
                          <a:ea typeface="Book Antiqua"/>
                          <a:cs typeface="Book Antiqua"/>
                          <a:sym typeface="Book Antiqua"/>
                        </a:rPr>
                        <a:t>Pass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bl>
          </a:graphicData>
        </a:graphic>
      </p:graphicFrame>
      <p:pic>
        <p:nvPicPr>
          <p:cNvPr id="445" name="Google Shape;445;gb0a5376acc_0_130"/>
          <p:cNvPicPr preferRelativeResize="0"/>
          <p:nvPr/>
        </p:nvPicPr>
        <p:blipFill>
          <a:blip r:embed="rId3">
            <a:alphaModFix/>
          </a:blip>
          <a:stretch>
            <a:fillRect/>
          </a:stretch>
        </p:blipFill>
        <p:spPr>
          <a:xfrm>
            <a:off x="10164801" y="546987"/>
            <a:ext cx="1474260" cy="8444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ga7e961e709_0_0"/>
          <p:cNvSpPr txBox="1"/>
          <p:nvPr>
            <p:ph type="title"/>
          </p:nvPr>
        </p:nvSpPr>
        <p:spPr>
          <a:xfrm>
            <a:off x="1920239" y="377160"/>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TEST SUITES AND TEST CASES</a:t>
            </a:r>
            <a:endParaRPr/>
          </a:p>
        </p:txBody>
      </p:sp>
      <p:sp>
        <p:nvSpPr>
          <p:cNvPr id="451" name="Google Shape;451;ga7e961e709_0_0"/>
          <p:cNvSpPr txBox="1"/>
          <p:nvPr/>
        </p:nvSpPr>
        <p:spPr>
          <a:xfrm>
            <a:off x="3184692" y="1324793"/>
            <a:ext cx="7583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2000"/>
              </a:spcBef>
              <a:spcAft>
                <a:spcPts val="0"/>
              </a:spcAft>
              <a:buClr>
                <a:srgbClr val="000000"/>
              </a:buClr>
              <a:buSzPts val="1800"/>
              <a:buFont typeface="Arial"/>
              <a:buNone/>
            </a:pPr>
            <a:r>
              <a:rPr b="0" i="0" lang="en-US" sz="1800" u="none" cap="none" strike="noStrike">
                <a:solidFill>
                  <a:srgbClr val="FFFFFF"/>
                </a:solidFill>
                <a:latin typeface="Book Antiqua"/>
                <a:ea typeface="Book Antiqua"/>
                <a:cs typeface="Book Antiqua"/>
                <a:sym typeface="Book Antiqua"/>
              </a:rPr>
              <a:t>       </a:t>
            </a:r>
            <a:r>
              <a:rPr b="1" i="0" lang="en-US" sz="1800" u="none" cap="none" strike="noStrike">
                <a:solidFill>
                  <a:srgbClr val="FFFFFF"/>
                </a:solidFill>
                <a:latin typeface="Book Antiqua"/>
                <a:ea typeface="Book Antiqua"/>
                <a:cs typeface="Book Antiqua"/>
                <a:sym typeface="Book Antiqua"/>
              </a:rPr>
              <a:t>             Sunny Day                                                  Rainy Day</a:t>
            </a:r>
            <a:endParaRPr b="1" i="0" sz="1800" u="none" cap="none" strike="noStrike">
              <a:solidFill>
                <a:srgbClr val="FFFFFF"/>
              </a:solidFill>
              <a:latin typeface="Book Antiqua"/>
              <a:ea typeface="Book Antiqua"/>
              <a:cs typeface="Book Antiqua"/>
              <a:sym typeface="Book Antiqua"/>
            </a:endParaRPr>
          </a:p>
        </p:txBody>
      </p:sp>
      <p:graphicFrame>
        <p:nvGraphicFramePr>
          <p:cNvPr id="452" name="Google Shape;452;ga7e961e709_0_0"/>
          <p:cNvGraphicFramePr/>
          <p:nvPr/>
        </p:nvGraphicFramePr>
        <p:xfrm>
          <a:off x="2867386" y="1926663"/>
          <a:ext cx="3000000" cy="3000000"/>
        </p:xfrm>
        <a:graphic>
          <a:graphicData uri="http://schemas.openxmlformats.org/drawingml/2006/table">
            <a:tbl>
              <a:tblPr>
                <a:noFill/>
                <a:tableStyleId>{FD2DC556-0797-4083-9F2C-4E07FB3CFAE0}</a:tableStyleId>
              </a:tblPr>
              <a:tblGrid>
                <a:gridCol w="1593875"/>
                <a:gridCol w="2515125"/>
              </a:tblGrid>
              <a:tr h="82782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Purpose</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rgbClr val="000000"/>
                        </a:buClr>
                        <a:buSzPts val="1100"/>
                        <a:buFont typeface="Book Antiqua"/>
                        <a:buNone/>
                      </a:pPr>
                      <a:r>
                        <a:rPr lang="en-US" sz="1100">
                          <a:latin typeface="Book Antiqua"/>
                          <a:ea typeface="Book Antiqua"/>
                          <a:cs typeface="Book Antiqua"/>
                          <a:sym typeface="Book Antiqua"/>
                        </a:rPr>
                        <a:t>Make sure user can access the form, submit properly, upload to firebase, and view list in expiration order on the CME screen.</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r h="791000">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Preconditions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rgbClr val="000000"/>
                        </a:buClr>
                        <a:buSzPts val="1100"/>
                        <a:buFont typeface="Book Antiqua"/>
                        <a:buNone/>
                      </a:pPr>
                      <a:r>
                        <a:rPr lang="en-US" sz="1100" u="none" cap="none" strike="noStrike">
                          <a:latin typeface="Book Antiqua"/>
                          <a:ea typeface="Book Antiqua"/>
                          <a:cs typeface="Book Antiqua"/>
                          <a:sym typeface="Book Antiqua"/>
                        </a:rPr>
                        <a:t>User </a:t>
                      </a:r>
                      <a:r>
                        <a:rPr lang="en-US" sz="1100">
                          <a:latin typeface="Book Antiqua"/>
                          <a:ea typeface="Book Antiqua"/>
                          <a:cs typeface="Book Antiqua"/>
                          <a:sym typeface="Book Antiqua"/>
                        </a:rPr>
                        <a:t>attempts to open form, fill out the form, and submits.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r h="112987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Expected Results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rgbClr val="000000"/>
                        </a:buClr>
                        <a:buSzPts val="1100"/>
                        <a:buFont typeface="Book Antiqua"/>
                        <a:buNone/>
                      </a:pPr>
                      <a:r>
                        <a:rPr lang="en-US" sz="1100" u="none" cap="none" strike="noStrike">
                          <a:latin typeface="Book Antiqua"/>
                          <a:ea typeface="Book Antiqua"/>
                          <a:cs typeface="Book Antiqua"/>
                          <a:sym typeface="Book Antiqua"/>
                        </a:rPr>
                        <a:t>The user is able </a:t>
                      </a:r>
                      <a:r>
                        <a:rPr lang="en-US" sz="1100">
                          <a:latin typeface="Book Antiqua"/>
                          <a:ea typeface="Book Antiqua"/>
                          <a:cs typeface="Book Antiqua"/>
                          <a:sym typeface="Book Antiqua"/>
                        </a:rPr>
                        <a:t>submit successfully and is able to view the certification cards with their name, expiration, and image displayed</a:t>
                      </a:r>
                      <a:r>
                        <a:rPr lang="en-US" sz="1100" u="none" cap="none" strike="noStrike">
                          <a:latin typeface="Book Antiqua"/>
                          <a:ea typeface="Book Antiqua"/>
                          <a:cs typeface="Book Antiqua"/>
                          <a:sym typeface="Book Antiqua"/>
                        </a:rPr>
                        <a:t>. The cards are in the ascending order</a:t>
                      </a:r>
                      <a:r>
                        <a:rPr lang="en-US" sz="1100">
                          <a:latin typeface="Book Antiqua"/>
                          <a:ea typeface="Book Antiqua"/>
                          <a:cs typeface="Book Antiqua"/>
                          <a:sym typeface="Book Antiqua"/>
                        </a:rPr>
                        <a:t> from oldest to newest.</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r h="112987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Actual Results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rtl="0" algn="l">
                        <a:spcBef>
                          <a:spcPts val="0"/>
                        </a:spcBef>
                        <a:spcAft>
                          <a:spcPts val="0"/>
                        </a:spcAft>
                        <a:buClr>
                          <a:schemeClr val="dk1"/>
                        </a:buClr>
                        <a:buSzPts val="1100"/>
                        <a:buFont typeface="Book Antiqua"/>
                        <a:buNone/>
                      </a:pPr>
                      <a:r>
                        <a:rPr lang="en-US" sz="1100">
                          <a:solidFill>
                            <a:schemeClr val="dk1"/>
                          </a:solidFill>
                          <a:latin typeface="Book Antiqua"/>
                          <a:ea typeface="Book Antiqua"/>
                          <a:cs typeface="Book Antiqua"/>
                          <a:sym typeface="Book Antiqua"/>
                        </a:rPr>
                        <a:t>The user is able submit successfully and is able to view the certification cards with their name, expiration, and image displayed. The cards are in the ascending order from oldest to newest.</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r h="52577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Status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rgbClr val="000000"/>
                        </a:buClr>
                        <a:buSzPts val="1100"/>
                        <a:buFont typeface="Book Antiqua"/>
                        <a:buNone/>
                      </a:pPr>
                      <a:r>
                        <a:rPr lang="en-US" sz="1100" u="none" cap="none" strike="noStrike">
                          <a:latin typeface="Book Antiqua"/>
                          <a:ea typeface="Book Antiqua"/>
                          <a:cs typeface="Book Antiqua"/>
                          <a:sym typeface="Book Antiqua"/>
                        </a:rPr>
                        <a:t>Pass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bl>
          </a:graphicData>
        </a:graphic>
      </p:graphicFrame>
      <p:graphicFrame>
        <p:nvGraphicFramePr>
          <p:cNvPr id="453" name="Google Shape;453;ga7e961e709_0_0"/>
          <p:cNvGraphicFramePr/>
          <p:nvPr/>
        </p:nvGraphicFramePr>
        <p:xfrm>
          <a:off x="6976400" y="1926662"/>
          <a:ext cx="3000000" cy="3000000"/>
        </p:xfrm>
        <a:graphic>
          <a:graphicData uri="http://schemas.openxmlformats.org/drawingml/2006/table">
            <a:tbl>
              <a:tblPr>
                <a:noFill/>
                <a:tableStyleId>{FD2DC556-0797-4083-9F2C-4E07FB3CFAE0}</a:tableStyleId>
              </a:tblPr>
              <a:tblGrid>
                <a:gridCol w="1759225"/>
                <a:gridCol w="2349800"/>
              </a:tblGrid>
              <a:tr h="88062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Purpose</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rtl="0" algn="l">
                        <a:spcBef>
                          <a:spcPts val="0"/>
                        </a:spcBef>
                        <a:spcAft>
                          <a:spcPts val="0"/>
                        </a:spcAft>
                        <a:buClr>
                          <a:schemeClr val="dk1"/>
                        </a:buClr>
                        <a:buSzPts val="1100"/>
                        <a:buFont typeface="Book Antiqua"/>
                        <a:buNone/>
                      </a:pPr>
                      <a:r>
                        <a:rPr lang="en-US" sz="1100">
                          <a:solidFill>
                            <a:schemeClr val="dk1"/>
                          </a:solidFill>
                          <a:latin typeface="Book Antiqua"/>
                          <a:ea typeface="Book Antiqua"/>
                          <a:cs typeface="Book Antiqua"/>
                          <a:sym typeface="Book Antiqua"/>
                        </a:rPr>
                        <a:t>Make sure user can access the form, submit properly, upload to firebase, and view list in expiration order on the CME screen.</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75532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Preconditions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rtl="0" algn="l">
                        <a:spcBef>
                          <a:spcPts val="0"/>
                        </a:spcBef>
                        <a:spcAft>
                          <a:spcPts val="0"/>
                        </a:spcAft>
                        <a:buClr>
                          <a:schemeClr val="dk1"/>
                        </a:buClr>
                        <a:buSzPts val="1100"/>
                        <a:buFont typeface="Book Antiqua"/>
                        <a:buNone/>
                      </a:pPr>
                      <a:r>
                        <a:rPr lang="en-US" sz="1100">
                          <a:solidFill>
                            <a:schemeClr val="dk1"/>
                          </a:solidFill>
                          <a:latin typeface="Book Antiqua"/>
                          <a:ea typeface="Book Antiqua"/>
                          <a:cs typeface="Book Antiqua"/>
                          <a:sym typeface="Book Antiqua"/>
                        </a:rPr>
                        <a:t>User attempts to open form, fill out the form, and submits.</a:t>
                      </a:r>
                      <a:endParaRPr sz="1100" u="none" cap="none" strike="noStrike">
                        <a:solidFill>
                          <a:schemeClr val="dk1"/>
                        </a:solidFill>
                        <a:latin typeface="Book Antiqua"/>
                        <a:ea typeface="Book Antiqua"/>
                        <a:cs typeface="Book Antiqua"/>
                        <a:sym typeface="Book Antiqua"/>
                      </a:endParaRPr>
                    </a:p>
                    <a:p>
                      <a:pPr indent="0" lvl="0" marL="0" marR="0" rtl="0" algn="l">
                        <a:lnSpc>
                          <a:spcPct val="100000"/>
                        </a:lnSpc>
                        <a:spcBef>
                          <a:spcPts val="0"/>
                        </a:spcBef>
                        <a:spcAft>
                          <a:spcPts val="0"/>
                        </a:spcAft>
                        <a:buClr>
                          <a:srgbClr val="000000"/>
                        </a:buClr>
                        <a:buSzPts val="1100"/>
                        <a:buFont typeface="Book Antiqua"/>
                        <a:buNone/>
                      </a:pPr>
                      <a:r>
                        <a:t/>
                      </a:r>
                      <a:endParaRPr sz="1100" u="none" cap="none" strike="noStrike">
                        <a:solidFill>
                          <a:schemeClr val="dk1"/>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078900">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Expected Results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chemeClr val="dk1"/>
                        </a:buClr>
                        <a:buSzPts val="1100"/>
                        <a:buFont typeface="Book Antiqua"/>
                        <a:buNone/>
                      </a:pPr>
                      <a:r>
                        <a:rPr lang="en-US" sz="1100" u="none" cap="none" strike="noStrike">
                          <a:latin typeface="Book Antiqua"/>
                          <a:ea typeface="Book Antiqua"/>
                          <a:cs typeface="Book Antiqua"/>
                          <a:sym typeface="Book Antiqua"/>
                        </a:rPr>
                        <a:t>If </a:t>
                      </a:r>
                      <a:r>
                        <a:rPr lang="en-US" sz="1100">
                          <a:latin typeface="Book Antiqua"/>
                          <a:ea typeface="Book Antiqua"/>
                          <a:cs typeface="Book Antiqua"/>
                          <a:sym typeface="Book Antiqua"/>
                        </a:rPr>
                        <a:t>Firebase server is down, user will not be able to upload or display the cards.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18742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Actual Results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rtl="0" algn="l">
                        <a:spcBef>
                          <a:spcPts val="0"/>
                        </a:spcBef>
                        <a:spcAft>
                          <a:spcPts val="0"/>
                        </a:spcAft>
                        <a:buClr>
                          <a:schemeClr val="dk1"/>
                        </a:buClr>
                        <a:buSzPts val="1100"/>
                        <a:buFont typeface="Book Antiqua"/>
                        <a:buNone/>
                      </a:pPr>
                      <a:r>
                        <a:rPr lang="en-US" sz="1100">
                          <a:solidFill>
                            <a:schemeClr val="dk1"/>
                          </a:solidFill>
                          <a:latin typeface="Book Antiqua"/>
                          <a:ea typeface="Book Antiqua"/>
                          <a:cs typeface="Book Antiqua"/>
                          <a:sym typeface="Book Antiqua"/>
                        </a:rPr>
                        <a:t>If Firebase server is down, user will not be able to upload or display the cards.</a:t>
                      </a:r>
                      <a:endParaRPr sz="1100" u="none" cap="none" strike="noStrike">
                        <a:latin typeface="Book Antiqua"/>
                        <a:ea typeface="Book Antiqua"/>
                        <a:cs typeface="Book Antiqua"/>
                        <a:sym typeface="Book Antiqua"/>
                      </a:endParaRPr>
                    </a:p>
                    <a:p>
                      <a:pPr indent="0" lvl="0" marL="0" marR="0" rtl="0" algn="l">
                        <a:lnSpc>
                          <a:spcPct val="100000"/>
                        </a:lnSpc>
                        <a:spcBef>
                          <a:spcPts val="0"/>
                        </a:spcBef>
                        <a:spcAft>
                          <a:spcPts val="0"/>
                        </a:spcAft>
                        <a:buClr>
                          <a:srgbClr val="000000"/>
                        </a:buClr>
                        <a:buSzPts val="1100"/>
                        <a:buFont typeface="Gill Sans"/>
                        <a:buNone/>
                      </a:pPr>
                      <a:r>
                        <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50207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Status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rgbClr val="000000"/>
                        </a:buClr>
                        <a:buSzPts val="1100"/>
                        <a:buFont typeface="Book Antiqua"/>
                        <a:buNone/>
                      </a:pPr>
                      <a:r>
                        <a:rPr lang="en-US" sz="1100" u="none" cap="none" strike="noStrike">
                          <a:latin typeface="Book Antiqua"/>
                          <a:ea typeface="Book Antiqua"/>
                          <a:cs typeface="Book Antiqua"/>
                          <a:sym typeface="Book Antiqua"/>
                        </a:rPr>
                        <a:t>Pass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bl>
          </a:graphicData>
        </a:graphic>
      </p:graphicFrame>
      <p:pic>
        <p:nvPicPr>
          <p:cNvPr id="454" name="Google Shape;454;ga7e961e709_0_0"/>
          <p:cNvPicPr preferRelativeResize="0"/>
          <p:nvPr/>
        </p:nvPicPr>
        <p:blipFill>
          <a:blip r:embed="rId3">
            <a:alphaModFix/>
          </a:blip>
          <a:stretch>
            <a:fillRect/>
          </a:stretch>
        </p:blipFill>
        <p:spPr>
          <a:xfrm>
            <a:off x="10164801" y="546987"/>
            <a:ext cx="1474260" cy="8444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sp>
        <p:nvSpPr>
          <p:cNvPr id="459" name="Google Shape;459;gb0a5376acc_0_151"/>
          <p:cNvSpPr txBox="1"/>
          <p:nvPr>
            <p:ph type="title"/>
          </p:nvPr>
        </p:nvSpPr>
        <p:spPr>
          <a:xfrm>
            <a:off x="1920239" y="377160"/>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TEST SUITES AND TEST CASES</a:t>
            </a:r>
            <a:endParaRPr/>
          </a:p>
        </p:txBody>
      </p:sp>
      <p:sp>
        <p:nvSpPr>
          <p:cNvPr id="460" name="Google Shape;460;gb0a5376acc_0_151"/>
          <p:cNvSpPr txBox="1"/>
          <p:nvPr/>
        </p:nvSpPr>
        <p:spPr>
          <a:xfrm>
            <a:off x="3184692" y="1324793"/>
            <a:ext cx="7583400" cy="42084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2000"/>
              </a:spcBef>
              <a:spcAft>
                <a:spcPts val="0"/>
              </a:spcAft>
              <a:buClr>
                <a:srgbClr val="000000"/>
              </a:buClr>
              <a:buSzPts val="1800"/>
              <a:buFont typeface="Arial"/>
              <a:buNone/>
            </a:pPr>
            <a:r>
              <a:rPr b="0" i="0" lang="en-US" sz="1800" u="none" cap="none" strike="noStrike">
                <a:solidFill>
                  <a:srgbClr val="FFFFFF"/>
                </a:solidFill>
                <a:latin typeface="Book Antiqua"/>
                <a:ea typeface="Book Antiqua"/>
                <a:cs typeface="Book Antiqua"/>
                <a:sym typeface="Book Antiqua"/>
              </a:rPr>
              <a:t>       </a:t>
            </a:r>
            <a:r>
              <a:rPr b="1" i="0" lang="en-US" sz="1800" u="none" cap="none" strike="noStrike">
                <a:solidFill>
                  <a:srgbClr val="FFFFFF"/>
                </a:solidFill>
                <a:latin typeface="Book Antiqua"/>
                <a:ea typeface="Book Antiqua"/>
                <a:cs typeface="Book Antiqua"/>
                <a:sym typeface="Book Antiqua"/>
              </a:rPr>
              <a:t>             Sunny Day                                                  Rainy Day</a:t>
            </a:r>
            <a:endParaRPr b="1" i="0" sz="1800" u="none" cap="none" strike="noStrike">
              <a:solidFill>
                <a:srgbClr val="FFFFFF"/>
              </a:solidFill>
              <a:latin typeface="Book Antiqua"/>
              <a:ea typeface="Book Antiqua"/>
              <a:cs typeface="Book Antiqua"/>
              <a:sym typeface="Book Antiqua"/>
            </a:endParaRPr>
          </a:p>
        </p:txBody>
      </p:sp>
      <p:graphicFrame>
        <p:nvGraphicFramePr>
          <p:cNvPr id="461" name="Google Shape;461;gb0a5376acc_0_151"/>
          <p:cNvGraphicFramePr/>
          <p:nvPr/>
        </p:nvGraphicFramePr>
        <p:xfrm>
          <a:off x="2867386" y="2058588"/>
          <a:ext cx="3000000" cy="3000000"/>
        </p:xfrm>
        <a:graphic>
          <a:graphicData uri="http://schemas.openxmlformats.org/drawingml/2006/table">
            <a:tbl>
              <a:tblPr>
                <a:noFill/>
                <a:tableStyleId>{FD2DC556-0797-4083-9F2C-4E07FB3CFAE0}</a:tableStyleId>
              </a:tblPr>
              <a:tblGrid>
                <a:gridCol w="1593875"/>
                <a:gridCol w="2515125"/>
              </a:tblGrid>
              <a:tr h="82782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Purpose</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rtl="0" algn="l">
                        <a:spcBef>
                          <a:spcPts val="0"/>
                        </a:spcBef>
                        <a:spcAft>
                          <a:spcPts val="0"/>
                        </a:spcAft>
                        <a:buClr>
                          <a:schemeClr val="dk1"/>
                        </a:buClr>
                        <a:buSzPts val="1100"/>
                        <a:buFont typeface="Book Antiqua"/>
                        <a:buNone/>
                      </a:pPr>
                      <a:r>
                        <a:rPr lang="en-US" sz="1100">
                          <a:solidFill>
                            <a:schemeClr val="dk1"/>
                          </a:solidFill>
                          <a:latin typeface="Book Antiqua"/>
                          <a:ea typeface="Book Antiqua"/>
                          <a:cs typeface="Book Antiqua"/>
                          <a:sym typeface="Book Antiqua"/>
                        </a:rPr>
                        <a:t>Make sure the users can check their peers online status once logged in into the app. </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r h="791000">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Preconditions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rtl="0" algn="l">
                        <a:lnSpc>
                          <a:spcPct val="115000"/>
                        </a:lnSpc>
                        <a:spcBef>
                          <a:spcPts val="1200"/>
                        </a:spcBef>
                        <a:spcAft>
                          <a:spcPts val="1200"/>
                        </a:spcAft>
                        <a:buClr>
                          <a:schemeClr val="dk1"/>
                        </a:buClr>
                        <a:buSzPts val="1100"/>
                        <a:buFont typeface="Arial"/>
                        <a:buNone/>
                      </a:pPr>
                      <a:r>
                        <a:rPr lang="en-US" sz="1100">
                          <a:solidFill>
                            <a:schemeClr val="dk1"/>
                          </a:solidFill>
                          <a:latin typeface="Book Antiqua"/>
                          <a:ea typeface="Book Antiqua"/>
                          <a:cs typeface="Book Antiqua"/>
                          <a:sym typeface="Book Antiqua"/>
                        </a:rPr>
                        <a:t>Users need to be able to log in with their own credentials to their account into the app.</a:t>
                      </a:r>
                      <a:endParaRPr sz="1100">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r h="112987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Expected Results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rtl="0" algn="l">
                        <a:lnSpc>
                          <a:spcPct val="115000"/>
                        </a:lnSpc>
                        <a:spcBef>
                          <a:spcPts val="1200"/>
                        </a:spcBef>
                        <a:spcAft>
                          <a:spcPts val="1200"/>
                        </a:spcAft>
                        <a:buClr>
                          <a:schemeClr val="dk1"/>
                        </a:buClr>
                        <a:buSzPts val="1100"/>
                        <a:buFont typeface="Arial"/>
                        <a:buNone/>
                      </a:pPr>
                      <a:r>
                        <a:rPr lang="en-US" sz="1100">
                          <a:solidFill>
                            <a:schemeClr val="dk1"/>
                          </a:solidFill>
                          <a:latin typeface="Book Antiqua"/>
                          <a:ea typeface="Book Antiqua"/>
                          <a:cs typeface="Book Antiqua"/>
                          <a:sym typeface="Book Antiqua"/>
                        </a:rPr>
                        <a:t>Users are able to see themselves and other users online under the chat menu. This view should also be available when making a new chat.</a:t>
                      </a:r>
                      <a:endParaRPr sz="1100">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r h="112987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Actual Results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rtl="0" algn="l">
                        <a:lnSpc>
                          <a:spcPct val="115000"/>
                        </a:lnSpc>
                        <a:spcBef>
                          <a:spcPts val="1200"/>
                        </a:spcBef>
                        <a:spcAft>
                          <a:spcPts val="1200"/>
                        </a:spcAft>
                        <a:buClr>
                          <a:schemeClr val="dk1"/>
                        </a:buClr>
                        <a:buSzPts val="1100"/>
                        <a:buFont typeface="Arial"/>
                        <a:buNone/>
                      </a:pPr>
                      <a:r>
                        <a:rPr lang="en-US" sz="1100">
                          <a:solidFill>
                            <a:schemeClr val="dk1"/>
                          </a:solidFill>
                          <a:latin typeface="Book Antiqua"/>
                          <a:ea typeface="Book Antiqua"/>
                          <a:cs typeface="Book Antiqua"/>
                          <a:sym typeface="Book Antiqua"/>
                        </a:rPr>
                        <a:t>The list of users is shown for the user’s convenience, allowing them to reach out and create private chats with others.</a:t>
                      </a:r>
                      <a:endParaRPr sz="1100">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r h="52577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Status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rgbClr val="000000"/>
                        </a:buClr>
                        <a:buSzPts val="1100"/>
                        <a:buFont typeface="Book Antiqua"/>
                        <a:buNone/>
                      </a:pPr>
                      <a:r>
                        <a:rPr lang="en-US" sz="1100" u="none" cap="none" strike="noStrike">
                          <a:latin typeface="Book Antiqua"/>
                          <a:ea typeface="Book Antiqua"/>
                          <a:cs typeface="Book Antiqua"/>
                          <a:sym typeface="Book Antiqua"/>
                        </a:rPr>
                        <a:t>Pass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bl>
          </a:graphicData>
        </a:graphic>
      </p:graphicFrame>
      <p:graphicFrame>
        <p:nvGraphicFramePr>
          <p:cNvPr id="462" name="Google Shape;462;gb0a5376acc_0_151"/>
          <p:cNvGraphicFramePr/>
          <p:nvPr/>
        </p:nvGraphicFramePr>
        <p:xfrm>
          <a:off x="6976400" y="2058587"/>
          <a:ext cx="3000000" cy="3000000"/>
        </p:xfrm>
        <a:graphic>
          <a:graphicData uri="http://schemas.openxmlformats.org/drawingml/2006/table">
            <a:tbl>
              <a:tblPr>
                <a:noFill/>
                <a:tableStyleId>{FD2DC556-0797-4083-9F2C-4E07FB3CFAE0}</a:tableStyleId>
              </a:tblPr>
              <a:tblGrid>
                <a:gridCol w="1759225"/>
                <a:gridCol w="2349800"/>
              </a:tblGrid>
              <a:tr h="88062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Purpose</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rtl="0" algn="l">
                        <a:spcBef>
                          <a:spcPts val="0"/>
                        </a:spcBef>
                        <a:spcAft>
                          <a:spcPts val="0"/>
                        </a:spcAft>
                        <a:buClr>
                          <a:schemeClr val="dk1"/>
                        </a:buClr>
                        <a:buSzPts val="1100"/>
                        <a:buFont typeface="Book Antiqua"/>
                        <a:buNone/>
                      </a:pPr>
                      <a:r>
                        <a:rPr lang="en-US" sz="1100">
                          <a:solidFill>
                            <a:schemeClr val="dk1"/>
                          </a:solidFill>
                          <a:latin typeface="Book Antiqua"/>
                          <a:ea typeface="Book Antiqua"/>
                          <a:cs typeface="Book Antiqua"/>
                          <a:sym typeface="Book Antiqua"/>
                        </a:rPr>
                        <a:t>Make sure the users can check their peers online status once logged in into the app. </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75532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Preconditions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rtl="0" algn="l">
                        <a:lnSpc>
                          <a:spcPct val="115000"/>
                        </a:lnSpc>
                        <a:spcBef>
                          <a:spcPts val="1200"/>
                        </a:spcBef>
                        <a:spcAft>
                          <a:spcPts val="1200"/>
                        </a:spcAft>
                        <a:buClr>
                          <a:schemeClr val="dk1"/>
                        </a:buClr>
                        <a:buSzPts val="1100"/>
                        <a:buFont typeface="Arial"/>
                        <a:buNone/>
                      </a:pPr>
                      <a:r>
                        <a:rPr lang="en-US" sz="1100">
                          <a:solidFill>
                            <a:schemeClr val="dk1"/>
                          </a:solidFill>
                          <a:latin typeface="Book Antiqua"/>
                          <a:ea typeface="Book Antiqua"/>
                          <a:cs typeface="Book Antiqua"/>
                          <a:sym typeface="Book Antiqua"/>
                        </a:rPr>
                        <a:t>Users need to be able to log in with their own credentials to their account into the app.</a:t>
                      </a:r>
                      <a:endParaRPr sz="1100">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078900">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Expected Results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rtl="0" algn="l">
                        <a:lnSpc>
                          <a:spcPct val="115000"/>
                        </a:lnSpc>
                        <a:spcBef>
                          <a:spcPts val="1200"/>
                        </a:spcBef>
                        <a:spcAft>
                          <a:spcPts val="1200"/>
                        </a:spcAft>
                        <a:buClr>
                          <a:schemeClr val="dk1"/>
                        </a:buClr>
                        <a:buSzPts val="1100"/>
                        <a:buFont typeface="Arial"/>
                        <a:buNone/>
                      </a:pPr>
                      <a:r>
                        <a:rPr lang="en-US" sz="1100">
                          <a:solidFill>
                            <a:schemeClr val="dk1"/>
                          </a:solidFill>
                          <a:latin typeface="Book Antiqua"/>
                          <a:ea typeface="Book Antiqua"/>
                          <a:cs typeface="Book Antiqua"/>
                          <a:sym typeface="Book Antiqua"/>
                        </a:rPr>
                        <a:t>Users are able to see themselves and other users online under the chat menu. Connectivity could be an issue or if other users log out.</a:t>
                      </a:r>
                      <a:endParaRPr sz="1100">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18742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Actual Results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rtl="0" algn="l">
                        <a:lnSpc>
                          <a:spcPct val="115000"/>
                        </a:lnSpc>
                        <a:spcBef>
                          <a:spcPts val="1200"/>
                        </a:spcBef>
                        <a:spcAft>
                          <a:spcPts val="1200"/>
                        </a:spcAft>
                        <a:buClr>
                          <a:schemeClr val="dk1"/>
                        </a:buClr>
                        <a:buSzPts val="1100"/>
                        <a:buFont typeface="Arial"/>
                        <a:buNone/>
                      </a:pPr>
                      <a:r>
                        <a:rPr lang="en-US" sz="1100">
                          <a:solidFill>
                            <a:schemeClr val="dk1"/>
                          </a:solidFill>
                          <a:latin typeface="Book Antiqua"/>
                          <a:ea typeface="Book Antiqua"/>
                          <a:cs typeface="Book Antiqua"/>
                          <a:sym typeface="Book Antiqua"/>
                        </a:rPr>
                        <a:t>The list of users is shown for the user’s convenience, allowing them to reach out and create private chats with others.</a:t>
                      </a:r>
                      <a:endParaRPr sz="1100">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50207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Status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rgbClr val="000000"/>
                        </a:buClr>
                        <a:buSzPts val="1100"/>
                        <a:buFont typeface="Book Antiqua"/>
                        <a:buNone/>
                      </a:pPr>
                      <a:r>
                        <a:rPr lang="en-US" sz="1100" u="none" cap="none" strike="noStrike">
                          <a:latin typeface="Book Antiqua"/>
                          <a:ea typeface="Book Antiqua"/>
                          <a:cs typeface="Book Antiqua"/>
                          <a:sym typeface="Book Antiqua"/>
                        </a:rPr>
                        <a:t>Pass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bl>
          </a:graphicData>
        </a:graphic>
      </p:graphicFrame>
      <p:pic>
        <p:nvPicPr>
          <p:cNvPr id="463" name="Google Shape;463;gb0a5376acc_0_151"/>
          <p:cNvPicPr preferRelativeResize="0"/>
          <p:nvPr/>
        </p:nvPicPr>
        <p:blipFill>
          <a:blip r:embed="rId3">
            <a:alphaModFix/>
          </a:blip>
          <a:stretch>
            <a:fillRect/>
          </a:stretch>
        </p:blipFill>
        <p:spPr>
          <a:xfrm>
            <a:off x="10164801" y="546987"/>
            <a:ext cx="1474260" cy="8444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gadb8ed11dc_0_16"/>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PROBLEM DEFINITION</a:t>
            </a:r>
            <a:endParaRPr/>
          </a:p>
        </p:txBody>
      </p:sp>
      <p:sp>
        <p:nvSpPr>
          <p:cNvPr id="204" name="Google Shape;204;gadb8ed11dc_0_16"/>
          <p:cNvSpPr txBox="1"/>
          <p:nvPr>
            <p:ph idx="1" type="body"/>
          </p:nvPr>
        </p:nvSpPr>
        <p:spPr>
          <a:xfrm>
            <a:off x="1920250" y="1825625"/>
            <a:ext cx="9718500" cy="3955500"/>
          </a:xfrm>
          <a:prstGeom prst="rect">
            <a:avLst/>
          </a:prstGeom>
          <a:noFill/>
          <a:ln>
            <a:noFill/>
          </a:ln>
        </p:spPr>
        <p:txBody>
          <a:bodyPr anchorCtr="0" anchor="t" bIns="45700" lIns="91425" spcFirstLastPara="1" rIns="91425" wrap="square" tIns="45700">
            <a:noAutofit/>
          </a:bodyPr>
          <a:lstStyle/>
          <a:p>
            <a:pPr indent="-342900" lvl="0" marL="457200" rtl="0" algn="l">
              <a:lnSpc>
                <a:spcPct val="100000"/>
              </a:lnSpc>
              <a:spcBef>
                <a:spcPts val="0"/>
              </a:spcBef>
              <a:spcAft>
                <a:spcPts val="0"/>
              </a:spcAft>
              <a:buClr>
                <a:srgbClr val="FFFFFF"/>
              </a:buClr>
              <a:buSzPts val="1800"/>
              <a:buFont typeface="Book Antiqua"/>
              <a:buChar char="o"/>
            </a:pPr>
            <a:r>
              <a:rPr lang="en-US" sz="1800">
                <a:solidFill>
                  <a:srgbClr val="FFFFFF"/>
                </a:solidFill>
                <a:latin typeface="Book Antiqua"/>
                <a:ea typeface="Book Antiqua"/>
                <a:cs typeface="Book Antiqua"/>
                <a:sym typeface="Book Antiqua"/>
              </a:rPr>
              <a:t>My Part (</a:t>
            </a:r>
            <a:r>
              <a:rPr b="1" lang="en-US" sz="1800">
                <a:solidFill>
                  <a:srgbClr val="FFFFFF"/>
                </a:solidFill>
                <a:latin typeface="Book Antiqua"/>
                <a:ea typeface="Book Antiqua"/>
                <a:cs typeface="Book Antiqua"/>
                <a:sym typeface="Book Antiqua"/>
              </a:rPr>
              <a:t>Victor Ramos</a:t>
            </a:r>
            <a:r>
              <a:rPr lang="en-US" sz="1800">
                <a:solidFill>
                  <a:srgbClr val="FFFFFF"/>
                </a:solidFill>
                <a:latin typeface="Book Antiqua"/>
                <a:ea typeface="Book Antiqua"/>
                <a:cs typeface="Book Antiqua"/>
                <a:sym typeface="Book Antiqua"/>
              </a:rPr>
              <a:t>):</a:t>
            </a:r>
            <a:endParaRPr sz="1800">
              <a:solidFill>
                <a:srgbClr val="FFFFFF"/>
              </a:solidFill>
              <a:latin typeface="Book Antiqua"/>
              <a:ea typeface="Book Antiqua"/>
              <a:cs typeface="Book Antiqua"/>
              <a:sym typeface="Book Antiqua"/>
            </a:endParaRPr>
          </a:p>
          <a:p>
            <a:pPr indent="-330200" lvl="1" marL="914400" rtl="0" algn="l">
              <a:lnSpc>
                <a:spcPct val="115000"/>
              </a:lnSpc>
              <a:spcBef>
                <a:spcPts val="0"/>
              </a:spcBef>
              <a:spcAft>
                <a:spcPts val="0"/>
              </a:spcAft>
              <a:buClr>
                <a:srgbClr val="FFFFFF"/>
              </a:buClr>
              <a:buSzPts val="1600"/>
              <a:buFont typeface="Book Antiqua"/>
              <a:buChar char="•"/>
            </a:pPr>
            <a:r>
              <a:rPr lang="en-US">
                <a:solidFill>
                  <a:srgbClr val="FFFFFF"/>
                </a:solidFill>
                <a:latin typeface="Book Antiqua"/>
                <a:ea typeface="Book Antiqua"/>
                <a:cs typeface="Book Antiqua"/>
                <a:sym typeface="Book Antiqua"/>
              </a:rPr>
              <a:t>I focused on the online status feature, making it possible for users to see who is online after they log in with their account. The user will  be able to check theirs and other users status like “online” or “offline”, this will help keeping track of who is available at the moment for better availability track and security.</a:t>
            </a:r>
            <a:endParaRPr>
              <a:solidFill>
                <a:srgbClr val="FFFFFF"/>
              </a:solidFill>
              <a:latin typeface="Book Antiqua"/>
              <a:ea typeface="Book Antiqua"/>
              <a:cs typeface="Book Antiqua"/>
              <a:sym typeface="Book Antiqua"/>
            </a:endParaRPr>
          </a:p>
          <a:p>
            <a:pPr indent="-330200" lvl="1" marL="914400" rtl="0" algn="l">
              <a:lnSpc>
                <a:spcPct val="115000"/>
              </a:lnSpc>
              <a:spcBef>
                <a:spcPts val="0"/>
              </a:spcBef>
              <a:spcAft>
                <a:spcPts val="0"/>
              </a:spcAft>
              <a:buClr>
                <a:srgbClr val="FFFFFF"/>
              </a:buClr>
              <a:buSzPts val="1600"/>
              <a:buFont typeface="Book Antiqua"/>
              <a:buChar char="•"/>
            </a:pPr>
            <a:r>
              <a:rPr lang="en-US">
                <a:solidFill>
                  <a:srgbClr val="FFFFFF"/>
                </a:solidFill>
                <a:latin typeface="Book Antiqua"/>
                <a:ea typeface="Book Antiqua"/>
                <a:cs typeface="Book Antiqua"/>
                <a:sym typeface="Book Antiqua"/>
              </a:rPr>
              <a:t>I worked on the design of the login screen logo, which helps to identify the app to the users while also giving it its own identity. The new logo is also adapted for new devices with higher resolution.</a:t>
            </a:r>
            <a:endParaRPr>
              <a:solidFill>
                <a:srgbClr val="FFFFFF"/>
              </a:solidFill>
              <a:latin typeface="Book Antiqua"/>
              <a:ea typeface="Book Antiqua"/>
              <a:cs typeface="Book Antiqua"/>
              <a:sym typeface="Book Antiqua"/>
            </a:endParaRPr>
          </a:p>
          <a:p>
            <a:pPr indent="0" lvl="0" marL="914400" rtl="0" algn="l">
              <a:lnSpc>
                <a:spcPct val="100000"/>
              </a:lnSpc>
              <a:spcBef>
                <a:spcPts val="1200"/>
              </a:spcBef>
              <a:spcAft>
                <a:spcPts val="0"/>
              </a:spcAft>
              <a:buNone/>
            </a:pPr>
            <a:r>
              <a:t/>
            </a:r>
            <a:endParaRPr>
              <a:solidFill>
                <a:srgbClr val="FFFFFF"/>
              </a:solidFill>
              <a:latin typeface="Book Antiqua"/>
              <a:ea typeface="Book Antiqua"/>
              <a:cs typeface="Book Antiqua"/>
              <a:sym typeface="Book Antiqua"/>
            </a:endParaRPr>
          </a:p>
        </p:txBody>
      </p:sp>
      <p:pic>
        <p:nvPicPr>
          <p:cNvPr id="205" name="Google Shape;205;gadb8ed11dc_0_16"/>
          <p:cNvPicPr preferRelativeResize="0"/>
          <p:nvPr/>
        </p:nvPicPr>
        <p:blipFill>
          <a:blip r:embed="rId3">
            <a:alphaModFix/>
          </a:blip>
          <a:stretch>
            <a:fillRect/>
          </a:stretch>
        </p:blipFill>
        <p:spPr>
          <a:xfrm>
            <a:off x="10361451" y="5673675"/>
            <a:ext cx="1474260" cy="8444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sp>
        <p:nvSpPr>
          <p:cNvPr id="468" name="Google Shape;468;gcd0d63a678_2_0"/>
          <p:cNvSpPr txBox="1"/>
          <p:nvPr>
            <p:ph type="title"/>
          </p:nvPr>
        </p:nvSpPr>
        <p:spPr>
          <a:xfrm>
            <a:off x="1920239" y="377160"/>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TEST SUITES AND TEST CASES</a:t>
            </a:r>
            <a:endParaRPr/>
          </a:p>
        </p:txBody>
      </p:sp>
      <p:sp>
        <p:nvSpPr>
          <p:cNvPr id="469" name="Google Shape;469;gcd0d63a678_2_0"/>
          <p:cNvSpPr txBox="1"/>
          <p:nvPr/>
        </p:nvSpPr>
        <p:spPr>
          <a:xfrm>
            <a:off x="3184700" y="1324798"/>
            <a:ext cx="7583400" cy="423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2000"/>
              </a:spcBef>
              <a:spcAft>
                <a:spcPts val="0"/>
              </a:spcAft>
              <a:buClr>
                <a:srgbClr val="000000"/>
              </a:buClr>
              <a:buSzPts val="1800"/>
              <a:buFont typeface="Arial"/>
              <a:buNone/>
            </a:pPr>
            <a:r>
              <a:rPr b="0" i="0" lang="en-US" sz="1800" u="none" cap="none" strike="noStrike">
                <a:solidFill>
                  <a:srgbClr val="FFFFFF"/>
                </a:solidFill>
                <a:latin typeface="Book Antiqua"/>
                <a:ea typeface="Book Antiqua"/>
                <a:cs typeface="Book Antiqua"/>
                <a:sym typeface="Book Antiqua"/>
              </a:rPr>
              <a:t>       </a:t>
            </a:r>
            <a:r>
              <a:rPr b="1" i="0" lang="en-US" sz="1800" u="none" cap="none" strike="noStrike">
                <a:solidFill>
                  <a:srgbClr val="FFFFFF"/>
                </a:solidFill>
                <a:latin typeface="Book Antiqua"/>
                <a:ea typeface="Book Antiqua"/>
                <a:cs typeface="Book Antiqua"/>
                <a:sym typeface="Book Antiqua"/>
              </a:rPr>
              <a:t>             Sunny Day                                                  Rainy Day</a:t>
            </a:r>
            <a:endParaRPr b="1" i="0" sz="1800" u="none" cap="none" strike="noStrike">
              <a:solidFill>
                <a:srgbClr val="FFFFFF"/>
              </a:solidFill>
              <a:latin typeface="Book Antiqua"/>
              <a:ea typeface="Book Antiqua"/>
              <a:cs typeface="Book Antiqua"/>
              <a:sym typeface="Book Antiqua"/>
            </a:endParaRPr>
          </a:p>
        </p:txBody>
      </p:sp>
      <p:pic>
        <p:nvPicPr>
          <p:cNvPr id="470" name="Google Shape;470;gcd0d63a678_2_0"/>
          <p:cNvPicPr preferRelativeResize="0"/>
          <p:nvPr/>
        </p:nvPicPr>
        <p:blipFill>
          <a:blip r:embed="rId3">
            <a:alphaModFix/>
          </a:blip>
          <a:stretch>
            <a:fillRect/>
          </a:stretch>
        </p:blipFill>
        <p:spPr>
          <a:xfrm>
            <a:off x="10164801" y="546987"/>
            <a:ext cx="1474260" cy="844425"/>
          </a:xfrm>
          <a:prstGeom prst="rect">
            <a:avLst/>
          </a:prstGeom>
          <a:noFill/>
          <a:ln>
            <a:noFill/>
          </a:ln>
        </p:spPr>
      </p:pic>
      <p:graphicFrame>
        <p:nvGraphicFramePr>
          <p:cNvPr id="471" name="Google Shape;471;gcd0d63a678_2_0"/>
          <p:cNvGraphicFramePr/>
          <p:nvPr/>
        </p:nvGraphicFramePr>
        <p:xfrm>
          <a:off x="2867411" y="1892138"/>
          <a:ext cx="3000000" cy="3000000"/>
        </p:xfrm>
        <a:graphic>
          <a:graphicData uri="http://schemas.openxmlformats.org/drawingml/2006/table">
            <a:tbl>
              <a:tblPr>
                <a:noFill/>
                <a:tableStyleId>{FD2DC556-0797-4083-9F2C-4E07FB3CFAE0}</a:tableStyleId>
              </a:tblPr>
              <a:tblGrid>
                <a:gridCol w="1593875"/>
                <a:gridCol w="2515125"/>
              </a:tblGrid>
              <a:tr h="82782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Purpose</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rtl="0" algn="l">
                        <a:spcBef>
                          <a:spcPts val="0"/>
                        </a:spcBef>
                        <a:spcAft>
                          <a:spcPts val="0"/>
                        </a:spcAft>
                        <a:buClr>
                          <a:schemeClr val="dk1"/>
                        </a:buClr>
                        <a:buSzPts val="1100"/>
                        <a:buFont typeface="Book Antiqua"/>
                        <a:buNone/>
                      </a:pPr>
                      <a:r>
                        <a:rPr lang="en-US" sz="1100">
                          <a:solidFill>
                            <a:schemeClr val="dk1"/>
                          </a:solidFill>
                          <a:latin typeface="Book Antiqua"/>
                          <a:ea typeface="Book Antiqua"/>
                          <a:cs typeface="Book Antiqua"/>
                          <a:sym typeface="Book Antiqua"/>
                        </a:rPr>
                        <a:t>Make sure that  users can reset their password in case they forget their credentials.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r h="791000">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Preconditions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rtl="0" algn="l">
                        <a:lnSpc>
                          <a:spcPct val="115000"/>
                        </a:lnSpc>
                        <a:spcBef>
                          <a:spcPts val="1200"/>
                        </a:spcBef>
                        <a:spcAft>
                          <a:spcPts val="1200"/>
                        </a:spcAft>
                        <a:buClr>
                          <a:schemeClr val="dk1"/>
                        </a:buClr>
                        <a:buSzPts val="1100"/>
                        <a:buFont typeface="Arial"/>
                        <a:buNone/>
                      </a:pPr>
                      <a:r>
                        <a:rPr lang="en-US" sz="1100">
                          <a:solidFill>
                            <a:schemeClr val="dk1"/>
                          </a:solidFill>
                          <a:latin typeface="Book Antiqua"/>
                          <a:ea typeface="Book Antiqua"/>
                          <a:cs typeface="Book Antiqua"/>
                          <a:sym typeface="Book Antiqua"/>
                        </a:rPr>
                        <a:t>User needs to have access to the application.</a:t>
                      </a:r>
                      <a:endParaRPr sz="1100">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r h="112987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Expected Results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rtl="0" algn="l">
                        <a:lnSpc>
                          <a:spcPct val="115000"/>
                        </a:lnSpc>
                        <a:spcBef>
                          <a:spcPts val="1200"/>
                        </a:spcBef>
                        <a:spcAft>
                          <a:spcPts val="1200"/>
                        </a:spcAft>
                        <a:buClr>
                          <a:schemeClr val="dk1"/>
                        </a:buClr>
                        <a:buSzPts val="1100"/>
                        <a:buFont typeface="Arial"/>
                        <a:buNone/>
                      </a:pPr>
                      <a:r>
                        <a:rPr lang="en-US" sz="1100">
                          <a:solidFill>
                            <a:schemeClr val="dk1"/>
                          </a:solidFill>
                          <a:latin typeface="Book Antiqua"/>
                          <a:ea typeface="Book Antiqua"/>
                          <a:cs typeface="Book Antiqua"/>
                          <a:sym typeface="Book Antiqua"/>
                        </a:rPr>
                        <a:t>Users should be able to receive a link with instructions on </a:t>
                      </a:r>
                      <a:r>
                        <a:rPr lang="en-US" sz="1100">
                          <a:solidFill>
                            <a:schemeClr val="dk1"/>
                          </a:solidFill>
                          <a:latin typeface="Book Antiqua"/>
                          <a:ea typeface="Book Antiqua"/>
                          <a:cs typeface="Book Antiqua"/>
                          <a:sym typeface="Book Antiqua"/>
                        </a:rPr>
                        <a:t>how to reset their passwords.</a:t>
                      </a:r>
                      <a:endParaRPr sz="1100">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r h="112987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Actual Results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rtl="0" algn="l">
                        <a:lnSpc>
                          <a:spcPct val="115000"/>
                        </a:lnSpc>
                        <a:spcBef>
                          <a:spcPts val="1200"/>
                        </a:spcBef>
                        <a:spcAft>
                          <a:spcPts val="1200"/>
                        </a:spcAft>
                        <a:buClr>
                          <a:schemeClr val="dk1"/>
                        </a:buClr>
                        <a:buSzPts val="1100"/>
                        <a:buFont typeface="Arial"/>
                        <a:buNone/>
                      </a:pPr>
                      <a:r>
                        <a:rPr lang="en-US" sz="1100">
                          <a:solidFill>
                            <a:schemeClr val="dk1"/>
                          </a:solidFill>
                          <a:latin typeface="Book Antiqua"/>
                          <a:ea typeface="Book Antiqua"/>
                          <a:cs typeface="Book Antiqua"/>
                          <a:sym typeface="Book Antiqua"/>
                        </a:rPr>
                        <a:t>Users  received a password reset link.</a:t>
                      </a:r>
                      <a:endParaRPr sz="1100">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r h="52577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Status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rgbClr val="000000"/>
                        </a:buClr>
                        <a:buSzPts val="1100"/>
                        <a:buFont typeface="Book Antiqua"/>
                        <a:buNone/>
                      </a:pPr>
                      <a:r>
                        <a:rPr lang="en-US" sz="1100" u="none" cap="none" strike="noStrike">
                          <a:latin typeface="Book Antiqua"/>
                          <a:ea typeface="Book Antiqua"/>
                          <a:cs typeface="Book Antiqua"/>
                          <a:sym typeface="Book Antiqua"/>
                        </a:rPr>
                        <a:t>Pass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FFFFF"/>
                    </a:solidFill>
                  </a:tcPr>
                </a:tc>
              </a:tr>
            </a:tbl>
          </a:graphicData>
        </a:graphic>
      </p:graphicFrame>
      <p:graphicFrame>
        <p:nvGraphicFramePr>
          <p:cNvPr id="472" name="Google Shape;472;gcd0d63a678_2_0"/>
          <p:cNvGraphicFramePr/>
          <p:nvPr/>
        </p:nvGraphicFramePr>
        <p:xfrm>
          <a:off x="6976400" y="1892162"/>
          <a:ext cx="3000000" cy="3000000"/>
        </p:xfrm>
        <a:graphic>
          <a:graphicData uri="http://schemas.openxmlformats.org/drawingml/2006/table">
            <a:tbl>
              <a:tblPr>
                <a:noFill/>
                <a:tableStyleId>{FD2DC556-0797-4083-9F2C-4E07FB3CFAE0}</a:tableStyleId>
              </a:tblPr>
              <a:tblGrid>
                <a:gridCol w="1759225"/>
                <a:gridCol w="2349800"/>
              </a:tblGrid>
              <a:tr h="88062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Purpose</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rtl="0" algn="l">
                        <a:spcBef>
                          <a:spcPts val="0"/>
                        </a:spcBef>
                        <a:spcAft>
                          <a:spcPts val="0"/>
                        </a:spcAft>
                        <a:buClr>
                          <a:schemeClr val="dk1"/>
                        </a:buClr>
                        <a:buSzPts val="1100"/>
                        <a:buFont typeface="Book Antiqua"/>
                        <a:buNone/>
                      </a:pPr>
                      <a:r>
                        <a:rPr lang="en-US" sz="1100">
                          <a:solidFill>
                            <a:schemeClr val="dk1"/>
                          </a:solidFill>
                          <a:latin typeface="Book Antiqua"/>
                          <a:ea typeface="Book Antiqua"/>
                          <a:cs typeface="Book Antiqua"/>
                          <a:sym typeface="Book Antiqua"/>
                        </a:rPr>
                        <a:t>Make sure that  users can reset their password in case they forget their credentials.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75532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Preconditions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rtl="0" algn="l">
                        <a:lnSpc>
                          <a:spcPct val="115000"/>
                        </a:lnSpc>
                        <a:spcBef>
                          <a:spcPts val="1200"/>
                        </a:spcBef>
                        <a:spcAft>
                          <a:spcPts val="1200"/>
                        </a:spcAft>
                        <a:buClr>
                          <a:schemeClr val="dk1"/>
                        </a:buClr>
                        <a:buSzPts val="1100"/>
                        <a:buFont typeface="Arial"/>
                        <a:buNone/>
                      </a:pPr>
                      <a:r>
                        <a:rPr lang="en-US" sz="1100">
                          <a:solidFill>
                            <a:schemeClr val="dk1"/>
                          </a:solidFill>
                          <a:latin typeface="Book Antiqua"/>
                          <a:ea typeface="Book Antiqua"/>
                          <a:cs typeface="Book Antiqua"/>
                          <a:sym typeface="Book Antiqua"/>
                        </a:rPr>
                        <a:t>Users need to be able to log in with their own credentials to their account into the app.</a:t>
                      </a:r>
                      <a:endParaRPr sz="1100">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078900">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Expected Results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rtl="0" algn="l">
                        <a:lnSpc>
                          <a:spcPct val="115000"/>
                        </a:lnSpc>
                        <a:spcBef>
                          <a:spcPts val="1200"/>
                        </a:spcBef>
                        <a:spcAft>
                          <a:spcPts val="1200"/>
                        </a:spcAft>
                        <a:buClr>
                          <a:schemeClr val="dk1"/>
                        </a:buClr>
                        <a:buSzPts val="1100"/>
                        <a:buFont typeface="Arial"/>
                        <a:buNone/>
                      </a:pPr>
                      <a:r>
                        <a:rPr lang="en-US" sz="1100">
                          <a:solidFill>
                            <a:schemeClr val="dk1"/>
                          </a:solidFill>
                          <a:latin typeface="Book Antiqua"/>
                          <a:ea typeface="Book Antiqua"/>
                          <a:cs typeface="Book Antiqua"/>
                          <a:sym typeface="Book Antiqua"/>
                        </a:rPr>
                        <a:t>Users did not receive a reset password link due to incorrect email address.</a:t>
                      </a:r>
                      <a:endParaRPr sz="1100">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118742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Actual Results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rtl="0" algn="l">
                        <a:lnSpc>
                          <a:spcPct val="115000"/>
                        </a:lnSpc>
                        <a:spcBef>
                          <a:spcPts val="1200"/>
                        </a:spcBef>
                        <a:spcAft>
                          <a:spcPts val="1200"/>
                        </a:spcAft>
                        <a:buClr>
                          <a:schemeClr val="dk1"/>
                        </a:buClr>
                        <a:buSzPts val="1100"/>
                        <a:buFont typeface="Arial"/>
                        <a:buNone/>
                      </a:pPr>
                      <a:r>
                        <a:rPr lang="en-US" sz="1100">
                          <a:solidFill>
                            <a:schemeClr val="dk1"/>
                          </a:solidFill>
                          <a:latin typeface="Book Antiqua"/>
                          <a:ea typeface="Book Antiqua"/>
                          <a:cs typeface="Book Antiqua"/>
                          <a:sym typeface="Book Antiqua"/>
                        </a:rPr>
                        <a:t>Users did not receive a password reset link.</a:t>
                      </a:r>
                      <a:endParaRPr sz="1100">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r h="502075">
                <a:tc>
                  <a:txBody>
                    <a:bodyPr/>
                    <a:lstStyle/>
                    <a:p>
                      <a:pPr indent="0" lvl="0" marL="0" marR="0" rtl="0" algn="l">
                        <a:lnSpc>
                          <a:spcPct val="100000"/>
                        </a:lnSpc>
                        <a:spcBef>
                          <a:spcPts val="0"/>
                        </a:spcBef>
                        <a:spcAft>
                          <a:spcPts val="0"/>
                        </a:spcAft>
                        <a:buClr>
                          <a:srgbClr val="FFFFFF"/>
                        </a:buClr>
                        <a:buSzPts val="1100"/>
                        <a:buFont typeface="Book Antiqua"/>
                        <a:buNone/>
                      </a:pPr>
                      <a:r>
                        <a:rPr b="1" lang="en-US" sz="1100" u="none" cap="none" strike="noStrike">
                          <a:solidFill>
                            <a:srgbClr val="FFFFFF"/>
                          </a:solidFill>
                          <a:latin typeface="Book Antiqua"/>
                          <a:ea typeface="Book Antiqua"/>
                          <a:cs typeface="Book Antiqua"/>
                          <a:sym typeface="Book Antiqua"/>
                        </a:rPr>
                        <a:t>Status</a:t>
                      </a:r>
                      <a:endParaRPr b="1" sz="1100" u="none" cap="none" strike="noStrike">
                        <a:solidFill>
                          <a:srgbClr val="FFFFFF"/>
                        </a:solidFill>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336C89"/>
                    </a:solidFill>
                  </a:tcPr>
                </a:tc>
                <a:tc>
                  <a:txBody>
                    <a:bodyPr/>
                    <a:lstStyle/>
                    <a:p>
                      <a:pPr indent="0" lvl="0" marL="0" marR="0" rtl="0" algn="l">
                        <a:lnSpc>
                          <a:spcPct val="100000"/>
                        </a:lnSpc>
                        <a:spcBef>
                          <a:spcPts val="0"/>
                        </a:spcBef>
                        <a:spcAft>
                          <a:spcPts val="0"/>
                        </a:spcAft>
                        <a:buClr>
                          <a:srgbClr val="000000"/>
                        </a:buClr>
                        <a:buSzPts val="1100"/>
                        <a:buFont typeface="Book Antiqua"/>
                        <a:buNone/>
                      </a:pPr>
                      <a:r>
                        <a:rPr lang="en-US" sz="1100" u="none" cap="none" strike="noStrike">
                          <a:latin typeface="Book Antiqua"/>
                          <a:ea typeface="Book Antiqua"/>
                          <a:cs typeface="Book Antiqua"/>
                          <a:sym typeface="Book Antiqua"/>
                        </a:rPr>
                        <a:t>Pass</a:t>
                      </a:r>
                      <a:endParaRPr sz="1100" u="none" cap="none" strike="noStrike">
                        <a:latin typeface="Book Antiqua"/>
                        <a:ea typeface="Book Antiqua"/>
                        <a:cs typeface="Book Antiqua"/>
                        <a:sym typeface="Book Antiqua"/>
                      </a:endParaRPr>
                    </a:p>
                  </a:txBody>
                  <a:tcPr marT="63500" marB="63500" marR="63500" marL="63500">
                    <a:lnL cap="flat" cmpd="sng" w="9525">
                      <a:solidFill>
                        <a:srgbClr val="BFBFBF"/>
                      </a:solidFill>
                      <a:prstDash val="solid"/>
                      <a:round/>
                      <a:headEnd len="sm" w="sm" type="none"/>
                      <a:tailEnd len="sm" w="sm" type="none"/>
                    </a:lnL>
                    <a:lnR cap="flat" cmpd="sng" w="9525">
                      <a:solidFill>
                        <a:srgbClr val="BFBFBF"/>
                      </a:solidFill>
                      <a:prstDash val="solid"/>
                      <a:round/>
                      <a:headEnd len="sm" w="sm" type="none"/>
                      <a:tailEnd len="sm" w="sm" type="none"/>
                    </a:lnR>
                    <a:lnT cap="flat" cmpd="sng" w="9525">
                      <a:solidFill>
                        <a:srgbClr val="BFBFBF"/>
                      </a:solidFill>
                      <a:prstDash val="solid"/>
                      <a:round/>
                      <a:headEnd len="sm" w="sm" type="none"/>
                      <a:tailEnd len="sm" w="sm" type="none"/>
                    </a:lnT>
                    <a:lnB cap="flat" cmpd="sng" w="9525">
                      <a:solidFill>
                        <a:srgbClr val="BFBFBF"/>
                      </a:solidFill>
                      <a:prstDash val="solid"/>
                      <a:round/>
                      <a:headEnd len="sm" w="sm" type="none"/>
                      <a:tailEnd len="sm" w="sm" type="none"/>
                    </a:lnB>
                    <a:solidFill>
                      <a:srgbClr val="F3F3F3"/>
                    </a:solidFill>
                  </a:tcPr>
                </a:tc>
              </a:tr>
            </a:tbl>
          </a:graphicData>
        </a:graphic>
      </p:graphicFrame>
    </p:spTree>
  </p:cSld>
  <p:clrMapOvr>
    <a:masterClrMapping/>
  </p:clrMapOvr>
  <mc:AlternateContent>
    <mc:Choice Requires="p14">
      <p:transition spd="slow" p14:dur="700">
        <p:fade/>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p8"/>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Font typeface="Arial"/>
              <a:buNone/>
            </a:pPr>
            <a:r>
              <a:rPr lang="en-US"/>
              <a:t>SUMMARY</a:t>
            </a:r>
            <a:endParaRPr/>
          </a:p>
        </p:txBody>
      </p:sp>
      <p:sp>
        <p:nvSpPr>
          <p:cNvPr id="478" name="Google Shape;478;p8"/>
          <p:cNvSpPr/>
          <p:nvPr/>
        </p:nvSpPr>
        <p:spPr>
          <a:xfrm>
            <a:off x="3204756" y="1614361"/>
            <a:ext cx="6096000" cy="461151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lt1"/>
                </a:solidFill>
                <a:latin typeface="Book Antiqua"/>
                <a:ea typeface="Book Antiqua"/>
                <a:cs typeface="Book Antiqua"/>
                <a:sym typeface="Book Antiqua"/>
              </a:rPr>
              <a:t>The PEM App will be available, once released, for both Android and iOS devices, allowing a broad spectrum of medical staff to have access to it, worldwide.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2000"/>
              </a:spcBef>
              <a:spcAft>
                <a:spcPts val="0"/>
              </a:spcAft>
              <a:buClr>
                <a:srgbClr val="000000"/>
              </a:buClr>
              <a:buSzPts val="1800"/>
              <a:buFont typeface="Arial"/>
              <a:buChar char="•"/>
            </a:pPr>
            <a:r>
              <a:rPr b="0" i="0" lang="en-US" sz="1800" u="none" cap="none" strike="noStrike">
                <a:solidFill>
                  <a:schemeClr val="lt1"/>
                </a:solidFill>
                <a:latin typeface="Book Antiqua"/>
                <a:ea typeface="Book Antiqua"/>
                <a:cs typeface="Book Antiqua"/>
                <a:sym typeface="Book Antiqua"/>
              </a:rPr>
              <a:t>Contact:</a:t>
            </a:r>
            <a:endParaRPr b="0" i="0" sz="1400" u="none" cap="none" strike="noStrike">
              <a:solidFill>
                <a:srgbClr val="000000"/>
              </a:solidFill>
              <a:latin typeface="Arial"/>
              <a:ea typeface="Arial"/>
              <a:cs typeface="Arial"/>
              <a:sym typeface="Arial"/>
            </a:endParaRPr>
          </a:p>
          <a:p>
            <a:pPr indent="-228600" lvl="2" marL="1143000" marR="0" rtl="0" algn="l">
              <a:lnSpc>
                <a:spcPct val="100000"/>
              </a:lnSpc>
              <a:spcBef>
                <a:spcPts val="600"/>
              </a:spcBef>
              <a:spcAft>
                <a:spcPts val="0"/>
              </a:spcAft>
              <a:buClr>
                <a:srgbClr val="000000"/>
              </a:buClr>
              <a:buSzPts val="1800"/>
              <a:buFont typeface="Arial"/>
              <a:buChar char="•"/>
            </a:pPr>
            <a:r>
              <a:rPr lang="en-US" sz="1800">
                <a:solidFill>
                  <a:schemeClr val="lt1"/>
                </a:solidFill>
                <a:latin typeface="Book Antiqua"/>
                <a:ea typeface="Book Antiqua"/>
                <a:cs typeface="Book Antiqua"/>
                <a:sym typeface="Book Antiqua"/>
              </a:rPr>
              <a:t>Vanessa Riveros</a:t>
            </a:r>
            <a:r>
              <a:rPr b="0" i="0" lang="en-US" sz="1800" u="none" cap="none" strike="noStrike">
                <a:solidFill>
                  <a:schemeClr val="lt1"/>
                </a:solidFill>
                <a:latin typeface="Book Antiqua"/>
                <a:ea typeface="Book Antiqua"/>
                <a:cs typeface="Book Antiqua"/>
                <a:sym typeface="Book Antiqua"/>
              </a:rPr>
              <a:t>: </a:t>
            </a:r>
            <a:r>
              <a:rPr lang="en-US" sz="1800">
                <a:solidFill>
                  <a:schemeClr val="lt1"/>
                </a:solidFill>
                <a:latin typeface="Book Antiqua"/>
                <a:ea typeface="Book Antiqua"/>
                <a:cs typeface="Book Antiqua"/>
                <a:sym typeface="Book Antiqua"/>
              </a:rPr>
              <a:t>vrive072</a:t>
            </a:r>
            <a:r>
              <a:rPr b="0" i="0" lang="en-US" sz="1800" u="none" cap="none" strike="noStrike">
                <a:solidFill>
                  <a:schemeClr val="lt1"/>
                </a:solidFill>
                <a:latin typeface="Book Antiqua"/>
                <a:ea typeface="Book Antiqua"/>
                <a:cs typeface="Book Antiqua"/>
                <a:sym typeface="Book Antiqua"/>
              </a:rPr>
              <a:t>@fiu.edu</a:t>
            </a:r>
            <a:endParaRPr b="0" i="0" sz="1400" u="none" cap="none" strike="noStrike">
              <a:solidFill>
                <a:srgbClr val="000000"/>
              </a:solidFill>
              <a:latin typeface="Arial"/>
              <a:ea typeface="Arial"/>
              <a:cs typeface="Arial"/>
              <a:sym typeface="Arial"/>
            </a:endParaRPr>
          </a:p>
          <a:p>
            <a:pPr indent="-228600" lvl="2" marL="1143000" marR="0" rtl="0" algn="l">
              <a:lnSpc>
                <a:spcPct val="100000"/>
              </a:lnSpc>
              <a:spcBef>
                <a:spcPts val="600"/>
              </a:spcBef>
              <a:spcAft>
                <a:spcPts val="0"/>
              </a:spcAft>
              <a:buClr>
                <a:srgbClr val="000000"/>
              </a:buClr>
              <a:buSzPts val="1800"/>
              <a:buFont typeface="Arial"/>
              <a:buChar char="•"/>
            </a:pPr>
            <a:r>
              <a:rPr lang="en-US" sz="1800">
                <a:solidFill>
                  <a:schemeClr val="lt1"/>
                </a:solidFill>
                <a:latin typeface="Book Antiqua"/>
                <a:ea typeface="Book Antiqua"/>
                <a:cs typeface="Book Antiqua"/>
                <a:sym typeface="Book Antiqua"/>
              </a:rPr>
              <a:t>Victor Ramos</a:t>
            </a:r>
            <a:r>
              <a:rPr b="0" i="0" lang="en-US" sz="1800" u="none" cap="none" strike="noStrike">
                <a:solidFill>
                  <a:schemeClr val="lt1"/>
                </a:solidFill>
                <a:latin typeface="Book Antiqua"/>
                <a:ea typeface="Book Antiqua"/>
                <a:cs typeface="Book Antiqua"/>
                <a:sym typeface="Book Antiqua"/>
              </a:rPr>
              <a:t>: </a:t>
            </a:r>
            <a:r>
              <a:rPr lang="en-US" sz="1800">
                <a:solidFill>
                  <a:schemeClr val="lt1"/>
                </a:solidFill>
                <a:latin typeface="Book Antiqua"/>
                <a:ea typeface="Book Antiqua"/>
                <a:cs typeface="Book Antiqua"/>
                <a:sym typeface="Book Antiqua"/>
              </a:rPr>
              <a:t>vramo045</a:t>
            </a:r>
            <a:r>
              <a:rPr b="0" i="0" lang="en-US" sz="1800" u="none" cap="none" strike="noStrike">
                <a:solidFill>
                  <a:schemeClr val="lt1"/>
                </a:solidFill>
                <a:latin typeface="Book Antiqua"/>
                <a:ea typeface="Book Antiqua"/>
                <a:cs typeface="Book Antiqua"/>
                <a:sym typeface="Book Antiqua"/>
              </a:rPr>
              <a:t>@fiu.edu</a:t>
            </a:r>
            <a:endParaRPr b="0" i="0" sz="1400" u="none" cap="none" strike="noStrike">
              <a:solidFill>
                <a:srgbClr val="000000"/>
              </a:solidFill>
              <a:latin typeface="Arial"/>
              <a:ea typeface="Arial"/>
              <a:cs typeface="Arial"/>
              <a:sym typeface="Arial"/>
            </a:endParaRPr>
          </a:p>
          <a:p>
            <a:pPr indent="-228600" lvl="2" marL="1143000" marR="0" rtl="0" algn="l">
              <a:lnSpc>
                <a:spcPct val="100000"/>
              </a:lnSpc>
              <a:spcBef>
                <a:spcPts val="600"/>
              </a:spcBef>
              <a:spcAft>
                <a:spcPts val="0"/>
              </a:spcAft>
              <a:buClr>
                <a:srgbClr val="000000"/>
              </a:buClr>
              <a:buSzPts val="1800"/>
              <a:buFont typeface="Arial"/>
              <a:buChar char="•"/>
            </a:pPr>
            <a:r>
              <a:rPr lang="en-US" sz="1800">
                <a:solidFill>
                  <a:schemeClr val="lt1"/>
                </a:solidFill>
                <a:latin typeface="Book Antiqua"/>
                <a:ea typeface="Book Antiqua"/>
                <a:cs typeface="Book Antiqua"/>
                <a:sym typeface="Book Antiqua"/>
              </a:rPr>
              <a:t>Vanessa Rivero-Serret</a:t>
            </a:r>
            <a:r>
              <a:rPr b="0" i="0" lang="en-US" sz="1800" u="none" cap="none" strike="noStrike">
                <a:solidFill>
                  <a:schemeClr val="lt1"/>
                </a:solidFill>
                <a:latin typeface="Book Antiqua"/>
                <a:ea typeface="Book Antiqua"/>
                <a:cs typeface="Book Antiqua"/>
                <a:sym typeface="Book Antiqua"/>
              </a:rPr>
              <a:t>: </a:t>
            </a:r>
            <a:r>
              <a:rPr lang="en-US" sz="1800">
                <a:solidFill>
                  <a:schemeClr val="lt1"/>
                </a:solidFill>
                <a:latin typeface="Book Antiqua"/>
                <a:ea typeface="Book Antiqua"/>
                <a:cs typeface="Book Antiqua"/>
                <a:sym typeface="Book Antiqua"/>
              </a:rPr>
              <a:t>vrive079</a:t>
            </a:r>
            <a:r>
              <a:rPr b="0" i="0" lang="en-US" sz="1800" u="none" cap="none" strike="noStrike">
                <a:solidFill>
                  <a:schemeClr val="lt1"/>
                </a:solidFill>
                <a:latin typeface="Book Antiqua"/>
                <a:ea typeface="Book Antiqua"/>
                <a:cs typeface="Book Antiqua"/>
                <a:sym typeface="Book Antiqua"/>
              </a:rPr>
              <a:t>@fiu.edu</a:t>
            </a:r>
            <a:endParaRPr b="0" i="0" sz="1400" u="none" cap="none" strike="noStrike">
              <a:solidFill>
                <a:srgbClr val="000000"/>
              </a:solidFill>
              <a:latin typeface="Arial"/>
              <a:ea typeface="Arial"/>
              <a:cs typeface="Arial"/>
              <a:sym typeface="Arial"/>
            </a:endParaRPr>
          </a:p>
          <a:p>
            <a:pPr indent="-228600" lvl="2" marL="1143000" marR="0" rtl="0" algn="l">
              <a:lnSpc>
                <a:spcPct val="100000"/>
              </a:lnSpc>
              <a:spcBef>
                <a:spcPts val="600"/>
              </a:spcBef>
              <a:spcAft>
                <a:spcPts val="0"/>
              </a:spcAft>
              <a:buClr>
                <a:srgbClr val="000000"/>
              </a:buClr>
              <a:buSzPts val="1800"/>
              <a:buFont typeface="Arial"/>
              <a:buChar char="•"/>
            </a:pPr>
            <a:r>
              <a:rPr lang="en-US" sz="1800">
                <a:solidFill>
                  <a:schemeClr val="lt1"/>
                </a:solidFill>
                <a:latin typeface="Book Antiqua"/>
                <a:ea typeface="Book Antiqua"/>
                <a:cs typeface="Book Antiqua"/>
                <a:sym typeface="Book Antiqua"/>
              </a:rPr>
              <a:t>Richar Marshall</a:t>
            </a:r>
            <a:r>
              <a:rPr b="0" i="0" lang="en-US" sz="1800" u="none" cap="none" strike="noStrike">
                <a:solidFill>
                  <a:schemeClr val="lt1"/>
                </a:solidFill>
                <a:latin typeface="Book Antiqua"/>
                <a:ea typeface="Book Antiqua"/>
                <a:cs typeface="Book Antiqua"/>
                <a:sym typeface="Book Antiqua"/>
              </a:rPr>
              <a:t>: </a:t>
            </a:r>
            <a:r>
              <a:rPr lang="en-US" sz="1800">
                <a:solidFill>
                  <a:schemeClr val="lt1"/>
                </a:solidFill>
                <a:latin typeface="Book Antiqua"/>
                <a:ea typeface="Book Antiqua"/>
                <a:cs typeface="Book Antiqua"/>
                <a:sym typeface="Book Antiqua"/>
              </a:rPr>
              <a:t>rrodr644</a:t>
            </a:r>
            <a:r>
              <a:rPr b="0" i="0" lang="en-US" sz="1800" u="none" cap="none" strike="noStrike">
                <a:solidFill>
                  <a:schemeClr val="lt1"/>
                </a:solidFill>
                <a:latin typeface="Book Antiqua"/>
                <a:ea typeface="Book Antiqua"/>
                <a:cs typeface="Book Antiqua"/>
                <a:sym typeface="Book Antiqua"/>
              </a:rPr>
              <a:t>@fiu.edu</a:t>
            </a:r>
            <a:endParaRPr b="0" i="0" sz="1400" u="none" cap="none" strike="noStrike">
              <a:solidFill>
                <a:srgbClr val="000000"/>
              </a:solidFill>
              <a:latin typeface="Arial"/>
              <a:ea typeface="Arial"/>
              <a:cs typeface="Arial"/>
              <a:sym typeface="Arial"/>
            </a:endParaRPr>
          </a:p>
          <a:p>
            <a:pPr indent="-228600" lvl="2" marL="1143000" marR="0" rtl="0" algn="l">
              <a:lnSpc>
                <a:spcPct val="100000"/>
              </a:lnSpc>
              <a:spcBef>
                <a:spcPts val="600"/>
              </a:spcBef>
              <a:spcAft>
                <a:spcPts val="0"/>
              </a:spcAft>
              <a:buClr>
                <a:srgbClr val="000000"/>
              </a:buClr>
              <a:buSzPts val="1800"/>
              <a:buFont typeface="Arial"/>
              <a:buChar char="•"/>
            </a:pPr>
            <a:r>
              <a:rPr lang="en-US" sz="1800">
                <a:solidFill>
                  <a:schemeClr val="lt1"/>
                </a:solidFill>
                <a:latin typeface="Book Antiqua"/>
                <a:ea typeface="Book Antiqua"/>
                <a:cs typeface="Book Antiqua"/>
                <a:sym typeface="Book Antiqua"/>
              </a:rPr>
              <a:t>Hector Ramirez</a:t>
            </a:r>
            <a:r>
              <a:rPr b="0" i="0" lang="en-US" sz="1800" u="none" cap="none" strike="noStrike">
                <a:solidFill>
                  <a:schemeClr val="lt1"/>
                </a:solidFill>
                <a:latin typeface="Book Antiqua"/>
                <a:ea typeface="Book Antiqua"/>
                <a:cs typeface="Book Antiqua"/>
                <a:sym typeface="Book Antiqua"/>
              </a:rPr>
              <a:t>: </a:t>
            </a:r>
            <a:r>
              <a:rPr lang="en-US" sz="1800">
                <a:solidFill>
                  <a:schemeClr val="lt1"/>
                </a:solidFill>
                <a:latin typeface="Book Antiqua"/>
                <a:ea typeface="Book Antiqua"/>
                <a:cs typeface="Book Antiqua"/>
                <a:sym typeface="Book Antiqua"/>
              </a:rPr>
              <a:t>hrami024</a:t>
            </a:r>
            <a:r>
              <a:rPr b="0" i="0" lang="en-US" sz="1800" u="none" cap="none" strike="noStrike">
                <a:solidFill>
                  <a:schemeClr val="lt1"/>
                </a:solidFill>
                <a:latin typeface="Book Antiqua"/>
                <a:ea typeface="Book Antiqua"/>
                <a:cs typeface="Book Antiqua"/>
                <a:sym typeface="Book Antiqua"/>
              </a:rPr>
              <a:t>@fiu.edu</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br>
              <a:rPr b="0" i="0" lang="en-US" sz="1800" u="none" cap="none" strike="noStrike">
                <a:solidFill>
                  <a:schemeClr val="lt1"/>
                </a:solidFill>
                <a:latin typeface="Arial"/>
                <a:ea typeface="Arial"/>
                <a:cs typeface="Arial"/>
                <a:sym typeface="Arial"/>
              </a:rPr>
            </a:br>
            <a:r>
              <a:rPr b="0" i="0" lang="en-US" sz="1800" u="none" cap="none" strike="noStrike">
                <a:solidFill>
                  <a:schemeClr val="lt1"/>
                </a:solidFill>
                <a:latin typeface="Book Antiqua"/>
                <a:ea typeface="Book Antiqua"/>
                <a:cs typeface="Book Antiqua"/>
                <a:sym typeface="Book Antiqua"/>
              </a:rPr>
              <a:t>Please let us know if you have any questions, suggestions or comments.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Char char="•"/>
            </a:pPr>
            <a:br>
              <a:rPr b="0" i="0" lang="en-US" sz="1800" u="none" cap="none" strike="noStrike">
                <a:solidFill>
                  <a:schemeClr val="lt1"/>
                </a:solidFill>
                <a:latin typeface="Arial"/>
                <a:ea typeface="Arial"/>
                <a:cs typeface="Arial"/>
                <a:sym typeface="Arial"/>
              </a:rPr>
            </a:br>
            <a:r>
              <a:rPr b="0" i="0" lang="en-US" sz="1800" u="none" cap="none" strike="noStrike">
                <a:solidFill>
                  <a:schemeClr val="lt1"/>
                </a:solidFill>
                <a:latin typeface="Book Antiqua"/>
                <a:ea typeface="Book Antiqua"/>
                <a:cs typeface="Book Antiqua"/>
                <a:sym typeface="Book Antiqua"/>
              </a:rPr>
              <a:t>Thank You!</a:t>
            </a:r>
            <a:endParaRPr b="0" i="0" sz="1400" u="none" cap="none" strike="noStrike">
              <a:solidFill>
                <a:srgbClr val="000000"/>
              </a:solidFill>
              <a:latin typeface="Arial"/>
              <a:ea typeface="Arial"/>
              <a:cs typeface="Arial"/>
              <a:sym typeface="Arial"/>
            </a:endParaRPr>
          </a:p>
        </p:txBody>
      </p:sp>
      <p:pic>
        <p:nvPicPr>
          <p:cNvPr id="479" name="Google Shape;479;p8"/>
          <p:cNvPicPr preferRelativeResize="0"/>
          <p:nvPr/>
        </p:nvPicPr>
        <p:blipFill>
          <a:blip r:embed="rId3">
            <a:alphaModFix/>
          </a:blip>
          <a:stretch>
            <a:fillRect/>
          </a:stretch>
        </p:blipFill>
        <p:spPr>
          <a:xfrm>
            <a:off x="10361451" y="5673675"/>
            <a:ext cx="1474260" cy="8444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gadb8ed11dc_0_21"/>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PROBLEM DEFINITION</a:t>
            </a:r>
            <a:endParaRPr/>
          </a:p>
        </p:txBody>
      </p:sp>
      <p:sp>
        <p:nvSpPr>
          <p:cNvPr id="211" name="Google Shape;211;gadb8ed11dc_0_21"/>
          <p:cNvSpPr txBox="1"/>
          <p:nvPr>
            <p:ph idx="1" type="body"/>
          </p:nvPr>
        </p:nvSpPr>
        <p:spPr>
          <a:xfrm>
            <a:off x="1920250" y="1825625"/>
            <a:ext cx="9718500" cy="3955500"/>
          </a:xfrm>
          <a:prstGeom prst="rect">
            <a:avLst/>
          </a:prstGeom>
          <a:noFill/>
          <a:ln>
            <a:noFill/>
          </a:ln>
        </p:spPr>
        <p:txBody>
          <a:bodyPr anchorCtr="0" anchor="t" bIns="45700" lIns="91425" spcFirstLastPara="1" rIns="91425" wrap="square" tIns="45700">
            <a:noAutofit/>
          </a:bodyPr>
          <a:lstStyle/>
          <a:p>
            <a:pPr indent="-342900" lvl="0" marL="457200" rtl="0" algn="l">
              <a:lnSpc>
                <a:spcPct val="100000"/>
              </a:lnSpc>
              <a:spcBef>
                <a:spcPts val="0"/>
              </a:spcBef>
              <a:spcAft>
                <a:spcPts val="0"/>
              </a:spcAft>
              <a:buClr>
                <a:srgbClr val="FFFFFF"/>
              </a:buClr>
              <a:buSzPts val="1800"/>
              <a:buFont typeface="Book Antiqua"/>
              <a:buChar char="o"/>
            </a:pPr>
            <a:r>
              <a:rPr lang="en-US" sz="1800">
                <a:solidFill>
                  <a:srgbClr val="FFFFFF"/>
                </a:solidFill>
                <a:latin typeface="Book Antiqua"/>
                <a:ea typeface="Book Antiqua"/>
                <a:cs typeface="Book Antiqua"/>
                <a:sym typeface="Book Antiqua"/>
              </a:rPr>
              <a:t>My Part (</a:t>
            </a:r>
            <a:r>
              <a:rPr b="1" lang="en-US" sz="1800">
                <a:solidFill>
                  <a:srgbClr val="FFFFFF"/>
                </a:solidFill>
                <a:latin typeface="Book Antiqua"/>
                <a:ea typeface="Book Antiqua"/>
                <a:cs typeface="Book Antiqua"/>
                <a:sym typeface="Book Antiqua"/>
              </a:rPr>
              <a:t>Vanessa Rivero-Serret</a:t>
            </a:r>
            <a:r>
              <a:rPr lang="en-US" sz="1800">
                <a:solidFill>
                  <a:srgbClr val="FFFFFF"/>
                </a:solidFill>
                <a:latin typeface="Book Antiqua"/>
                <a:ea typeface="Book Antiqua"/>
                <a:cs typeface="Book Antiqua"/>
                <a:sym typeface="Book Antiqua"/>
              </a:rPr>
              <a:t>):</a:t>
            </a:r>
            <a:endParaRPr sz="1800">
              <a:solidFill>
                <a:srgbClr val="FFFFFF"/>
              </a:solidFill>
              <a:latin typeface="Book Antiqua"/>
              <a:ea typeface="Book Antiqua"/>
              <a:cs typeface="Book Antiqua"/>
              <a:sym typeface="Book Antiqua"/>
            </a:endParaRPr>
          </a:p>
          <a:p>
            <a:pPr indent="-330200" lvl="1" marL="914400" rtl="0" algn="l">
              <a:lnSpc>
                <a:spcPct val="100000"/>
              </a:lnSpc>
              <a:spcBef>
                <a:spcPts val="600"/>
              </a:spcBef>
              <a:spcAft>
                <a:spcPts val="0"/>
              </a:spcAft>
              <a:buClr>
                <a:srgbClr val="FFFFFF"/>
              </a:buClr>
              <a:buSzPts val="1600"/>
              <a:buFont typeface="Book Antiqua"/>
              <a:buChar char="•"/>
            </a:pPr>
            <a:r>
              <a:rPr lang="en-US">
                <a:solidFill>
                  <a:srgbClr val="FFFFFF"/>
                </a:solidFill>
                <a:latin typeface="Book Antiqua"/>
                <a:ea typeface="Book Antiqua"/>
                <a:cs typeface="Book Antiqua"/>
                <a:sym typeface="Book Antiqua"/>
              </a:rPr>
              <a:t>I was assigned to the MyDocs certification screen where the medical staff uploads their certification image, name and expiration. Due to user interface conflicts from </a:t>
            </a:r>
            <a:r>
              <a:rPr lang="en-US">
                <a:latin typeface="Book Antiqua"/>
                <a:ea typeface="Book Antiqua"/>
                <a:cs typeface="Book Antiqua"/>
                <a:sym typeface="Book Antiqua"/>
              </a:rPr>
              <a:t>previous code with certain components</a:t>
            </a:r>
            <a:r>
              <a:rPr lang="en-US">
                <a:solidFill>
                  <a:srgbClr val="FFFFFF"/>
                </a:solidFill>
                <a:latin typeface="Book Antiqua"/>
                <a:ea typeface="Book Antiqua"/>
                <a:cs typeface="Book Antiqua"/>
                <a:sym typeface="Book Antiqua"/>
              </a:rPr>
              <a:t>, I redesigned the entire feature by giving it a fresh looking pop up “add document” form, with a fully functional date pickers for both Android and iOS. Also due to iOS version conflict, I created the date picker for iOS from scratch. The information from the form is then uploaded to the Firebase database where it is stored securely. The UI also has a swipe to delete function if the certification needs to be removed from the list and the certification cards are sorted from oldest on top of list, and newest at the bottom of list.</a:t>
            </a:r>
            <a:endParaRPr>
              <a:solidFill>
                <a:srgbClr val="FFFFFF"/>
              </a:solidFill>
              <a:latin typeface="Book Antiqua"/>
              <a:ea typeface="Book Antiqua"/>
              <a:cs typeface="Book Antiqua"/>
              <a:sym typeface="Book Antiqua"/>
            </a:endParaRPr>
          </a:p>
          <a:p>
            <a:pPr indent="-342900" lvl="1" marL="914400" rtl="0" algn="l">
              <a:lnSpc>
                <a:spcPct val="100000"/>
              </a:lnSpc>
              <a:spcBef>
                <a:spcPts val="600"/>
              </a:spcBef>
              <a:spcAft>
                <a:spcPts val="0"/>
              </a:spcAft>
              <a:buClr>
                <a:srgbClr val="FFFFFF"/>
              </a:buClr>
              <a:buSzPts val="1800"/>
              <a:buFont typeface="Book Antiqua"/>
              <a:buChar char="•"/>
            </a:pPr>
            <a:r>
              <a:rPr lang="en-US">
                <a:solidFill>
                  <a:srgbClr val="FFFFFF"/>
                </a:solidFill>
                <a:latin typeface="Book Antiqua"/>
                <a:ea typeface="Book Antiqua"/>
                <a:cs typeface="Book Antiqua"/>
                <a:sym typeface="Book Antiqua"/>
              </a:rPr>
              <a:t>I am the team leader of my team where I helped managed the project and communicate to the professor. Currently working on the app to be on </a:t>
            </a:r>
            <a:r>
              <a:rPr lang="en-US">
                <a:solidFill>
                  <a:srgbClr val="FFFFFF"/>
                </a:solidFill>
                <a:latin typeface="Book Antiqua"/>
                <a:ea typeface="Book Antiqua"/>
                <a:cs typeface="Book Antiqua"/>
                <a:sym typeface="Book Antiqua"/>
              </a:rPr>
              <a:t>Apple's</a:t>
            </a:r>
            <a:r>
              <a:rPr lang="en-US">
                <a:solidFill>
                  <a:srgbClr val="FFFFFF"/>
                </a:solidFill>
                <a:latin typeface="Book Antiqua"/>
                <a:ea typeface="Book Antiqua"/>
                <a:cs typeface="Book Antiqua"/>
                <a:sym typeface="Book Antiqua"/>
              </a:rPr>
              <a:t> </a:t>
            </a:r>
            <a:r>
              <a:rPr lang="en-US">
                <a:solidFill>
                  <a:srgbClr val="FFFFFF"/>
                </a:solidFill>
                <a:latin typeface="Book Antiqua"/>
                <a:ea typeface="Book Antiqua"/>
                <a:cs typeface="Book Antiqua"/>
                <a:sym typeface="Book Antiqua"/>
              </a:rPr>
              <a:t>Testflight</a:t>
            </a:r>
            <a:r>
              <a:rPr lang="en-US">
                <a:solidFill>
                  <a:srgbClr val="FFFFFF"/>
                </a:solidFill>
                <a:latin typeface="Book Antiqua"/>
                <a:ea typeface="Book Antiqua"/>
                <a:cs typeface="Book Antiqua"/>
                <a:sym typeface="Book Antiqua"/>
              </a:rPr>
              <a:t> for beta testing.</a:t>
            </a:r>
            <a:endParaRPr>
              <a:solidFill>
                <a:srgbClr val="FFFFFF"/>
              </a:solidFill>
              <a:latin typeface="Book Antiqua"/>
              <a:ea typeface="Book Antiqua"/>
              <a:cs typeface="Book Antiqua"/>
              <a:sym typeface="Book Antiqua"/>
            </a:endParaRPr>
          </a:p>
        </p:txBody>
      </p:sp>
      <p:pic>
        <p:nvPicPr>
          <p:cNvPr id="212" name="Google Shape;212;gadb8ed11dc_0_21"/>
          <p:cNvPicPr preferRelativeResize="0"/>
          <p:nvPr/>
        </p:nvPicPr>
        <p:blipFill>
          <a:blip r:embed="rId3">
            <a:alphaModFix/>
          </a:blip>
          <a:stretch>
            <a:fillRect/>
          </a:stretch>
        </p:blipFill>
        <p:spPr>
          <a:xfrm>
            <a:off x="10361451" y="5673675"/>
            <a:ext cx="1474260" cy="8444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gadb8ed11dc_0_26"/>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PROBLEM DEFINITION</a:t>
            </a:r>
            <a:endParaRPr/>
          </a:p>
        </p:txBody>
      </p:sp>
      <p:sp>
        <p:nvSpPr>
          <p:cNvPr id="218" name="Google Shape;218;gadb8ed11dc_0_26"/>
          <p:cNvSpPr txBox="1"/>
          <p:nvPr>
            <p:ph idx="1" type="body"/>
          </p:nvPr>
        </p:nvSpPr>
        <p:spPr>
          <a:xfrm>
            <a:off x="1920400" y="1514375"/>
            <a:ext cx="9718500" cy="4482600"/>
          </a:xfrm>
          <a:prstGeom prst="rect">
            <a:avLst/>
          </a:prstGeom>
          <a:noFill/>
          <a:ln>
            <a:noFill/>
          </a:ln>
        </p:spPr>
        <p:txBody>
          <a:bodyPr anchorCtr="0" anchor="t" bIns="45700" lIns="91425" spcFirstLastPara="1" rIns="91425" wrap="square" tIns="45700">
            <a:noAutofit/>
          </a:bodyPr>
          <a:lstStyle/>
          <a:p>
            <a:pPr indent="-342900" lvl="0" marL="457200" rtl="0" algn="l">
              <a:lnSpc>
                <a:spcPct val="100000"/>
              </a:lnSpc>
              <a:spcBef>
                <a:spcPts val="0"/>
              </a:spcBef>
              <a:spcAft>
                <a:spcPts val="0"/>
              </a:spcAft>
              <a:buClr>
                <a:srgbClr val="FFFFFF"/>
              </a:buClr>
              <a:buSzPts val="1800"/>
              <a:buFont typeface="Book Antiqua"/>
              <a:buChar char="o"/>
            </a:pPr>
            <a:r>
              <a:rPr lang="en-US" sz="1800">
                <a:solidFill>
                  <a:srgbClr val="FFFFFF"/>
                </a:solidFill>
                <a:latin typeface="Book Antiqua"/>
                <a:ea typeface="Book Antiqua"/>
                <a:cs typeface="Book Antiqua"/>
                <a:sym typeface="Book Antiqua"/>
              </a:rPr>
              <a:t>My Part (</a:t>
            </a:r>
            <a:r>
              <a:rPr b="1" lang="en-US" sz="1800">
                <a:solidFill>
                  <a:srgbClr val="FFFFFF"/>
                </a:solidFill>
                <a:latin typeface="Book Antiqua"/>
                <a:ea typeface="Book Antiqua"/>
                <a:cs typeface="Book Antiqua"/>
                <a:sym typeface="Book Antiqua"/>
              </a:rPr>
              <a:t>Richar Marshall</a:t>
            </a:r>
            <a:r>
              <a:rPr lang="en-US" sz="1800">
                <a:solidFill>
                  <a:srgbClr val="FFFFFF"/>
                </a:solidFill>
                <a:latin typeface="Book Antiqua"/>
                <a:ea typeface="Book Antiqua"/>
                <a:cs typeface="Book Antiqua"/>
                <a:sym typeface="Book Antiqua"/>
              </a:rPr>
              <a:t>):</a:t>
            </a:r>
            <a:endParaRPr sz="1800">
              <a:solidFill>
                <a:srgbClr val="FFFFFF"/>
              </a:solidFill>
              <a:latin typeface="Book Antiqua"/>
              <a:ea typeface="Book Antiqua"/>
              <a:cs typeface="Book Antiqua"/>
              <a:sym typeface="Book Antiqua"/>
            </a:endParaRPr>
          </a:p>
          <a:p>
            <a:pPr indent="-381000" lvl="1" marL="914400" rtl="0" algn="l">
              <a:lnSpc>
                <a:spcPct val="115000"/>
              </a:lnSpc>
              <a:spcBef>
                <a:spcPts val="0"/>
              </a:spcBef>
              <a:spcAft>
                <a:spcPts val="0"/>
              </a:spcAft>
              <a:buSzPts val="2400"/>
              <a:buFont typeface="Book Antiqua"/>
              <a:buChar char="•"/>
            </a:pPr>
            <a:r>
              <a:rPr lang="en-US">
                <a:latin typeface="Book Antiqua"/>
                <a:ea typeface="Book Antiqua"/>
                <a:cs typeface="Book Antiqua"/>
                <a:sym typeface="Book Antiqua"/>
              </a:rPr>
              <a:t>I was assigned to develop the reset password screen and the Alphabet Scrolling feature for the Sub-Categories screen. Because the reset password feature was never implemented before, I developed this screen based on the current look of the login screen to be consistent with the existent design of the application. </a:t>
            </a:r>
            <a:endParaRPr>
              <a:latin typeface="Book Antiqua"/>
              <a:ea typeface="Book Antiqua"/>
              <a:cs typeface="Book Antiqua"/>
              <a:sym typeface="Book Antiqua"/>
            </a:endParaRPr>
          </a:p>
          <a:p>
            <a:pPr indent="-393700" lvl="1" marL="914400" rtl="0" algn="l">
              <a:lnSpc>
                <a:spcPct val="115000"/>
              </a:lnSpc>
              <a:spcBef>
                <a:spcPts val="0"/>
              </a:spcBef>
              <a:spcAft>
                <a:spcPts val="0"/>
              </a:spcAft>
              <a:buSzPts val="2600"/>
              <a:buFont typeface="Book Antiqua"/>
              <a:buChar char="•"/>
            </a:pPr>
            <a:r>
              <a:rPr lang="en-US">
                <a:latin typeface="Book Antiqua"/>
                <a:ea typeface="Book Antiqua"/>
                <a:cs typeface="Book Antiqua"/>
                <a:sym typeface="Book Antiqua"/>
              </a:rPr>
              <a:t>For the Alphabet Scrolling, because the subcategories screen was already created, I integrated my code without changing the current code. For this, I created my own functions and components that allowed me to work in my own separate environment. </a:t>
            </a:r>
            <a:endParaRPr>
              <a:latin typeface="Book Antiqua"/>
              <a:ea typeface="Book Antiqua"/>
              <a:cs typeface="Book Antiqua"/>
              <a:sym typeface="Book Antiqua"/>
            </a:endParaRPr>
          </a:p>
          <a:p>
            <a:pPr indent="-393700" lvl="1" marL="914400" rtl="0" algn="l">
              <a:lnSpc>
                <a:spcPct val="115000"/>
              </a:lnSpc>
              <a:spcBef>
                <a:spcPts val="0"/>
              </a:spcBef>
              <a:spcAft>
                <a:spcPts val="0"/>
              </a:spcAft>
              <a:buSzPts val="2600"/>
              <a:buFont typeface="Book Antiqua"/>
              <a:buChar char="•"/>
            </a:pPr>
            <a:r>
              <a:rPr lang="en-US">
                <a:latin typeface="Book Antiqua"/>
                <a:ea typeface="Book Antiqua"/>
                <a:cs typeface="Book Antiqua"/>
                <a:sym typeface="Book Antiqua"/>
              </a:rPr>
              <a:t>I also worked on removing the Facebook and Google sign-in implemented by the previous team.</a:t>
            </a:r>
            <a:endParaRPr>
              <a:latin typeface="Book Antiqua"/>
              <a:ea typeface="Book Antiqua"/>
              <a:cs typeface="Book Antiqua"/>
              <a:sym typeface="Book Antiqua"/>
            </a:endParaRPr>
          </a:p>
          <a:p>
            <a:pPr indent="0" lvl="0" marL="914400" rtl="0" algn="l">
              <a:lnSpc>
                <a:spcPct val="100000"/>
              </a:lnSpc>
              <a:spcBef>
                <a:spcPts val="1200"/>
              </a:spcBef>
              <a:spcAft>
                <a:spcPts val="0"/>
              </a:spcAft>
              <a:buNone/>
            </a:pPr>
            <a:r>
              <a:t/>
            </a:r>
            <a:endParaRPr>
              <a:solidFill>
                <a:srgbClr val="FFFFFF"/>
              </a:solidFill>
              <a:latin typeface="Book Antiqua"/>
              <a:ea typeface="Book Antiqua"/>
              <a:cs typeface="Book Antiqua"/>
              <a:sym typeface="Book Antiqua"/>
            </a:endParaRPr>
          </a:p>
        </p:txBody>
      </p:sp>
      <p:pic>
        <p:nvPicPr>
          <p:cNvPr id="219" name="Google Shape;219;gadb8ed11dc_0_26"/>
          <p:cNvPicPr preferRelativeResize="0"/>
          <p:nvPr/>
        </p:nvPicPr>
        <p:blipFill>
          <a:blip r:embed="rId3">
            <a:alphaModFix/>
          </a:blip>
          <a:stretch>
            <a:fillRect/>
          </a:stretch>
        </p:blipFill>
        <p:spPr>
          <a:xfrm>
            <a:off x="10361451" y="5673675"/>
            <a:ext cx="1474260" cy="8444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gadb8ed11dc_0_11"/>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PROBLEM DEFINITION</a:t>
            </a:r>
            <a:endParaRPr/>
          </a:p>
        </p:txBody>
      </p:sp>
      <p:sp>
        <p:nvSpPr>
          <p:cNvPr id="225" name="Google Shape;225;gadb8ed11dc_0_11"/>
          <p:cNvSpPr txBox="1"/>
          <p:nvPr>
            <p:ph idx="1" type="body"/>
          </p:nvPr>
        </p:nvSpPr>
        <p:spPr>
          <a:xfrm>
            <a:off x="1920250" y="1825625"/>
            <a:ext cx="9718500" cy="3955500"/>
          </a:xfrm>
          <a:prstGeom prst="rect">
            <a:avLst/>
          </a:prstGeom>
          <a:noFill/>
          <a:ln>
            <a:noFill/>
          </a:ln>
        </p:spPr>
        <p:txBody>
          <a:bodyPr anchorCtr="0" anchor="t" bIns="45700" lIns="91425" spcFirstLastPara="1" rIns="91425" wrap="square" tIns="45700">
            <a:noAutofit/>
          </a:bodyPr>
          <a:lstStyle/>
          <a:p>
            <a:pPr indent="-342900" lvl="0" marL="457200" rtl="0" algn="l">
              <a:lnSpc>
                <a:spcPct val="100000"/>
              </a:lnSpc>
              <a:spcBef>
                <a:spcPts val="0"/>
              </a:spcBef>
              <a:spcAft>
                <a:spcPts val="0"/>
              </a:spcAft>
              <a:buClr>
                <a:srgbClr val="FFFFFF"/>
              </a:buClr>
              <a:buSzPts val="1800"/>
              <a:buFont typeface="Book Antiqua"/>
              <a:buChar char="o"/>
            </a:pPr>
            <a:r>
              <a:rPr lang="en-US" sz="1800">
                <a:solidFill>
                  <a:srgbClr val="FFFFFF"/>
                </a:solidFill>
                <a:latin typeface="Book Antiqua"/>
                <a:ea typeface="Book Antiqua"/>
                <a:cs typeface="Book Antiqua"/>
                <a:sym typeface="Book Antiqua"/>
              </a:rPr>
              <a:t>My Part (</a:t>
            </a:r>
            <a:r>
              <a:rPr b="1" lang="en-US" sz="1800">
                <a:solidFill>
                  <a:srgbClr val="FFFFFF"/>
                </a:solidFill>
                <a:latin typeface="Book Antiqua"/>
                <a:ea typeface="Book Antiqua"/>
                <a:cs typeface="Book Antiqua"/>
                <a:sym typeface="Book Antiqua"/>
              </a:rPr>
              <a:t>Hector Ramirez</a:t>
            </a:r>
            <a:r>
              <a:rPr lang="en-US" sz="1800">
                <a:solidFill>
                  <a:srgbClr val="FFFFFF"/>
                </a:solidFill>
                <a:latin typeface="Book Antiqua"/>
                <a:ea typeface="Book Antiqua"/>
                <a:cs typeface="Book Antiqua"/>
                <a:sym typeface="Book Antiqua"/>
              </a:rPr>
              <a:t>):</a:t>
            </a:r>
            <a:endParaRPr sz="1800">
              <a:solidFill>
                <a:srgbClr val="FFFFFF"/>
              </a:solidFill>
              <a:latin typeface="Book Antiqua"/>
              <a:ea typeface="Book Antiqua"/>
              <a:cs typeface="Book Antiqua"/>
              <a:sym typeface="Book Antiqua"/>
            </a:endParaRPr>
          </a:p>
          <a:p>
            <a:pPr indent="-330200" lvl="1" marL="914400" rtl="0" algn="l">
              <a:lnSpc>
                <a:spcPct val="100000"/>
              </a:lnSpc>
              <a:spcBef>
                <a:spcPts val="600"/>
              </a:spcBef>
              <a:spcAft>
                <a:spcPts val="0"/>
              </a:spcAft>
              <a:buClr>
                <a:srgbClr val="FFFFFF"/>
              </a:buClr>
              <a:buSzPts val="1600"/>
              <a:buFont typeface="Book Antiqua"/>
              <a:buChar char="•"/>
            </a:pPr>
            <a:r>
              <a:rPr lang="en-US">
                <a:solidFill>
                  <a:srgbClr val="FFFFFF"/>
                </a:solidFill>
                <a:latin typeface="Book Antiqua"/>
                <a:ea typeface="Book Antiqua"/>
                <a:cs typeface="Book Antiqua"/>
                <a:sym typeface="Book Antiqua"/>
              </a:rPr>
              <a:t>My work was on making sure that the application’s search feature could properly </a:t>
            </a:r>
            <a:r>
              <a:rPr lang="en-US">
                <a:solidFill>
                  <a:srgbClr val="FFFFFF"/>
                </a:solidFill>
                <a:latin typeface="Book Antiqua"/>
                <a:ea typeface="Book Antiqua"/>
                <a:cs typeface="Book Antiqua"/>
                <a:sym typeface="Book Antiqua"/>
              </a:rPr>
              <a:t>search</a:t>
            </a:r>
            <a:r>
              <a:rPr lang="en-US">
                <a:solidFill>
                  <a:srgbClr val="FFFFFF"/>
                </a:solidFill>
                <a:latin typeface="Book Antiqua"/>
                <a:ea typeface="Book Antiqua"/>
                <a:cs typeface="Book Antiqua"/>
                <a:sym typeface="Book Antiqua"/>
              </a:rPr>
              <a:t> the applications vast information. This is very </a:t>
            </a:r>
            <a:r>
              <a:rPr lang="en-US">
                <a:solidFill>
                  <a:srgbClr val="FFFFFF"/>
                </a:solidFill>
                <a:latin typeface="Book Antiqua"/>
                <a:ea typeface="Book Antiqua"/>
                <a:cs typeface="Book Antiqua"/>
                <a:sym typeface="Book Antiqua"/>
              </a:rPr>
              <a:t>important to be able to quickly locate information using keywords, allowing healthcare professionals to diagnose and treat conditions more efficiently and accurately.</a:t>
            </a:r>
            <a:endParaRPr>
              <a:solidFill>
                <a:srgbClr val="FFFFFF"/>
              </a:solidFill>
              <a:latin typeface="Book Antiqua"/>
              <a:ea typeface="Book Antiqua"/>
              <a:cs typeface="Book Antiqua"/>
              <a:sym typeface="Book Antiqua"/>
            </a:endParaRPr>
          </a:p>
          <a:p>
            <a:pPr indent="-342900" lvl="1" marL="914400" rtl="0" algn="l">
              <a:lnSpc>
                <a:spcPct val="100000"/>
              </a:lnSpc>
              <a:spcBef>
                <a:spcPts val="600"/>
              </a:spcBef>
              <a:spcAft>
                <a:spcPts val="0"/>
              </a:spcAft>
              <a:buClr>
                <a:srgbClr val="FFFFFF"/>
              </a:buClr>
              <a:buSzPts val="1800"/>
              <a:buFont typeface="Book Antiqua"/>
              <a:buChar char="•"/>
            </a:pPr>
            <a:r>
              <a:rPr lang="en-US">
                <a:solidFill>
                  <a:srgbClr val="FFFFFF"/>
                </a:solidFill>
                <a:latin typeface="Book Antiqua"/>
                <a:ea typeface="Book Antiqua"/>
                <a:cs typeface="Book Antiqua"/>
                <a:sym typeface="Book Antiqua"/>
              </a:rPr>
              <a:t>I also worked on an improved User interface which has better readability as well as the ability to move to an expanded view to better read the information. </a:t>
            </a:r>
            <a:endParaRPr>
              <a:solidFill>
                <a:srgbClr val="FFFFFF"/>
              </a:solidFill>
              <a:latin typeface="Book Antiqua"/>
              <a:ea typeface="Book Antiqua"/>
              <a:cs typeface="Book Antiqua"/>
              <a:sym typeface="Book Antiqua"/>
            </a:endParaRPr>
          </a:p>
          <a:p>
            <a:pPr indent="-342900" lvl="1" marL="914400" rtl="0" algn="l">
              <a:lnSpc>
                <a:spcPct val="100000"/>
              </a:lnSpc>
              <a:spcBef>
                <a:spcPts val="600"/>
              </a:spcBef>
              <a:spcAft>
                <a:spcPts val="0"/>
              </a:spcAft>
              <a:buClr>
                <a:srgbClr val="FFFFFF"/>
              </a:buClr>
              <a:buSzPts val="1800"/>
              <a:buFont typeface="Book Antiqua"/>
              <a:buChar char="•"/>
            </a:pPr>
            <a:r>
              <a:rPr lang="en-US">
                <a:solidFill>
                  <a:srgbClr val="FFFFFF"/>
                </a:solidFill>
                <a:latin typeface="Book Antiqua"/>
                <a:ea typeface="Book Antiqua"/>
                <a:cs typeface="Book Antiqua"/>
                <a:sym typeface="Book Antiqua"/>
              </a:rPr>
              <a:t>Lastly I also worked on getting around restrictions on firebase and external API calls, which allowed the application to update it’s search database in an instant while still maintaining the current payment structure of the application. </a:t>
            </a:r>
            <a:endParaRPr>
              <a:solidFill>
                <a:srgbClr val="FFFFFF"/>
              </a:solidFill>
              <a:latin typeface="Book Antiqua"/>
              <a:ea typeface="Book Antiqua"/>
              <a:cs typeface="Book Antiqua"/>
              <a:sym typeface="Book Antiqua"/>
            </a:endParaRPr>
          </a:p>
        </p:txBody>
      </p:sp>
      <p:pic>
        <p:nvPicPr>
          <p:cNvPr id="226" name="Google Shape;226;gadb8ed11dc_0_11"/>
          <p:cNvPicPr preferRelativeResize="0"/>
          <p:nvPr/>
        </p:nvPicPr>
        <p:blipFill>
          <a:blip r:embed="rId3">
            <a:alphaModFix/>
          </a:blip>
          <a:stretch>
            <a:fillRect/>
          </a:stretch>
        </p:blipFill>
        <p:spPr>
          <a:xfrm>
            <a:off x="10361451" y="5673675"/>
            <a:ext cx="1474260" cy="8444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3"/>
          <p:cNvSpPr txBox="1"/>
          <p:nvPr>
            <p:ph type="title"/>
          </p:nvPr>
        </p:nvSpPr>
        <p:spPr>
          <a:xfrm>
            <a:off x="1920239" y="532435"/>
            <a:ext cx="9718653" cy="1184156"/>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PROJECT MANAGEMENT</a:t>
            </a:r>
            <a:endParaRPr/>
          </a:p>
        </p:txBody>
      </p:sp>
      <p:pic>
        <p:nvPicPr>
          <p:cNvPr id="232" name="Google Shape;232;p3"/>
          <p:cNvPicPr preferRelativeResize="0"/>
          <p:nvPr/>
        </p:nvPicPr>
        <p:blipFill>
          <a:blip r:embed="rId3">
            <a:alphaModFix/>
          </a:blip>
          <a:stretch>
            <a:fillRect/>
          </a:stretch>
        </p:blipFill>
        <p:spPr>
          <a:xfrm>
            <a:off x="10164651" y="409325"/>
            <a:ext cx="1474260" cy="844425"/>
          </a:xfrm>
          <a:prstGeom prst="rect">
            <a:avLst/>
          </a:prstGeom>
          <a:noFill/>
          <a:ln>
            <a:noFill/>
          </a:ln>
        </p:spPr>
      </p:pic>
      <p:pic>
        <p:nvPicPr>
          <p:cNvPr id="233" name="Google Shape;233;p3"/>
          <p:cNvPicPr preferRelativeResize="0"/>
          <p:nvPr/>
        </p:nvPicPr>
        <p:blipFill rotWithShape="1">
          <a:blip r:embed="rId4">
            <a:alphaModFix/>
          </a:blip>
          <a:srcRect b="0" l="0" r="7783" t="0"/>
          <a:stretch/>
        </p:blipFill>
        <p:spPr>
          <a:xfrm>
            <a:off x="3431549" y="1651500"/>
            <a:ext cx="6175099" cy="4391025"/>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gc7fcd619c7_0_2"/>
          <p:cNvSpPr txBox="1"/>
          <p:nvPr>
            <p:ph type="title"/>
          </p:nvPr>
        </p:nvSpPr>
        <p:spPr>
          <a:xfrm>
            <a:off x="1920239" y="532435"/>
            <a:ext cx="9718800" cy="1184100"/>
          </a:xfrm>
          <a:prstGeom prst="rect">
            <a:avLst/>
          </a:prstGeom>
          <a:noFill/>
          <a:ln>
            <a:noFill/>
          </a:ln>
        </p:spPr>
        <p:txBody>
          <a:bodyPr anchorCtr="0" anchor="ctr" bIns="45700" lIns="91425" spcFirstLastPara="1" rIns="91425" wrap="square" tIns="45700">
            <a:normAutofit/>
          </a:bodyPr>
          <a:lstStyle/>
          <a:p>
            <a:pPr indent="0" lvl="0" marL="0" rtl="0" algn="l">
              <a:lnSpc>
                <a:spcPct val="100000"/>
              </a:lnSpc>
              <a:spcBef>
                <a:spcPts val="0"/>
              </a:spcBef>
              <a:spcAft>
                <a:spcPts val="0"/>
              </a:spcAft>
              <a:buClr>
                <a:schemeClr val="lt1"/>
              </a:buClr>
              <a:buSzPts val="1400"/>
              <a:buFont typeface="Book Antiqua"/>
              <a:buNone/>
            </a:pPr>
            <a:r>
              <a:rPr lang="en-US" sz="2800">
                <a:latin typeface="Book Antiqua"/>
                <a:ea typeface="Book Antiqua"/>
                <a:cs typeface="Book Antiqua"/>
                <a:sym typeface="Book Antiqua"/>
              </a:rPr>
              <a:t>PROJECT MANAGEMENT</a:t>
            </a:r>
            <a:endParaRPr/>
          </a:p>
        </p:txBody>
      </p:sp>
      <p:pic>
        <p:nvPicPr>
          <p:cNvPr id="239" name="Google Shape;239;gc7fcd619c7_0_2"/>
          <p:cNvPicPr preferRelativeResize="0"/>
          <p:nvPr/>
        </p:nvPicPr>
        <p:blipFill>
          <a:blip r:embed="rId3">
            <a:alphaModFix/>
          </a:blip>
          <a:stretch>
            <a:fillRect/>
          </a:stretch>
        </p:blipFill>
        <p:spPr>
          <a:xfrm>
            <a:off x="10164651" y="409325"/>
            <a:ext cx="1474260" cy="844425"/>
          </a:xfrm>
          <a:prstGeom prst="rect">
            <a:avLst/>
          </a:prstGeom>
          <a:noFill/>
          <a:ln>
            <a:noFill/>
          </a:ln>
        </p:spPr>
      </p:pic>
      <p:pic>
        <p:nvPicPr>
          <p:cNvPr id="240" name="Google Shape;240;gc7fcd619c7_0_2"/>
          <p:cNvPicPr preferRelativeResize="0"/>
          <p:nvPr/>
        </p:nvPicPr>
        <p:blipFill rotWithShape="1">
          <a:blip r:embed="rId4">
            <a:alphaModFix/>
          </a:blip>
          <a:srcRect b="0" l="0" r="8650" t="0"/>
          <a:stretch/>
        </p:blipFill>
        <p:spPr>
          <a:xfrm>
            <a:off x="3445900" y="2253800"/>
            <a:ext cx="6090775" cy="2971800"/>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theme/theme1.xml><?xml version="1.0" encoding="utf-8"?>
<a:theme xmlns:a="http://schemas.openxmlformats.org/drawingml/2006/main" xmlns:r="http://schemas.openxmlformats.org/officeDocument/2006/relationships"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