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56" r:id="rId2"/>
    <p:sldId id="257" r:id="rId3"/>
    <p:sldId id="259" r:id="rId4"/>
    <p:sldId id="260" r:id="rId5"/>
    <p:sldId id="263" r:id="rId6"/>
    <p:sldId id="264" r:id="rId7"/>
    <p:sldId id="268" r:id="rId8"/>
    <p:sldId id="265" r:id="rId9"/>
    <p:sldId id="266" r:id="rId10"/>
    <p:sldId id="269" r:id="rId11"/>
    <p:sldId id="271" r:id="rId12"/>
    <p:sldId id="270" r:id="rId13"/>
    <p:sldId id="272" r:id="rId1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n3ONAb2cjR/PecOhsA941fBdVI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3949" autoAdjust="0"/>
  </p:normalViewPr>
  <p:slideViewPr>
    <p:cSldViewPr snapToGrid="0">
      <p:cViewPr varScale="1">
        <p:scale>
          <a:sx n="110" d="100"/>
          <a:sy n="110" d="100"/>
        </p:scale>
        <p:origin x="162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33"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r>
              <a:rPr lang="en-US" sz="1200" b="1" i="0" u="none" strike="noStrike" cap="none" dirty="0">
                <a:solidFill>
                  <a:schemeClr val="dk1"/>
                </a:solidFill>
                <a:effectLst/>
                <a:latin typeface="Calibri"/>
                <a:ea typeface="Calibri"/>
                <a:cs typeface="Calibri"/>
                <a:sym typeface="Calibri"/>
              </a:rPr>
              <a:t>Hello everyone my name is Anthony Cardona and with me is Carolina </a:t>
            </a:r>
            <a:r>
              <a:rPr lang="en-US" sz="1200" b="1" i="0" u="none" strike="noStrike" cap="none" dirty="0" err="1">
                <a:solidFill>
                  <a:schemeClr val="dk1"/>
                </a:solidFill>
                <a:effectLst/>
                <a:latin typeface="Calibri"/>
                <a:ea typeface="Calibri"/>
                <a:cs typeface="Calibri"/>
                <a:sym typeface="Calibri"/>
              </a:rPr>
              <a:t>Camarda</a:t>
            </a:r>
            <a:r>
              <a:rPr lang="en-US" sz="1200" b="1" i="0" u="none" strike="noStrike" cap="none" dirty="0">
                <a:solidFill>
                  <a:schemeClr val="dk1"/>
                </a:solidFill>
                <a:effectLst/>
                <a:latin typeface="Calibri"/>
                <a:ea typeface="Calibri"/>
                <a:cs typeface="Calibri"/>
                <a:sym typeface="Calibri"/>
              </a:rPr>
              <a:t> and Ignacio Guzman we are all capstone 2 students  working on the </a:t>
            </a:r>
            <a:r>
              <a:rPr lang="en-US" sz="1200" b="1" i="0" u="none" strike="noStrike" cap="none" dirty="0" err="1">
                <a:solidFill>
                  <a:schemeClr val="dk1"/>
                </a:solidFill>
                <a:effectLst/>
                <a:latin typeface="Calibri"/>
                <a:ea typeface="Calibri"/>
                <a:cs typeface="Calibri"/>
                <a:sym typeface="Calibri"/>
              </a:rPr>
              <a:t>AMPath</a:t>
            </a:r>
            <a:r>
              <a:rPr lang="en-US" sz="1200" b="1" i="0" u="none" strike="noStrike" cap="none" dirty="0">
                <a:solidFill>
                  <a:schemeClr val="dk1"/>
                </a:solidFill>
                <a:effectLst/>
                <a:latin typeface="Calibri"/>
                <a:ea typeface="Calibri"/>
                <a:cs typeface="Calibri"/>
                <a:sym typeface="Calibri"/>
              </a:rPr>
              <a:t> project. </a:t>
            </a:r>
          </a:p>
          <a:p>
            <a:br>
              <a:rPr lang="en-US" sz="1200" b="1"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Our product Owner is </a:t>
            </a:r>
            <a:r>
              <a:rPr lang="en-US" sz="1200" b="0" i="0" u="none" strike="noStrike" cap="none" dirty="0" err="1">
                <a:solidFill>
                  <a:schemeClr val="dk1"/>
                </a:solidFill>
                <a:effectLst/>
                <a:latin typeface="Calibri"/>
                <a:ea typeface="Calibri"/>
                <a:cs typeface="Calibri"/>
                <a:sym typeface="Calibri"/>
              </a:rPr>
              <a:t>Vasilka</a:t>
            </a:r>
            <a:r>
              <a:rPr lang="en-US" sz="1200" b="0" i="0" u="none" strike="noStrike" cap="none" dirty="0">
                <a:solidFill>
                  <a:schemeClr val="dk1"/>
                </a:solidFill>
                <a:effectLst/>
                <a:latin typeface="Calibri"/>
                <a:ea typeface="Calibri"/>
                <a:cs typeface="Calibri"/>
                <a:sym typeface="Calibri"/>
              </a:rPr>
              <a:t> Cher-Ga-</a:t>
            </a:r>
            <a:r>
              <a:rPr lang="en-US" sz="1200" b="0" i="0" u="none" strike="noStrike" cap="none" dirty="0" err="1">
                <a:solidFill>
                  <a:schemeClr val="dk1"/>
                </a:solidFill>
                <a:effectLst/>
                <a:latin typeface="Calibri"/>
                <a:ea typeface="Calibri"/>
                <a:cs typeface="Calibri"/>
                <a:sym typeface="Calibri"/>
              </a:rPr>
              <a:t>Rova</a:t>
            </a:r>
            <a:endParaRPr lang="en-US" sz="1200" b="0" i="0" u="none" strike="noStrike" cap="none" dirty="0">
              <a:solidFill>
                <a:schemeClr val="dk1"/>
              </a:solidFill>
              <a:effectLst/>
              <a:latin typeface="Calibri"/>
              <a:ea typeface="Calibri"/>
              <a:cs typeface="Calibri"/>
              <a:sym typeface="Calibri"/>
            </a:endParaRPr>
          </a:p>
          <a:p>
            <a:r>
              <a:rPr lang="en-US" sz="1200" b="0" i="0" u="none" strike="noStrike" cap="none" dirty="0">
                <a:solidFill>
                  <a:schemeClr val="dk1"/>
                </a:solidFill>
                <a:effectLst/>
                <a:latin typeface="Calibri"/>
                <a:ea typeface="Calibri"/>
                <a:cs typeface="Calibri"/>
                <a:sym typeface="Calibri"/>
              </a:rPr>
              <a:t>And Our instructor is Dr. Masoud Sad-Ja-di</a:t>
            </a:r>
          </a:p>
          <a:p>
            <a:br>
              <a:rPr lang="en-US" sz="1200" b="1" i="0" u="none" strike="noStrike" cap="none" dirty="0">
                <a:solidFill>
                  <a:schemeClr val="dk1"/>
                </a:solidFill>
                <a:effectLst/>
                <a:latin typeface="Calibri"/>
                <a:ea typeface="Calibri"/>
                <a:cs typeface="Calibri"/>
                <a:sym typeface="Calibri"/>
              </a:rPr>
            </a:br>
            <a:r>
              <a:rPr lang="en-US" sz="1200" b="1" i="0" u="none" strike="noStrike" cap="none" dirty="0">
                <a:solidFill>
                  <a:schemeClr val="dk1"/>
                </a:solidFill>
                <a:effectLst/>
                <a:latin typeface="Calibri"/>
                <a:ea typeface="Calibri"/>
                <a:cs typeface="Calibri"/>
                <a:sym typeface="Calibri"/>
              </a:rPr>
              <a:t>This semester or team was tasked to work on the SDN platform called </a:t>
            </a:r>
            <a:r>
              <a:rPr lang="en-US" sz="1200" b="1" i="0" u="none" strike="noStrike" cap="none" dirty="0" err="1">
                <a:solidFill>
                  <a:schemeClr val="dk1"/>
                </a:solidFill>
                <a:effectLst/>
                <a:latin typeface="Calibri"/>
                <a:ea typeface="Calibri"/>
                <a:cs typeface="Calibri"/>
                <a:sym typeface="Calibri"/>
              </a:rPr>
              <a:t>kytos</a:t>
            </a:r>
            <a:r>
              <a:rPr lang="en-US" sz="1200" b="1" i="0" u="none" strike="noStrike" cap="none" dirty="0">
                <a:solidFill>
                  <a:schemeClr val="dk1"/>
                </a:solidFill>
                <a:effectLst/>
                <a:latin typeface="Calibri"/>
                <a:ea typeface="Calibri"/>
                <a:cs typeface="Calibri"/>
                <a:sym typeface="Calibri"/>
              </a:rPr>
              <a:t> more specifically we worked on the networking app called E line. The E line networking app is an experimental app designed to centralize the monitoring  and  management of wide area networks. Last semester we worked on a completely different application built on a </a:t>
            </a:r>
            <a:r>
              <a:rPr lang="en-US" sz="1200" b="1" i="0" u="none" strike="noStrike" cap="none" dirty="0" err="1">
                <a:solidFill>
                  <a:schemeClr val="dk1"/>
                </a:solidFill>
                <a:effectLst/>
                <a:latin typeface="Calibri"/>
                <a:ea typeface="Calibri"/>
                <a:cs typeface="Calibri"/>
                <a:sym typeface="Calibri"/>
              </a:rPr>
              <a:t>django</a:t>
            </a:r>
            <a:r>
              <a:rPr lang="en-US" sz="1200" b="1" i="0" u="none" strike="noStrike" cap="none" dirty="0">
                <a:solidFill>
                  <a:schemeClr val="dk1"/>
                </a:solidFill>
                <a:effectLst/>
                <a:latin typeface="Calibri"/>
                <a:ea typeface="Calibri"/>
                <a:cs typeface="Calibri"/>
                <a:sym typeface="Calibri"/>
              </a:rPr>
              <a:t> framework, this semester during sprint two we had to embrace our inner agile and learn the basics of wide area networks, network topologies, and some Linux commands. Our goal this semester was to fix and build upon the </a:t>
            </a:r>
            <a:r>
              <a:rPr lang="en-US" sz="1200" b="1" i="0" u="none" strike="noStrike" cap="none" dirty="0" err="1">
                <a:solidFill>
                  <a:schemeClr val="dk1"/>
                </a:solidFill>
                <a:effectLst/>
                <a:latin typeface="Calibri"/>
                <a:ea typeface="Calibri"/>
                <a:cs typeface="Calibri"/>
                <a:sym typeface="Calibri"/>
              </a:rPr>
              <a:t>kytos</a:t>
            </a:r>
            <a:r>
              <a:rPr lang="en-US" sz="1200" b="1" i="0" u="none" strike="noStrike" cap="none" dirty="0">
                <a:solidFill>
                  <a:schemeClr val="dk1"/>
                </a:solidFill>
                <a:effectLst/>
                <a:latin typeface="Calibri"/>
                <a:ea typeface="Calibri"/>
                <a:cs typeface="Calibri"/>
                <a:sym typeface="Calibri"/>
              </a:rPr>
              <a:t> E line network app to give it more functionality.</a:t>
            </a:r>
            <a:endParaRPr lang="en-US" sz="1200" b="0" i="0" u="none" strike="noStrike" cap="none" dirty="0">
              <a:solidFill>
                <a:schemeClr val="dk1"/>
              </a:solidFill>
              <a:effectLst/>
              <a:latin typeface="Calibri"/>
              <a:ea typeface="Calibri"/>
              <a:cs typeface="Calibri"/>
              <a:sym typeface="Calibri"/>
            </a:endParaRPr>
          </a:p>
        </p:txBody>
      </p:sp>
      <p:sp>
        <p:nvSpPr>
          <p:cNvPr id="146" name="Google Shape;146;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8d1ef8c249_4_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8d1ef8c249_4_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For our project this semester we worked on an open source project called </a:t>
            </a:r>
            <a:r>
              <a:rPr lang="en-US" dirty="0" err="1"/>
              <a:t>kytos</a:t>
            </a:r>
            <a:r>
              <a:rPr lang="en-US" dirty="0"/>
              <a:t>. The </a:t>
            </a:r>
            <a:r>
              <a:rPr lang="en-US" dirty="0" err="1"/>
              <a:t>Kytos</a:t>
            </a:r>
            <a:r>
              <a:rPr lang="en-US" dirty="0"/>
              <a:t> project is a software Networking Platform (SDN) which allows users to install, use, and develop network app (</a:t>
            </a:r>
            <a:r>
              <a:rPr lang="en-US" dirty="0" err="1"/>
              <a:t>NApps</a:t>
            </a:r>
            <a:r>
              <a:rPr lang="en-US" dirty="0"/>
              <a:t>).</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br>
              <a:rPr lang="en-US" dirty="0"/>
            </a:br>
            <a:r>
              <a:rPr lang="en-US" dirty="0"/>
              <a:t>Our goal for the semester is to work on an experimental </a:t>
            </a:r>
            <a:r>
              <a:rPr lang="en-US" dirty="0" err="1"/>
              <a:t>NApp</a:t>
            </a:r>
            <a:r>
              <a:rPr lang="en-US" dirty="0"/>
              <a:t> called </a:t>
            </a:r>
            <a:r>
              <a:rPr lang="en-US" dirty="0" err="1"/>
              <a:t>MEF_Eline</a:t>
            </a:r>
            <a:r>
              <a:rPr lang="en-US" dirty="0"/>
              <a:t>. This </a:t>
            </a:r>
            <a:r>
              <a:rPr lang="en-US" dirty="0" err="1"/>
              <a:t>NApp</a:t>
            </a:r>
            <a:r>
              <a:rPr lang="en-US" dirty="0"/>
              <a:t> provides a collection of REST API calls to create, modify, and delete network circuits. The team was tasked to give the </a:t>
            </a:r>
            <a:r>
              <a:rPr lang="en-US" dirty="0" err="1"/>
              <a:t>MEF_Eline</a:t>
            </a:r>
            <a:r>
              <a:rPr lang="en-US" dirty="0"/>
              <a:t> </a:t>
            </a:r>
            <a:r>
              <a:rPr lang="en-US" dirty="0" err="1"/>
              <a:t>Napp</a:t>
            </a:r>
            <a:r>
              <a:rPr lang="en-US" dirty="0"/>
              <a:t> functionality through its </a:t>
            </a:r>
            <a:r>
              <a:rPr lang="en-US"/>
              <a:t>Web UI.</a:t>
            </a:r>
            <a:endParaRPr lang="en-US" dirty="0"/>
          </a:p>
          <a:p>
            <a:pPr marL="0" lvl="0" indent="0" algn="l" rtl="0">
              <a:lnSpc>
                <a:spcPct val="100000"/>
              </a:lnSpc>
              <a:spcBef>
                <a:spcPts val="360"/>
              </a:spcBef>
              <a:spcAft>
                <a:spcPts val="0"/>
              </a:spcAft>
              <a:buSzPts val="1400"/>
              <a:buNone/>
            </a:pPr>
            <a:endParaRPr dirty="0"/>
          </a:p>
        </p:txBody>
      </p:sp>
      <p:sp>
        <p:nvSpPr>
          <p:cNvPr id="155" name="Google Shape;155;g8d1ef8c249_4_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8ebaa6abc1_2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8ebaa6abc1_2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01600" indent="0">
              <a:spcBef>
                <a:spcPts val="1000"/>
              </a:spcBef>
              <a:buNone/>
            </a:pPr>
            <a:r>
              <a:rPr lang="en-US" sz="1200" dirty="0"/>
              <a:t>When we received the project, the project only had 1 functionality which was to create the networking connections between two end points, this functionality however was using an old API body request and all requests were failing to create the connection between two end points. </a:t>
            </a:r>
          </a:p>
        </p:txBody>
      </p:sp>
      <p:sp>
        <p:nvSpPr>
          <p:cNvPr id="171" name="Google Shape;171;g8ebaa6abc1_2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sz="1200" dirty="0"/>
              <a:t>With the provided collection of APIs that we were provided, our team was tasked to give more functionality to the experimental </a:t>
            </a:r>
            <a:r>
              <a:rPr lang="en-US" sz="1200" dirty="0" err="1"/>
              <a:t>MEF_Eline</a:t>
            </a:r>
            <a:r>
              <a:rPr lang="en-US" sz="1200" dirty="0"/>
              <a:t> </a:t>
            </a:r>
            <a:r>
              <a:rPr lang="en-US" sz="1200" dirty="0" err="1"/>
              <a:t>NApp</a:t>
            </a:r>
            <a:r>
              <a:rPr lang="en-US" sz="1200" dirty="0"/>
              <a:t> allowing users to create connection, check endpoint availability before creating a connection, Notify users when a connection was created or not, and display a list of connections in a table format.</a:t>
            </a:r>
          </a:p>
        </p:txBody>
      </p:sp>
      <p:sp>
        <p:nvSpPr>
          <p:cNvPr id="179" name="Google Shape;179;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17"/>
        <p:cNvGrpSpPr/>
        <p:nvPr/>
      </p:nvGrpSpPr>
      <p:grpSpPr>
        <a:xfrm>
          <a:off x="0" y="0"/>
          <a:ext cx="0" cy="0"/>
          <a:chOff x="0" y="0"/>
          <a:chExt cx="0" cy="0"/>
        </a:xfrm>
      </p:grpSpPr>
      <p:pic>
        <p:nvPicPr>
          <p:cNvPr id="18" name="Google Shape;18;p17"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9" name="Google Shape;19;p17"/>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7"/>
          <p:cNvSpPr txBox="1">
            <a:spLocks noGrp="1"/>
          </p:cNvSpPr>
          <p:nvPr>
            <p:ph type="body" idx="1"/>
          </p:nvPr>
        </p:nvSpPr>
        <p:spPr>
          <a:xfrm>
            <a:off x="779462" y="1828801"/>
            <a:ext cx="7585076"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1" name="Google Shape;21;p17"/>
          <p:cNvSpPr txBox="1">
            <a:spLocks noGrp="1"/>
          </p:cNvSpPr>
          <p:nvPr>
            <p:ph type="body" idx="2"/>
          </p:nvPr>
        </p:nvSpPr>
        <p:spPr>
          <a:xfrm>
            <a:off x="779462" y="3991816"/>
            <a:ext cx="7585076"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2" name="Google Shape;22;p17"/>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7"/>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pic>
        <p:nvPicPr>
          <p:cNvPr id="102" name="Google Shape;102;p26"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03" name="Google Shape;103;p26"/>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26"/>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2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Google Shape;107;p28" descr="Overlay-PictureCaption.png"/>
          <p:cNvPicPr preferRelativeResize="0"/>
          <p:nvPr/>
        </p:nvPicPr>
        <p:blipFill rotWithShape="1">
          <a:blip r:embed="rId2">
            <a:alphaModFix/>
          </a:blip>
          <a:srcRect/>
          <a:stretch/>
        </p:blipFill>
        <p:spPr>
          <a:xfrm>
            <a:off x="449263" y="187325"/>
            <a:ext cx="8535987" cy="6483350"/>
          </a:xfrm>
          <a:prstGeom prst="rect">
            <a:avLst/>
          </a:prstGeom>
          <a:noFill/>
          <a:ln>
            <a:noFill/>
          </a:ln>
        </p:spPr>
      </p:pic>
      <p:sp>
        <p:nvSpPr>
          <p:cNvPr id="108" name="Google Shape;108;p28"/>
          <p:cNvSpPr txBox="1">
            <a:spLocks noGrp="1"/>
          </p:cNvSpPr>
          <p:nvPr>
            <p:ph type="title"/>
          </p:nvPr>
        </p:nvSpPr>
        <p:spPr>
          <a:xfrm>
            <a:off x="3886200" y="533400"/>
            <a:ext cx="4476750" cy="12525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36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8"/>
          <p:cNvSpPr txBox="1">
            <a:spLocks noGrp="1"/>
          </p:cNvSpPr>
          <p:nvPr>
            <p:ph type="body" idx="1"/>
          </p:nvPr>
        </p:nvSpPr>
        <p:spPr>
          <a:xfrm>
            <a:off x="3886124" y="1828800"/>
            <a:ext cx="4474539" cy="3810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000"/>
              </a:spcBef>
              <a:spcAft>
                <a:spcPts val="0"/>
              </a:spcAft>
              <a:buClr>
                <a:srgbClr val="001D4D"/>
              </a:buClr>
              <a:buSzPts val="1800"/>
              <a:buNone/>
              <a:defRPr sz="1800"/>
            </a:lvl1pPr>
            <a:lvl2pPr marL="914400" lvl="1" indent="-228600" algn="l">
              <a:lnSpc>
                <a:spcPct val="100000"/>
              </a:lnSpc>
              <a:spcBef>
                <a:spcPts val="600"/>
              </a:spcBef>
              <a:spcAft>
                <a:spcPts val="0"/>
              </a:spcAft>
              <a:buClr>
                <a:srgbClr val="001D4D"/>
              </a:buClr>
              <a:buSzPts val="1200"/>
              <a:buNone/>
              <a:defRPr sz="1200"/>
            </a:lvl2pPr>
            <a:lvl3pPr marL="1371600" lvl="2" indent="-228600" algn="l">
              <a:lnSpc>
                <a:spcPct val="100000"/>
              </a:lnSpc>
              <a:spcBef>
                <a:spcPts val="600"/>
              </a:spcBef>
              <a:spcAft>
                <a:spcPts val="0"/>
              </a:spcAft>
              <a:buClr>
                <a:srgbClr val="001D4D"/>
              </a:buClr>
              <a:buSzPts val="1000"/>
              <a:buNone/>
              <a:defRPr sz="1000"/>
            </a:lvl3pPr>
            <a:lvl4pPr marL="1828800" lvl="3" indent="-228600" algn="l">
              <a:lnSpc>
                <a:spcPct val="100000"/>
              </a:lnSpc>
              <a:spcBef>
                <a:spcPts val="600"/>
              </a:spcBef>
              <a:spcAft>
                <a:spcPts val="0"/>
              </a:spcAft>
              <a:buClr>
                <a:srgbClr val="001D4D"/>
              </a:buClr>
              <a:buSzPts val="900"/>
              <a:buNone/>
              <a:defRPr sz="900"/>
            </a:lvl4pPr>
            <a:lvl5pPr marL="2286000" lvl="4" indent="-228600" algn="l">
              <a:lnSpc>
                <a:spcPct val="100000"/>
              </a:lnSpc>
              <a:spcBef>
                <a:spcPts val="600"/>
              </a:spcBef>
              <a:spcAft>
                <a:spcPts val="0"/>
              </a:spcAft>
              <a:buClr>
                <a:srgbClr val="001D4D"/>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10" name="Google Shape;110;p28"/>
          <p:cNvSpPr>
            <a:spLocks noGrp="1"/>
          </p:cNvSpPr>
          <p:nvPr>
            <p:ph type="pic" idx="2"/>
          </p:nvPr>
        </p:nvSpPr>
        <p:spPr>
          <a:xfrm flipH="1">
            <a:off x="188253" y="179292"/>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45700" rIns="91425" bIns="45700" anchor="t" anchorCtr="0">
            <a:normAutofit/>
          </a:bodyPr>
          <a:lstStyle>
            <a:lvl1pPr marR="0" lvl="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R="0" lvl="1"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R="0" lvl="2"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R="0" lvl="3"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R="0" lvl="4"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Google Shape;111;p28"/>
          <p:cNvSpPr txBox="1">
            <a:spLocks noGrp="1"/>
          </p:cNvSpPr>
          <p:nvPr>
            <p:ph type="dt" idx="10"/>
          </p:nvPr>
        </p:nvSpPr>
        <p:spPr>
          <a:xfrm>
            <a:off x="38862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8"/>
          <p:cNvSpPr txBox="1">
            <a:spLocks noGrp="1"/>
          </p:cNvSpPr>
          <p:nvPr>
            <p:ph type="ftr" idx="11"/>
          </p:nvPr>
        </p:nvSpPr>
        <p:spPr>
          <a:xfrm>
            <a:off x="5867400" y="6288088"/>
            <a:ext cx="2676525"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8"/>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Google Shape;115;p29"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16" name="Google Shape;116;p29"/>
          <p:cNvSpPr txBox="1">
            <a:spLocks noGrp="1"/>
          </p:cNvSpPr>
          <p:nvPr>
            <p:ph type="title"/>
          </p:nvPr>
        </p:nvSpPr>
        <p:spPr>
          <a:xfrm>
            <a:off x="4710953" y="533400"/>
            <a:ext cx="3657600" cy="12525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36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29"/>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45700" rIns="91425" bIns="45700" anchor="t" anchorCtr="0">
            <a:normAutofit/>
          </a:bodyPr>
          <a:lstStyle>
            <a:lvl1pPr marR="0" lvl="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R="0" lvl="1"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R="0" lvl="2"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R="0" lvl="3"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R="0" lvl="4"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Google Shape;118;p29"/>
          <p:cNvSpPr txBox="1">
            <a:spLocks noGrp="1"/>
          </p:cNvSpPr>
          <p:nvPr>
            <p:ph type="body" idx="1"/>
          </p:nvPr>
        </p:nvSpPr>
        <p:spPr>
          <a:xfrm>
            <a:off x="4710412" y="1828800"/>
            <a:ext cx="3657600" cy="3810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000"/>
              </a:spcBef>
              <a:spcAft>
                <a:spcPts val="0"/>
              </a:spcAft>
              <a:buClr>
                <a:srgbClr val="001D4D"/>
              </a:buClr>
              <a:buSzPts val="1800"/>
              <a:buNone/>
              <a:defRPr sz="1800"/>
            </a:lvl1pPr>
            <a:lvl2pPr marL="914400" lvl="1" indent="-228600" algn="l">
              <a:lnSpc>
                <a:spcPct val="100000"/>
              </a:lnSpc>
              <a:spcBef>
                <a:spcPts val="600"/>
              </a:spcBef>
              <a:spcAft>
                <a:spcPts val="0"/>
              </a:spcAft>
              <a:buClr>
                <a:srgbClr val="001D4D"/>
              </a:buClr>
              <a:buSzPts val="1200"/>
              <a:buNone/>
              <a:defRPr sz="1200"/>
            </a:lvl2pPr>
            <a:lvl3pPr marL="1371600" lvl="2" indent="-228600" algn="l">
              <a:lnSpc>
                <a:spcPct val="100000"/>
              </a:lnSpc>
              <a:spcBef>
                <a:spcPts val="600"/>
              </a:spcBef>
              <a:spcAft>
                <a:spcPts val="0"/>
              </a:spcAft>
              <a:buClr>
                <a:srgbClr val="001D4D"/>
              </a:buClr>
              <a:buSzPts val="1000"/>
              <a:buNone/>
              <a:defRPr sz="1000"/>
            </a:lvl3pPr>
            <a:lvl4pPr marL="1828800" lvl="3" indent="-228600" algn="l">
              <a:lnSpc>
                <a:spcPct val="100000"/>
              </a:lnSpc>
              <a:spcBef>
                <a:spcPts val="600"/>
              </a:spcBef>
              <a:spcAft>
                <a:spcPts val="0"/>
              </a:spcAft>
              <a:buClr>
                <a:srgbClr val="001D4D"/>
              </a:buClr>
              <a:buSzPts val="900"/>
              <a:buNone/>
              <a:defRPr sz="900"/>
            </a:lvl4pPr>
            <a:lvl5pPr marL="2286000" lvl="4" indent="-228600" algn="l">
              <a:lnSpc>
                <a:spcPct val="100000"/>
              </a:lnSpc>
              <a:spcBef>
                <a:spcPts val="600"/>
              </a:spcBef>
              <a:spcAft>
                <a:spcPts val="0"/>
              </a:spcAft>
              <a:buClr>
                <a:srgbClr val="001D4D"/>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19" name="Google Shape;119;p29"/>
          <p:cNvSpPr txBox="1">
            <a:spLocks noGrp="1"/>
          </p:cNvSpPr>
          <p:nvPr>
            <p:ph type="dt" idx="10"/>
          </p:nvPr>
        </p:nvSpPr>
        <p:spPr>
          <a:xfrm>
            <a:off x="381000" y="6288088"/>
            <a:ext cx="1865313"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9"/>
          <p:cNvSpPr txBox="1">
            <a:spLocks noGrp="1"/>
          </p:cNvSpPr>
          <p:nvPr>
            <p:ph type="ftr" idx="11"/>
          </p:nvPr>
        </p:nvSpPr>
        <p:spPr>
          <a:xfrm>
            <a:off x="3325813" y="6288088"/>
            <a:ext cx="5218112"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Google Shape;123;p30"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24" name="Google Shape;124;p30"/>
          <p:cNvSpPr txBox="1">
            <a:spLocks noGrp="1"/>
          </p:cNvSpPr>
          <p:nvPr>
            <p:ph type="title"/>
          </p:nvPr>
        </p:nvSpPr>
        <p:spPr>
          <a:xfrm>
            <a:off x="808038" y="3778624"/>
            <a:ext cx="7560515" cy="11026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36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0"/>
          <p:cNvSpPr>
            <a:spLocks noGrp="1"/>
          </p:cNvSpPr>
          <p:nvPr>
            <p:ph type="pic" idx="2"/>
          </p:nvPr>
        </p:nvSpPr>
        <p:spPr>
          <a:xfrm flipH="1">
            <a:off x="871584"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45700" rIns="91425" bIns="45700" anchor="t" anchorCtr="0">
            <a:normAutofit/>
          </a:bodyPr>
          <a:lstStyle>
            <a:lvl1pPr marR="0" lvl="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R="0" lvl="1"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R="0" lvl="2"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R="0" lvl="3"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R="0" lvl="4"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Google Shape;126;p30"/>
          <p:cNvSpPr txBox="1">
            <a:spLocks noGrp="1"/>
          </p:cNvSpPr>
          <p:nvPr>
            <p:ph type="body" idx="1"/>
          </p:nvPr>
        </p:nvSpPr>
        <p:spPr>
          <a:xfrm>
            <a:off x="808034" y="4827493"/>
            <a:ext cx="7559977" cy="1220881"/>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001D4D"/>
              </a:buClr>
              <a:buSzPts val="1800"/>
              <a:buNone/>
              <a:defRPr sz="1800"/>
            </a:lvl1pPr>
            <a:lvl2pPr marL="914400" lvl="1" indent="-228600" algn="l">
              <a:lnSpc>
                <a:spcPct val="100000"/>
              </a:lnSpc>
              <a:spcBef>
                <a:spcPts val="600"/>
              </a:spcBef>
              <a:spcAft>
                <a:spcPts val="0"/>
              </a:spcAft>
              <a:buClr>
                <a:srgbClr val="001D4D"/>
              </a:buClr>
              <a:buSzPts val="1200"/>
              <a:buNone/>
              <a:defRPr sz="1200"/>
            </a:lvl2pPr>
            <a:lvl3pPr marL="1371600" lvl="2" indent="-228600" algn="l">
              <a:lnSpc>
                <a:spcPct val="100000"/>
              </a:lnSpc>
              <a:spcBef>
                <a:spcPts val="600"/>
              </a:spcBef>
              <a:spcAft>
                <a:spcPts val="0"/>
              </a:spcAft>
              <a:buClr>
                <a:srgbClr val="001D4D"/>
              </a:buClr>
              <a:buSzPts val="1000"/>
              <a:buNone/>
              <a:defRPr sz="1000"/>
            </a:lvl3pPr>
            <a:lvl4pPr marL="1828800" lvl="3" indent="-228600" algn="l">
              <a:lnSpc>
                <a:spcPct val="100000"/>
              </a:lnSpc>
              <a:spcBef>
                <a:spcPts val="600"/>
              </a:spcBef>
              <a:spcAft>
                <a:spcPts val="0"/>
              </a:spcAft>
              <a:buClr>
                <a:srgbClr val="001D4D"/>
              </a:buClr>
              <a:buSzPts val="900"/>
              <a:buNone/>
              <a:defRPr sz="900"/>
            </a:lvl4pPr>
            <a:lvl5pPr marL="2286000" lvl="4" indent="-228600" algn="l">
              <a:lnSpc>
                <a:spcPct val="100000"/>
              </a:lnSpc>
              <a:spcBef>
                <a:spcPts val="600"/>
              </a:spcBef>
              <a:spcAft>
                <a:spcPts val="0"/>
              </a:spcAft>
              <a:buClr>
                <a:srgbClr val="001D4D"/>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27" name="Google Shape;127;p30"/>
          <p:cNvSpPr txBox="1">
            <a:spLocks noGrp="1"/>
          </p:cNvSpPr>
          <p:nvPr>
            <p:ph type="dt" idx="10"/>
          </p:nvPr>
        </p:nvSpPr>
        <p:spPr>
          <a:xfrm>
            <a:off x="381000" y="6288088"/>
            <a:ext cx="1865313"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30"/>
          <p:cNvSpPr txBox="1">
            <a:spLocks noGrp="1"/>
          </p:cNvSpPr>
          <p:nvPr>
            <p:ph type="ftr" idx="11"/>
          </p:nvPr>
        </p:nvSpPr>
        <p:spPr>
          <a:xfrm>
            <a:off x="3325813" y="6288088"/>
            <a:ext cx="5218112"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3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Google Shape;131;p3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2" name="Google Shape;132;p31"/>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31"/>
          <p:cNvSpPr txBox="1">
            <a:spLocks noGrp="1"/>
          </p:cNvSpPr>
          <p:nvPr>
            <p:ph type="body" idx="1"/>
          </p:nvPr>
        </p:nvSpPr>
        <p:spPr>
          <a:xfrm rot="5400000">
            <a:off x="2466975" y="141288"/>
            <a:ext cx="4208463" cy="7583487"/>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2000"/>
              </a:spcBef>
              <a:spcAft>
                <a:spcPts val="0"/>
              </a:spcAft>
              <a:buClr>
                <a:srgbClr val="001D4D"/>
              </a:buClr>
              <a:buSzPts val="1800"/>
              <a:buChar char="⚫"/>
              <a:defRPr/>
            </a:lvl1pPr>
            <a:lvl2pPr marL="914400" lvl="1" indent="-342900" algn="l">
              <a:lnSpc>
                <a:spcPct val="100000"/>
              </a:lnSpc>
              <a:spcBef>
                <a:spcPts val="600"/>
              </a:spcBef>
              <a:spcAft>
                <a:spcPts val="0"/>
              </a:spcAft>
              <a:buClr>
                <a:srgbClr val="001D4D"/>
              </a:buClr>
              <a:buSzPts val="1800"/>
              <a:buChar char="⚫"/>
              <a:defRPr/>
            </a:lvl2pPr>
            <a:lvl3pPr marL="1371600" lvl="2" indent="-342900" algn="l">
              <a:lnSpc>
                <a:spcPct val="100000"/>
              </a:lnSpc>
              <a:spcBef>
                <a:spcPts val="600"/>
              </a:spcBef>
              <a:spcAft>
                <a:spcPts val="0"/>
              </a:spcAft>
              <a:buClr>
                <a:srgbClr val="001D4D"/>
              </a:buClr>
              <a:buSzPts val="1800"/>
              <a:buChar char="⚫"/>
              <a:defRPr/>
            </a:lvl3pPr>
            <a:lvl4pPr marL="1828800" lvl="3" indent="-342900" algn="l">
              <a:lnSpc>
                <a:spcPct val="100000"/>
              </a:lnSpc>
              <a:spcBef>
                <a:spcPts val="600"/>
              </a:spcBef>
              <a:spcAft>
                <a:spcPts val="0"/>
              </a:spcAft>
              <a:buClr>
                <a:srgbClr val="001D4D"/>
              </a:buClr>
              <a:buSzPts val="1800"/>
              <a:buChar char="⚫"/>
              <a:defRPr/>
            </a:lvl4pPr>
            <a:lvl5pPr marL="2286000" lvl="4" indent="-342900" algn="l">
              <a:lnSpc>
                <a:spcPct val="100000"/>
              </a:lnSpc>
              <a:spcBef>
                <a:spcPts val="600"/>
              </a:spcBef>
              <a:spcAft>
                <a:spcPts val="0"/>
              </a:spcAft>
              <a:buClr>
                <a:srgbClr val="001D4D"/>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4" name="Google Shape;134;p31"/>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31"/>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3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Google Shape;138;p32"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9" name="Google Shape;139;p32"/>
          <p:cNvSpPr txBox="1">
            <a:spLocks noGrp="1"/>
          </p:cNvSpPr>
          <p:nvPr>
            <p:ph type="title"/>
          </p:nvPr>
        </p:nvSpPr>
        <p:spPr>
          <a:xfrm rot="5400000">
            <a:off x="5373267" y="2734843"/>
            <a:ext cx="5268912" cy="1358153"/>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32"/>
          <p:cNvSpPr txBox="1">
            <a:spLocks noGrp="1"/>
          </p:cNvSpPr>
          <p:nvPr>
            <p:ph type="body" idx="1"/>
          </p:nvPr>
        </p:nvSpPr>
        <p:spPr>
          <a:xfrm rot="5400000">
            <a:off x="1230313" y="328613"/>
            <a:ext cx="5268911" cy="6170613"/>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2000"/>
              </a:spcBef>
              <a:spcAft>
                <a:spcPts val="0"/>
              </a:spcAft>
              <a:buClr>
                <a:srgbClr val="001D4D"/>
              </a:buClr>
              <a:buSzPts val="1800"/>
              <a:buChar char="⚫"/>
              <a:defRPr/>
            </a:lvl1pPr>
            <a:lvl2pPr marL="914400" lvl="1" indent="-342900" algn="l">
              <a:lnSpc>
                <a:spcPct val="100000"/>
              </a:lnSpc>
              <a:spcBef>
                <a:spcPts val="600"/>
              </a:spcBef>
              <a:spcAft>
                <a:spcPts val="0"/>
              </a:spcAft>
              <a:buClr>
                <a:srgbClr val="001D4D"/>
              </a:buClr>
              <a:buSzPts val="1800"/>
              <a:buChar char="⚫"/>
              <a:defRPr/>
            </a:lvl2pPr>
            <a:lvl3pPr marL="1371600" lvl="2" indent="-342900" algn="l">
              <a:lnSpc>
                <a:spcPct val="100000"/>
              </a:lnSpc>
              <a:spcBef>
                <a:spcPts val="600"/>
              </a:spcBef>
              <a:spcAft>
                <a:spcPts val="0"/>
              </a:spcAft>
              <a:buClr>
                <a:srgbClr val="001D4D"/>
              </a:buClr>
              <a:buSzPts val="1800"/>
              <a:buChar char="⚫"/>
              <a:defRPr/>
            </a:lvl3pPr>
            <a:lvl4pPr marL="1828800" lvl="3" indent="-342900" algn="l">
              <a:lnSpc>
                <a:spcPct val="100000"/>
              </a:lnSpc>
              <a:spcBef>
                <a:spcPts val="600"/>
              </a:spcBef>
              <a:spcAft>
                <a:spcPts val="0"/>
              </a:spcAft>
              <a:buClr>
                <a:srgbClr val="001D4D"/>
              </a:buClr>
              <a:buSzPts val="1800"/>
              <a:buChar char="⚫"/>
              <a:defRPr/>
            </a:lvl4pPr>
            <a:lvl5pPr marL="2286000" lvl="4" indent="-342900" algn="l">
              <a:lnSpc>
                <a:spcPct val="100000"/>
              </a:lnSpc>
              <a:spcBef>
                <a:spcPts val="600"/>
              </a:spcBef>
              <a:spcAft>
                <a:spcPts val="0"/>
              </a:spcAft>
              <a:buClr>
                <a:srgbClr val="001D4D"/>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32"/>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32"/>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3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pic>
        <p:nvPicPr>
          <p:cNvPr id="26" name="Google Shape;26;p1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27" name="Google Shape;27;p18"/>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8"/>
          <p:cNvSpPr txBox="1">
            <a:spLocks noGrp="1"/>
          </p:cNvSpPr>
          <p:nvPr>
            <p:ph type="body" idx="1"/>
          </p:nvPr>
        </p:nvSpPr>
        <p:spPr>
          <a:xfrm>
            <a:off x="779463" y="1828800"/>
            <a:ext cx="7583487" cy="4208463"/>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2000"/>
              </a:spcBef>
              <a:spcAft>
                <a:spcPts val="0"/>
              </a:spcAft>
              <a:buClr>
                <a:srgbClr val="001D4D"/>
              </a:buClr>
              <a:buSzPts val="1800"/>
              <a:buChar char="⚫"/>
              <a:defRPr/>
            </a:lvl1pPr>
            <a:lvl2pPr marL="914400" lvl="1" indent="-342900" algn="l">
              <a:lnSpc>
                <a:spcPct val="100000"/>
              </a:lnSpc>
              <a:spcBef>
                <a:spcPts val="600"/>
              </a:spcBef>
              <a:spcAft>
                <a:spcPts val="0"/>
              </a:spcAft>
              <a:buClr>
                <a:srgbClr val="001D4D"/>
              </a:buClr>
              <a:buSzPts val="1800"/>
              <a:buChar char="⚫"/>
              <a:defRPr/>
            </a:lvl2pPr>
            <a:lvl3pPr marL="1371600" lvl="2" indent="-342900" algn="l">
              <a:lnSpc>
                <a:spcPct val="100000"/>
              </a:lnSpc>
              <a:spcBef>
                <a:spcPts val="600"/>
              </a:spcBef>
              <a:spcAft>
                <a:spcPts val="0"/>
              </a:spcAft>
              <a:buClr>
                <a:srgbClr val="001D4D"/>
              </a:buClr>
              <a:buSzPts val="1800"/>
              <a:buChar char="⚫"/>
              <a:defRPr/>
            </a:lvl3pPr>
            <a:lvl4pPr marL="1828800" lvl="3" indent="-342900" algn="l">
              <a:lnSpc>
                <a:spcPct val="100000"/>
              </a:lnSpc>
              <a:spcBef>
                <a:spcPts val="600"/>
              </a:spcBef>
              <a:spcAft>
                <a:spcPts val="0"/>
              </a:spcAft>
              <a:buClr>
                <a:srgbClr val="001D4D"/>
              </a:buClr>
              <a:buSzPts val="1800"/>
              <a:buChar char="⚫"/>
              <a:defRPr/>
            </a:lvl4pPr>
            <a:lvl5pPr marL="2286000" lvl="4" indent="-342900" algn="l">
              <a:lnSpc>
                <a:spcPct val="100000"/>
              </a:lnSpc>
              <a:spcBef>
                <a:spcPts val="600"/>
              </a:spcBef>
              <a:spcAft>
                <a:spcPts val="0"/>
              </a:spcAft>
              <a:buClr>
                <a:srgbClr val="001D4D"/>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 name="Google Shape;29;p18"/>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8"/>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8"/>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pic>
        <p:nvPicPr>
          <p:cNvPr id="33" name="Google Shape;33;p2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34" name="Google Shape;34;p21"/>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1"/>
          <p:cNvSpPr txBox="1">
            <a:spLocks noGrp="1"/>
          </p:cNvSpPr>
          <p:nvPr>
            <p:ph type="body" idx="1"/>
          </p:nvPr>
        </p:nvSpPr>
        <p:spPr>
          <a:xfrm>
            <a:off x="779462" y="1828800"/>
            <a:ext cx="3657600" cy="4219575"/>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6" name="Google Shape;36;p21"/>
          <p:cNvSpPr txBox="1">
            <a:spLocks noGrp="1"/>
          </p:cNvSpPr>
          <p:nvPr>
            <p:ph type="body" idx="2"/>
          </p:nvPr>
        </p:nvSpPr>
        <p:spPr>
          <a:xfrm>
            <a:off x="4688541" y="1828800"/>
            <a:ext cx="3657600" cy="4219575"/>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7" name="Google Shape;37;p21"/>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8"/>
        <p:cNvGrpSpPr/>
        <p:nvPr/>
      </p:nvGrpSpPr>
      <p:grpSpPr>
        <a:xfrm>
          <a:off x="0" y="0"/>
          <a:ext cx="0" cy="0"/>
          <a:chOff x="0" y="0"/>
          <a:chExt cx="0" cy="0"/>
        </a:xfrm>
      </p:grpSpPr>
      <p:pic>
        <p:nvPicPr>
          <p:cNvPr id="49" name="Google Shape;49;p19" descr="Overlay-TitleSlide.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50" name="Google Shape;50;p19"/>
          <p:cNvSpPr txBox="1">
            <a:spLocks noGrp="1"/>
          </p:cNvSpPr>
          <p:nvPr>
            <p:ph type="ctrTitle"/>
          </p:nvPr>
        </p:nvSpPr>
        <p:spPr>
          <a:xfrm>
            <a:off x="1600200" y="2492375"/>
            <a:ext cx="6762749" cy="1470025"/>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SzPts val="1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9"/>
          <p:cNvSpPr txBox="1">
            <a:spLocks noGrp="1"/>
          </p:cNvSpPr>
          <p:nvPr>
            <p:ph type="subTitle" idx="1"/>
          </p:nvPr>
        </p:nvSpPr>
        <p:spPr>
          <a:xfrm>
            <a:off x="1600201" y="3966882"/>
            <a:ext cx="6762749" cy="1752600"/>
          </a:xfrm>
          <a:prstGeom prst="rect">
            <a:avLst/>
          </a:prstGeom>
          <a:noFill/>
          <a:ln>
            <a:noFill/>
          </a:ln>
        </p:spPr>
        <p:txBody>
          <a:bodyPr spcFirstLastPara="1" wrap="square" lIns="91425" tIns="45700" rIns="91425" bIns="45700" anchor="t" anchorCtr="0">
            <a:normAutofit/>
          </a:bodyPr>
          <a:lstStyle>
            <a:lvl1pPr lvl="0" algn="r">
              <a:lnSpc>
                <a:spcPct val="100000"/>
              </a:lnSpc>
              <a:spcBef>
                <a:spcPts val="600"/>
              </a:spcBef>
              <a:spcAft>
                <a:spcPts val="0"/>
              </a:spcAft>
              <a:buClr>
                <a:schemeClr val="lt1"/>
              </a:buClr>
              <a:buSzPts val="1800"/>
              <a:buNone/>
              <a:defRPr sz="1800">
                <a:solidFill>
                  <a:schemeClr val="lt1"/>
                </a:solidFill>
              </a:defRPr>
            </a:lvl1pPr>
            <a:lvl2pPr lvl="1" algn="ctr">
              <a:lnSpc>
                <a:spcPct val="100000"/>
              </a:lnSpc>
              <a:spcBef>
                <a:spcPts val="600"/>
              </a:spcBef>
              <a:spcAft>
                <a:spcPts val="0"/>
              </a:spcAft>
              <a:buClr>
                <a:srgbClr val="888888"/>
              </a:buClr>
              <a:buSzPts val="2000"/>
              <a:buNone/>
              <a:defRPr>
                <a:solidFill>
                  <a:srgbClr val="888888"/>
                </a:solidFill>
              </a:defRPr>
            </a:lvl2pPr>
            <a:lvl3pPr lvl="2" algn="ctr">
              <a:lnSpc>
                <a:spcPct val="100000"/>
              </a:lnSpc>
              <a:spcBef>
                <a:spcPts val="600"/>
              </a:spcBef>
              <a:spcAft>
                <a:spcPts val="0"/>
              </a:spcAft>
              <a:buClr>
                <a:srgbClr val="888888"/>
              </a:buClr>
              <a:buSzPts val="1800"/>
              <a:buNone/>
              <a:defRPr>
                <a:solidFill>
                  <a:srgbClr val="888888"/>
                </a:solidFill>
              </a:defRPr>
            </a:lvl3pPr>
            <a:lvl4pPr lvl="3" algn="ctr">
              <a:lnSpc>
                <a:spcPct val="100000"/>
              </a:lnSpc>
              <a:spcBef>
                <a:spcPts val="600"/>
              </a:spcBef>
              <a:spcAft>
                <a:spcPts val="0"/>
              </a:spcAft>
              <a:buClr>
                <a:srgbClr val="888888"/>
              </a:buClr>
              <a:buSzPts val="1800"/>
              <a:buNone/>
              <a:defRPr>
                <a:solidFill>
                  <a:srgbClr val="888888"/>
                </a:solidFill>
              </a:defRPr>
            </a:lvl4pPr>
            <a:lvl5pPr lvl="4" algn="ctr">
              <a:lnSpc>
                <a:spcPct val="100000"/>
              </a:lnSpc>
              <a:spcBef>
                <a:spcPts val="600"/>
              </a:spcBef>
              <a:spcAft>
                <a:spcPts val="0"/>
              </a:spcAft>
              <a:buClr>
                <a:srgbClr val="888888"/>
              </a:buClr>
              <a:buSzPts val="18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2" name="Google Shape;52;p1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
        <p:nvSpPr>
          <p:cNvPr id="53" name="Google Shape;53;p19"/>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9"/>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pic>
        <p:nvPicPr>
          <p:cNvPr id="56" name="Google Shape;56;p20" descr="Overlay-SectionHeader.png"/>
          <p:cNvPicPr preferRelativeResize="0"/>
          <p:nvPr/>
        </p:nvPicPr>
        <p:blipFill rotWithShape="1">
          <a:blip r:embed="rId2">
            <a:alphaModFix/>
          </a:blip>
          <a:srcRect/>
          <a:stretch/>
        </p:blipFill>
        <p:spPr>
          <a:xfrm>
            <a:off x="381000" y="0"/>
            <a:ext cx="8826500" cy="6483350"/>
          </a:xfrm>
          <a:prstGeom prst="rect">
            <a:avLst/>
          </a:prstGeom>
          <a:noFill/>
          <a:ln>
            <a:noFill/>
          </a:ln>
        </p:spPr>
      </p:pic>
      <p:sp>
        <p:nvSpPr>
          <p:cNvPr id="57" name="Google Shape;57;p20"/>
          <p:cNvSpPr txBox="1">
            <a:spLocks noGrp="1"/>
          </p:cNvSpPr>
          <p:nvPr>
            <p:ph type="title"/>
          </p:nvPr>
        </p:nvSpPr>
        <p:spPr>
          <a:xfrm>
            <a:off x="779463" y="2591360"/>
            <a:ext cx="7583487" cy="1362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4400" b="1" cap="none">
                <a:solidFill>
                  <a:srgbClr val="001D4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0"/>
          <p:cNvSpPr txBox="1">
            <a:spLocks noGrp="1"/>
          </p:cNvSpPr>
          <p:nvPr>
            <p:ph type="body" idx="1"/>
          </p:nvPr>
        </p:nvSpPr>
        <p:spPr>
          <a:xfrm>
            <a:off x="779463" y="3950354"/>
            <a:ext cx="7583487" cy="150018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Clr>
                <a:srgbClr val="001D4D"/>
              </a:buClr>
              <a:buSzPts val="2000"/>
              <a:buNone/>
              <a:defRPr sz="2000" cap="none">
                <a:solidFill>
                  <a:srgbClr val="001D4D"/>
                </a:solidFill>
              </a:defRPr>
            </a:lvl1pPr>
            <a:lvl2pPr marL="914400" lvl="1" indent="-228600" algn="l">
              <a:lnSpc>
                <a:spcPct val="100000"/>
              </a:lnSpc>
              <a:spcBef>
                <a:spcPts val="600"/>
              </a:spcBef>
              <a:spcAft>
                <a:spcPts val="0"/>
              </a:spcAft>
              <a:buClr>
                <a:srgbClr val="888888"/>
              </a:buClr>
              <a:buSzPts val="1800"/>
              <a:buNone/>
              <a:defRPr sz="1800">
                <a:solidFill>
                  <a:srgbClr val="888888"/>
                </a:solidFill>
              </a:defRPr>
            </a:lvl2pPr>
            <a:lvl3pPr marL="1371600" lvl="2" indent="-228600" algn="l">
              <a:lnSpc>
                <a:spcPct val="100000"/>
              </a:lnSpc>
              <a:spcBef>
                <a:spcPts val="600"/>
              </a:spcBef>
              <a:spcAft>
                <a:spcPts val="0"/>
              </a:spcAft>
              <a:buClr>
                <a:srgbClr val="888888"/>
              </a:buClr>
              <a:buSzPts val="1600"/>
              <a:buNone/>
              <a:defRPr sz="1600">
                <a:solidFill>
                  <a:srgbClr val="888888"/>
                </a:solidFill>
              </a:defRPr>
            </a:lvl3pPr>
            <a:lvl4pPr marL="1828800" lvl="3" indent="-228600" algn="l">
              <a:lnSpc>
                <a:spcPct val="100000"/>
              </a:lnSpc>
              <a:spcBef>
                <a:spcPts val="600"/>
              </a:spcBef>
              <a:spcAft>
                <a:spcPts val="0"/>
              </a:spcAft>
              <a:buClr>
                <a:srgbClr val="888888"/>
              </a:buClr>
              <a:buSzPts val="1400"/>
              <a:buNone/>
              <a:defRPr sz="1400">
                <a:solidFill>
                  <a:srgbClr val="888888"/>
                </a:solidFill>
              </a:defRPr>
            </a:lvl4pPr>
            <a:lvl5pPr marL="2286000" lvl="4" indent="-228600" algn="l">
              <a:lnSpc>
                <a:spcPct val="100000"/>
              </a:lnSpc>
              <a:spcBef>
                <a:spcPts val="60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9" name="Google Shape;59;p20"/>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0"/>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pic>
        <p:nvPicPr>
          <p:cNvPr id="63" name="Google Shape;63;p22"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cxnSp>
        <p:nvCxnSpPr>
          <p:cNvPr id="64" name="Google Shape;64;p22"/>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65" name="Google Shape;65;p22"/>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66" name="Google Shape;66;p22"/>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67" name="Google Shape;67;p22"/>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68" name="Google Shape;68;p22"/>
          <p:cNvSpPr txBox="1">
            <a:spLocks noGrp="1"/>
          </p:cNvSpPr>
          <p:nvPr>
            <p:ph type="title"/>
          </p:nvPr>
        </p:nvSpPr>
        <p:spPr>
          <a:xfrm>
            <a:off x="779463" y="381000"/>
            <a:ext cx="7583487" cy="104438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2"/>
          <p:cNvSpPr txBox="1">
            <a:spLocks noGrp="1"/>
          </p:cNvSpPr>
          <p:nvPr>
            <p:ph type="body" idx="1"/>
          </p:nvPr>
        </p:nvSpPr>
        <p:spPr>
          <a:xfrm>
            <a:off x="779463" y="1438835"/>
            <a:ext cx="3657600" cy="789828"/>
          </a:xfrm>
          <a:prstGeom prst="rect">
            <a:avLst/>
          </a:prstGeom>
          <a:noFill/>
          <a:ln>
            <a:noFill/>
          </a:ln>
        </p:spPr>
        <p:txBody>
          <a:bodyPr spcFirstLastPara="1" wrap="square" lIns="91425" tIns="45700" rIns="91425" bIns="45700" anchor="b" anchorCtr="0">
            <a:noAutofit/>
          </a:bodyPr>
          <a:lstStyle>
            <a:lvl1pPr marL="457200" lvl="0" indent="-228600" algn="ctr">
              <a:lnSpc>
                <a:spcPct val="107142"/>
              </a:lnSpc>
              <a:spcBef>
                <a:spcPts val="0"/>
              </a:spcBef>
              <a:spcAft>
                <a:spcPts val="0"/>
              </a:spcAft>
              <a:buClr>
                <a:srgbClr val="001D4D"/>
              </a:buClr>
              <a:buSzPts val="2800"/>
              <a:buNone/>
              <a:defRPr sz="2800" b="0"/>
            </a:lvl1pPr>
            <a:lvl2pPr marL="914400" lvl="1" indent="-228600" algn="l">
              <a:lnSpc>
                <a:spcPct val="100000"/>
              </a:lnSpc>
              <a:spcBef>
                <a:spcPts val="600"/>
              </a:spcBef>
              <a:spcAft>
                <a:spcPts val="0"/>
              </a:spcAft>
              <a:buClr>
                <a:srgbClr val="001D4D"/>
              </a:buClr>
              <a:buSzPts val="2000"/>
              <a:buNone/>
              <a:defRPr sz="2000" b="1"/>
            </a:lvl2pPr>
            <a:lvl3pPr marL="1371600" lvl="2" indent="-228600" algn="l">
              <a:lnSpc>
                <a:spcPct val="100000"/>
              </a:lnSpc>
              <a:spcBef>
                <a:spcPts val="600"/>
              </a:spcBef>
              <a:spcAft>
                <a:spcPts val="0"/>
              </a:spcAft>
              <a:buClr>
                <a:srgbClr val="001D4D"/>
              </a:buClr>
              <a:buSzPts val="1800"/>
              <a:buNone/>
              <a:defRPr sz="1800" b="1"/>
            </a:lvl3pPr>
            <a:lvl4pPr marL="1828800" lvl="3" indent="-228600" algn="l">
              <a:lnSpc>
                <a:spcPct val="100000"/>
              </a:lnSpc>
              <a:spcBef>
                <a:spcPts val="600"/>
              </a:spcBef>
              <a:spcAft>
                <a:spcPts val="0"/>
              </a:spcAft>
              <a:buClr>
                <a:srgbClr val="001D4D"/>
              </a:buClr>
              <a:buSzPts val="1600"/>
              <a:buNone/>
              <a:defRPr sz="1600" b="1"/>
            </a:lvl4pPr>
            <a:lvl5pPr marL="2286000" lvl="4" indent="-228600" algn="l">
              <a:lnSpc>
                <a:spcPct val="100000"/>
              </a:lnSpc>
              <a:spcBef>
                <a:spcPts val="600"/>
              </a:spcBef>
              <a:spcAft>
                <a:spcPts val="0"/>
              </a:spcAft>
              <a:buClr>
                <a:srgbClr val="001D4D"/>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0" name="Google Shape;70;p22"/>
          <p:cNvSpPr txBox="1">
            <a:spLocks noGrp="1"/>
          </p:cNvSpPr>
          <p:nvPr>
            <p:ph type="body" idx="2"/>
          </p:nvPr>
        </p:nvSpPr>
        <p:spPr>
          <a:xfrm>
            <a:off x="779463" y="2362199"/>
            <a:ext cx="3657600" cy="3686175"/>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1" name="Google Shape;71;p22"/>
          <p:cNvSpPr txBox="1">
            <a:spLocks noGrp="1"/>
          </p:cNvSpPr>
          <p:nvPr>
            <p:ph type="body" idx="3"/>
          </p:nvPr>
        </p:nvSpPr>
        <p:spPr>
          <a:xfrm>
            <a:off x="4705350" y="1438835"/>
            <a:ext cx="3657600" cy="789828"/>
          </a:xfrm>
          <a:prstGeom prst="rect">
            <a:avLst/>
          </a:prstGeom>
          <a:noFill/>
          <a:ln>
            <a:noFill/>
          </a:ln>
        </p:spPr>
        <p:txBody>
          <a:bodyPr spcFirstLastPara="1" wrap="square" lIns="91425" tIns="45700" rIns="91425" bIns="45700" anchor="b" anchorCtr="0">
            <a:noAutofit/>
          </a:bodyPr>
          <a:lstStyle>
            <a:lvl1pPr marL="457200" lvl="0" indent="-228600" algn="ctr">
              <a:lnSpc>
                <a:spcPct val="107142"/>
              </a:lnSpc>
              <a:spcBef>
                <a:spcPts val="0"/>
              </a:spcBef>
              <a:spcAft>
                <a:spcPts val="0"/>
              </a:spcAft>
              <a:buClr>
                <a:srgbClr val="001D4D"/>
              </a:buClr>
              <a:buSzPts val="2800"/>
              <a:buNone/>
              <a:defRPr sz="2800" b="0"/>
            </a:lvl1pPr>
            <a:lvl2pPr marL="914400" lvl="1" indent="-228600" algn="l">
              <a:lnSpc>
                <a:spcPct val="100000"/>
              </a:lnSpc>
              <a:spcBef>
                <a:spcPts val="600"/>
              </a:spcBef>
              <a:spcAft>
                <a:spcPts val="0"/>
              </a:spcAft>
              <a:buClr>
                <a:srgbClr val="001D4D"/>
              </a:buClr>
              <a:buSzPts val="2000"/>
              <a:buNone/>
              <a:defRPr sz="2000" b="1"/>
            </a:lvl2pPr>
            <a:lvl3pPr marL="1371600" lvl="2" indent="-228600" algn="l">
              <a:lnSpc>
                <a:spcPct val="100000"/>
              </a:lnSpc>
              <a:spcBef>
                <a:spcPts val="600"/>
              </a:spcBef>
              <a:spcAft>
                <a:spcPts val="0"/>
              </a:spcAft>
              <a:buClr>
                <a:srgbClr val="001D4D"/>
              </a:buClr>
              <a:buSzPts val="1800"/>
              <a:buNone/>
              <a:defRPr sz="1800" b="1"/>
            </a:lvl3pPr>
            <a:lvl4pPr marL="1828800" lvl="3" indent="-228600" algn="l">
              <a:lnSpc>
                <a:spcPct val="100000"/>
              </a:lnSpc>
              <a:spcBef>
                <a:spcPts val="600"/>
              </a:spcBef>
              <a:spcAft>
                <a:spcPts val="0"/>
              </a:spcAft>
              <a:buClr>
                <a:srgbClr val="001D4D"/>
              </a:buClr>
              <a:buSzPts val="1600"/>
              <a:buNone/>
              <a:defRPr sz="1600" b="1"/>
            </a:lvl4pPr>
            <a:lvl5pPr marL="2286000" lvl="4" indent="-228600" algn="l">
              <a:lnSpc>
                <a:spcPct val="100000"/>
              </a:lnSpc>
              <a:spcBef>
                <a:spcPts val="600"/>
              </a:spcBef>
              <a:spcAft>
                <a:spcPts val="0"/>
              </a:spcAft>
              <a:buClr>
                <a:srgbClr val="001D4D"/>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2" name="Google Shape;72;p22"/>
          <p:cNvSpPr txBox="1">
            <a:spLocks noGrp="1"/>
          </p:cNvSpPr>
          <p:nvPr>
            <p:ph type="body" idx="4"/>
          </p:nvPr>
        </p:nvSpPr>
        <p:spPr>
          <a:xfrm>
            <a:off x="4705350" y="2362199"/>
            <a:ext cx="3657600" cy="3686175"/>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3" name="Google Shape;73;p22"/>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2"/>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76"/>
        <p:cNvGrpSpPr/>
        <p:nvPr/>
      </p:nvGrpSpPr>
      <p:grpSpPr>
        <a:xfrm>
          <a:off x="0" y="0"/>
          <a:ext cx="0" cy="0"/>
          <a:chOff x="0" y="0"/>
          <a:chExt cx="0" cy="0"/>
        </a:xfrm>
      </p:grpSpPr>
      <p:pic>
        <p:nvPicPr>
          <p:cNvPr id="77" name="Google Shape;77;p23"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8" name="Google Shape;78;p23"/>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3"/>
          <p:cNvSpPr txBox="1">
            <a:spLocks noGrp="1"/>
          </p:cNvSpPr>
          <p:nvPr>
            <p:ph type="body" idx="1"/>
          </p:nvPr>
        </p:nvSpPr>
        <p:spPr>
          <a:xfrm>
            <a:off x="4710953" y="1828801"/>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0" name="Google Shape;80;p23"/>
          <p:cNvSpPr txBox="1">
            <a:spLocks noGrp="1"/>
          </p:cNvSpPr>
          <p:nvPr>
            <p:ph type="body" idx="2"/>
          </p:nvPr>
        </p:nvSpPr>
        <p:spPr>
          <a:xfrm>
            <a:off x="4710953" y="3991816"/>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1" name="Google Shape;81;p23"/>
          <p:cNvSpPr txBox="1">
            <a:spLocks noGrp="1"/>
          </p:cNvSpPr>
          <p:nvPr>
            <p:ph type="body" idx="3"/>
          </p:nvPr>
        </p:nvSpPr>
        <p:spPr>
          <a:xfrm>
            <a:off x="779462" y="1828800"/>
            <a:ext cx="3657600" cy="4219575"/>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2" name="Google Shape;82;p23"/>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3"/>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85"/>
        <p:cNvGrpSpPr/>
        <p:nvPr/>
      </p:nvGrpSpPr>
      <p:grpSpPr>
        <a:xfrm>
          <a:off x="0" y="0"/>
          <a:ext cx="0" cy="0"/>
          <a:chOff x="0" y="0"/>
          <a:chExt cx="0" cy="0"/>
        </a:xfrm>
      </p:grpSpPr>
      <p:pic>
        <p:nvPicPr>
          <p:cNvPr id="86" name="Google Shape;86;p24"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87" name="Google Shape;87;p24"/>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4"/>
          <p:cNvSpPr txBox="1">
            <a:spLocks noGrp="1"/>
          </p:cNvSpPr>
          <p:nvPr>
            <p:ph type="body" idx="1"/>
          </p:nvPr>
        </p:nvSpPr>
        <p:spPr>
          <a:xfrm>
            <a:off x="779463" y="1828801"/>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9" name="Google Shape;89;p24"/>
          <p:cNvSpPr txBox="1">
            <a:spLocks noGrp="1"/>
          </p:cNvSpPr>
          <p:nvPr>
            <p:ph type="body" idx="2"/>
          </p:nvPr>
        </p:nvSpPr>
        <p:spPr>
          <a:xfrm>
            <a:off x="779463" y="3991816"/>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90" name="Google Shape;90;p24"/>
          <p:cNvSpPr txBox="1">
            <a:spLocks noGrp="1"/>
          </p:cNvSpPr>
          <p:nvPr>
            <p:ph type="body" idx="3"/>
          </p:nvPr>
        </p:nvSpPr>
        <p:spPr>
          <a:xfrm>
            <a:off x="4710953" y="1828801"/>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91" name="Google Shape;91;p24"/>
          <p:cNvSpPr txBox="1">
            <a:spLocks noGrp="1"/>
          </p:cNvSpPr>
          <p:nvPr>
            <p:ph type="body" idx="4"/>
          </p:nvPr>
        </p:nvSpPr>
        <p:spPr>
          <a:xfrm>
            <a:off x="4710953" y="3991816"/>
            <a:ext cx="3657600" cy="2057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2000"/>
              </a:spcBef>
              <a:spcAft>
                <a:spcPts val="0"/>
              </a:spcAft>
              <a:buClr>
                <a:srgbClr val="001D4D"/>
              </a:buClr>
              <a:buSzPts val="2000"/>
              <a:buChar char="⚫"/>
              <a:defRPr sz="2000"/>
            </a:lvl1pPr>
            <a:lvl2pPr marL="914400" lvl="1" indent="-342900" algn="l">
              <a:lnSpc>
                <a:spcPct val="100000"/>
              </a:lnSpc>
              <a:spcBef>
                <a:spcPts val="600"/>
              </a:spcBef>
              <a:spcAft>
                <a:spcPts val="0"/>
              </a:spcAft>
              <a:buClr>
                <a:srgbClr val="001D4D"/>
              </a:buClr>
              <a:buSzPts val="1800"/>
              <a:buChar char="⚫"/>
              <a:defRPr sz="1800"/>
            </a:lvl2pPr>
            <a:lvl3pPr marL="1371600" lvl="2" indent="-342900" algn="l">
              <a:lnSpc>
                <a:spcPct val="100000"/>
              </a:lnSpc>
              <a:spcBef>
                <a:spcPts val="600"/>
              </a:spcBef>
              <a:spcAft>
                <a:spcPts val="0"/>
              </a:spcAft>
              <a:buClr>
                <a:srgbClr val="001D4D"/>
              </a:buClr>
              <a:buSzPts val="1800"/>
              <a:buChar char="⚫"/>
              <a:defRPr sz="1800"/>
            </a:lvl3pPr>
            <a:lvl4pPr marL="1828800" lvl="3" indent="-342900" algn="l">
              <a:lnSpc>
                <a:spcPct val="100000"/>
              </a:lnSpc>
              <a:spcBef>
                <a:spcPts val="600"/>
              </a:spcBef>
              <a:spcAft>
                <a:spcPts val="0"/>
              </a:spcAft>
              <a:buClr>
                <a:srgbClr val="001D4D"/>
              </a:buClr>
              <a:buSzPts val="1800"/>
              <a:buChar char="⚫"/>
              <a:defRPr sz="1800"/>
            </a:lvl4pPr>
            <a:lvl5pPr marL="2286000" lvl="4" indent="-342900" algn="l">
              <a:lnSpc>
                <a:spcPct val="100000"/>
              </a:lnSpc>
              <a:spcBef>
                <a:spcPts val="600"/>
              </a:spcBef>
              <a:spcAft>
                <a:spcPts val="0"/>
              </a:spcAft>
              <a:buClr>
                <a:srgbClr val="001D4D"/>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92" name="Google Shape;92;p24"/>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4"/>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24"/>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5"/>
        <p:cNvGrpSpPr/>
        <p:nvPr/>
      </p:nvGrpSpPr>
      <p:grpSpPr>
        <a:xfrm>
          <a:off x="0" y="0"/>
          <a:ext cx="0" cy="0"/>
          <a:chOff x="0" y="0"/>
          <a:chExt cx="0" cy="0"/>
        </a:xfrm>
      </p:grpSpPr>
      <p:pic>
        <p:nvPicPr>
          <p:cNvPr id="96" name="Google Shape;96;p25"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97" name="Google Shape;97;p25"/>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25"/>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5"/>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p:nvPr/>
        </p:nvSpPr>
        <p:spPr>
          <a:xfrm>
            <a:off x="190500" y="190500"/>
            <a:ext cx="8764588" cy="6478588"/>
          </a:xfrm>
          <a:prstGeom prst="round2DiagRect">
            <a:avLst>
              <a:gd name="adj1" fmla="val 9416"/>
              <a:gd name="adj2" fmla="val 0"/>
            </a:avLst>
          </a:prstGeom>
          <a:gradFill>
            <a:gsLst>
              <a:gs pos="0">
                <a:srgbClr val="7F7F7F"/>
              </a:gs>
              <a:gs pos="13000">
                <a:srgbClr val="D8D8D8"/>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 name="Google Shape;11;p16"/>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400"/>
              <a:buFont typeface="Arial"/>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Google Shape;12;p16"/>
          <p:cNvSpPr txBox="1">
            <a:spLocks noGrp="1"/>
          </p:cNvSpPr>
          <p:nvPr>
            <p:ph type="body" idx="1"/>
          </p:nvPr>
        </p:nvSpPr>
        <p:spPr>
          <a:xfrm>
            <a:off x="779463" y="1828800"/>
            <a:ext cx="7583487" cy="4208463"/>
          </a:xfrm>
          <a:prstGeom prst="rect">
            <a:avLst/>
          </a:prstGeom>
          <a:noFill/>
          <a:ln>
            <a:noFill/>
          </a:ln>
        </p:spPr>
        <p:txBody>
          <a:bodyPr spcFirstLastPara="1" wrap="square" lIns="91425" tIns="45700" rIns="91425" bIns="45700" anchor="t" anchorCtr="0">
            <a:noAutofit/>
          </a:bodyPr>
          <a:lstStyle>
            <a:lvl1pPr marL="457200" marR="0" lvl="0" indent="-368300" algn="l" rtl="0">
              <a:lnSpc>
                <a:spcPct val="100000"/>
              </a:lnSpc>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lnSpc>
                <a:spcPct val="100000"/>
              </a:lnSpc>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Google Shape;13;p16"/>
          <p:cNvSpPr txBox="1">
            <a:spLocks noGrp="1"/>
          </p:cNvSpPr>
          <p:nvPr>
            <p:ph type="dt" idx="10"/>
          </p:nvPr>
        </p:nvSpPr>
        <p:spPr>
          <a:xfrm>
            <a:off x="381000" y="6288088"/>
            <a:ext cx="1887538"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2"/>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16"/>
          <p:cNvSpPr txBox="1">
            <a:spLocks noGrp="1"/>
          </p:cNvSpPr>
          <p:nvPr>
            <p:ph type="ftr" idx="11"/>
          </p:nvPr>
        </p:nvSpPr>
        <p:spPr>
          <a:xfrm>
            <a:off x="3305175" y="6288088"/>
            <a:ext cx="5238750"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lt2"/>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1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pic>
        <p:nvPicPr>
          <p:cNvPr id="16" name="Google Shape;16;p16" descr="FIULogo_H_CMYK_fx.png"/>
          <p:cNvPicPr preferRelativeResize="0"/>
          <p:nvPr/>
        </p:nvPicPr>
        <p:blipFill rotWithShape="1">
          <a:blip r:embed="rId17">
            <a:alphaModFix/>
          </a:blip>
          <a:srcRect/>
          <a:stretch/>
        </p:blipFill>
        <p:spPr>
          <a:xfrm>
            <a:off x="6103938" y="5959475"/>
            <a:ext cx="2430462" cy="693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
          <p:cNvSpPr txBox="1">
            <a:spLocks noGrp="1"/>
          </p:cNvSpPr>
          <p:nvPr>
            <p:ph type="title"/>
          </p:nvPr>
        </p:nvSpPr>
        <p:spPr>
          <a:xfrm>
            <a:off x="779438" y="568650"/>
            <a:ext cx="7583400" cy="10446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400"/>
              <a:buNone/>
            </a:pPr>
            <a:r>
              <a:rPr lang="en-US" dirty="0"/>
              <a:t>Senior Project Final Presentation</a:t>
            </a:r>
            <a:br>
              <a:rPr lang="en-US" dirty="0"/>
            </a:br>
            <a:r>
              <a:rPr lang="en-US" dirty="0"/>
              <a:t>Fall 2020</a:t>
            </a:r>
            <a:endParaRPr dirty="0"/>
          </a:p>
        </p:txBody>
      </p:sp>
      <p:sp>
        <p:nvSpPr>
          <p:cNvPr id="149" name="Google Shape;149;p1"/>
          <p:cNvSpPr txBox="1">
            <a:spLocks noGrp="1"/>
          </p:cNvSpPr>
          <p:nvPr>
            <p:ph type="body" idx="1"/>
          </p:nvPr>
        </p:nvSpPr>
        <p:spPr>
          <a:xfrm>
            <a:off x="779462" y="1828800"/>
            <a:ext cx="7585076" cy="2648931"/>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1D4D"/>
              </a:buClr>
              <a:buSzPts val="2800"/>
              <a:buNone/>
            </a:pPr>
            <a:r>
              <a:rPr lang="en-US" sz="2800" b="1" dirty="0"/>
              <a:t>AMPATH</a:t>
            </a:r>
            <a:endParaRPr b="1" dirty="0"/>
          </a:p>
          <a:p>
            <a:pPr marL="0" lvl="0" indent="0" algn="l" rtl="0">
              <a:lnSpc>
                <a:spcPct val="100000"/>
              </a:lnSpc>
              <a:spcBef>
                <a:spcPts val="2000"/>
              </a:spcBef>
              <a:spcAft>
                <a:spcPts val="0"/>
              </a:spcAft>
              <a:buClr>
                <a:srgbClr val="001D4D"/>
              </a:buClr>
              <a:buSzPts val="2000"/>
              <a:buNone/>
            </a:pPr>
            <a:r>
              <a:rPr lang="en-US" dirty="0"/>
              <a:t>Team Members: Anthony Cardona, Carolina </a:t>
            </a:r>
            <a:r>
              <a:rPr lang="en-US" dirty="0" err="1"/>
              <a:t>Camarda</a:t>
            </a:r>
            <a:r>
              <a:rPr lang="en-US" dirty="0"/>
              <a:t>, Ignacio Guzman</a:t>
            </a:r>
          </a:p>
          <a:p>
            <a:pPr marL="0" indent="0">
              <a:buNone/>
            </a:pPr>
            <a:r>
              <a:rPr lang="en-US" dirty="0"/>
              <a:t>Product Owner(s): </a:t>
            </a:r>
            <a:r>
              <a:rPr lang="en-US" dirty="0" err="1"/>
              <a:t>Vasilka</a:t>
            </a:r>
            <a:r>
              <a:rPr lang="en-US" dirty="0"/>
              <a:t> </a:t>
            </a:r>
            <a:r>
              <a:rPr lang="en-US" dirty="0" err="1"/>
              <a:t>Chergarova</a:t>
            </a:r>
            <a:r>
              <a:rPr lang="en-US" dirty="0"/>
              <a:t>, Jeronimo </a:t>
            </a:r>
            <a:r>
              <a:rPr lang="en-US" dirty="0" err="1"/>
              <a:t>Bezerra</a:t>
            </a:r>
            <a:br>
              <a:rPr lang="en-US" dirty="0"/>
            </a:br>
            <a:r>
              <a:rPr lang="en-US" dirty="0"/>
              <a:t>Professor: Masoud </a:t>
            </a:r>
            <a:r>
              <a:rPr lang="en-US" dirty="0" err="1"/>
              <a:t>Sadjadi</a:t>
            </a:r>
            <a:endParaRPr lang="en-US" dirty="0">
              <a:solidFill>
                <a:schemeClr val="lt1"/>
              </a:solidFill>
            </a:endParaRPr>
          </a:p>
          <a:p>
            <a:pPr marL="0" lvl="0" indent="0" algn="l" rtl="0">
              <a:lnSpc>
                <a:spcPct val="100000"/>
              </a:lnSpc>
              <a:spcBef>
                <a:spcPts val="2000"/>
              </a:spcBef>
              <a:spcAft>
                <a:spcPts val="0"/>
              </a:spcAft>
              <a:buClr>
                <a:srgbClr val="001D4D"/>
              </a:buClr>
              <a:buSzPts val="2000"/>
              <a:buNone/>
            </a:pPr>
            <a:endParaRPr dirty="0"/>
          </a:p>
        </p:txBody>
      </p:sp>
      <p:sp>
        <p:nvSpPr>
          <p:cNvPr id="150" name="Google Shape;150;p1"/>
          <p:cNvSpPr txBox="1">
            <a:spLocks noGrp="1"/>
          </p:cNvSpPr>
          <p:nvPr>
            <p:ph type="body" idx="2"/>
          </p:nvPr>
        </p:nvSpPr>
        <p:spPr>
          <a:xfrm>
            <a:off x="779462" y="4572000"/>
            <a:ext cx="7585076" cy="2133600"/>
          </a:xfrm>
          <a:prstGeom prst="rect">
            <a:avLst/>
          </a:prstGeom>
          <a:noFill/>
          <a:ln>
            <a:noFill/>
          </a:ln>
        </p:spPr>
        <p:txBody>
          <a:bodyPr spcFirstLastPara="1" wrap="square" lIns="91425" tIns="45700" rIns="91425" bIns="45700" anchor="t" anchorCtr="0">
            <a:normAutofit/>
          </a:bodyPr>
          <a:lstStyle/>
          <a:p>
            <a:pPr marL="0" lvl="0" indent="0" algn="ctr">
              <a:lnSpc>
                <a:spcPct val="90000"/>
              </a:lnSpc>
              <a:spcBef>
                <a:spcPts val="0"/>
              </a:spcBef>
              <a:buNone/>
            </a:pPr>
            <a:r>
              <a:rPr lang="en-US" sz="1900" dirty="0"/>
              <a:t>School of Computation and Information Sciences</a:t>
            </a:r>
          </a:p>
          <a:p>
            <a:pPr marL="0" lvl="0" indent="0" algn="ctr">
              <a:lnSpc>
                <a:spcPct val="90000"/>
              </a:lnSpc>
              <a:spcBef>
                <a:spcPts val="0"/>
              </a:spcBef>
              <a:buNone/>
            </a:pPr>
            <a:r>
              <a:rPr lang="en-US" sz="1900" dirty="0"/>
              <a:t>Florida International University</a:t>
            </a:r>
          </a:p>
          <a:p>
            <a:pPr marL="0" lvl="0" indent="0" algn="ctr">
              <a:lnSpc>
                <a:spcPct val="90000"/>
              </a:lnSpc>
              <a:buNone/>
            </a:pPr>
            <a:r>
              <a:rPr lang="en-US" sz="1900" dirty="0"/>
              <a:t>December 4</a:t>
            </a:r>
            <a:r>
              <a:rPr lang="en-US" sz="1900" baseline="30000" dirty="0"/>
              <a:t>th</a:t>
            </a:r>
            <a:r>
              <a:rPr lang="en-US" sz="1900" dirty="0"/>
              <a:t> 2020</a:t>
            </a:r>
            <a:endParaRPr sz="1900" dirty="0"/>
          </a:p>
          <a:p>
            <a:pPr marL="0" lvl="0" indent="0" algn="l" rtl="0">
              <a:lnSpc>
                <a:spcPct val="100000"/>
              </a:lnSpc>
              <a:spcBef>
                <a:spcPts val="2000"/>
              </a:spcBef>
              <a:spcAft>
                <a:spcPts val="0"/>
              </a:spcAft>
              <a:buClr>
                <a:srgbClr val="001D4D"/>
              </a:buClr>
              <a:buSzPts val="20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0E930-C7F5-414C-8AF9-0F0CEF4EBFB0}"/>
              </a:ext>
            </a:extLst>
          </p:cNvPr>
          <p:cNvSpPr>
            <a:spLocks noGrp="1"/>
          </p:cNvSpPr>
          <p:nvPr>
            <p:ph type="title"/>
          </p:nvPr>
        </p:nvSpPr>
        <p:spPr/>
        <p:txBody>
          <a:bodyPr/>
          <a:lstStyle/>
          <a:p>
            <a:r>
              <a:rPr lang="en-US" dirty="0"/>
              <a:t>Use Case: Create Connection</a:t>
            </a:r>
          </a:p>
        </p:txBody>
      </p:sp>
      <p:sp>
        <p:nvSpPr>
          <p:cNvPr id="3" name="Text Placeholder 2">
            <a:extLst>
              <a:ext uri="{FF2B5EF4-FFF2-40B4-BE49-F238E27FC236}">
                <a16:creationId xmlns:a16="http://schemas.microsoft.com/office/drawing/2014/main" id="{9A2585D2-8ADF-4783-8077-D42ED790ABAB}"/>
              </a:ext>
            </a:extLst>
          </p:cNvPr>
          <p:cNvSpPr>
            <a:spLocks noGrp="1"/>
          </p:cNvSpPr>
          <p:nvPr>
            <p:ph type="body" idx="1"/>
          </p:nvPr>
        </p:nvSpPr>
        <p:spPr/>
        <p:txBody>
          <a:bodyPr/>
          <a:lstStyle/>
          <a:p>
            <a:pPr marL="114300" indent="0" fontAlgn="base">
              <a:buNone/>
            </a:pPr>
            <a:r>
              <a:rPr lang="en-US" dirty="0"/>
              <a:t>Purpose -To test that connections are successfully created</a:t>
            </a:r>
          </a:p>
          <a:p>
            <a:pPr marL="114300" indent="0">
              <a:buNone/>
            </a:pPr>
            <a:endParaRPr lang="en-US" dirty="0"/>
          </a:p>
        </p:txBody>
      </p:sp>
      <p:pic>
        <p:nvPicPr>
          <p:cNvPr id="2052" name="Picture 4">
            <a:extLst>
              <a:ext uri="{FF2B5EF4-FFF2-40B4-BE49-F238E27FC236}">
                <a16:creationId xmlns:a16="http://schemas.microsoft.com/office/drawing/2014/main" id="{2ABA0962-A3E7-4996-A734-DD4680DA8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881" y="2946084"/>
            <a:ext cx="6898237" cy="2818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868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0E930-C7F5-414C-8AF9-0F0CEF4EBFB0}"/>
              </a:ext>
            </a:extLst>
          </p:cNvPr>
          <p:cNvSpPr>
            <a:spLocks noGrp="1"/>
          </p:cNvSpPr>
          <p:nvPr>
            <p:ph type="title"/>
          </p:nvPr>
        </p:nvSpPr>
        <p:spPr>
          <a:xfrm>
            <a:off x="779462" y="784225"/>
            <a:ext cx="7583487" cy="1044575"/>
          </a:xfrm>
        </p:spPr>
        <p:txBody>
          <a:bodyPr/>
          <a:lstStyle/>
          <a:p>
            <a:r>
              <a:rPr lang="en-US" sz="3200" dirty="0"/>
              <a:t>Use Case: Check Availability of Endpoint Before Creating Connection</a:t>
            </a:r>
          </a:p>
        </p:txBody>
      </p:sp>
      <p:sp>
        <p:nvSpPr>
          <p:cNvPr id="3" name="Text Placeholder 2">
            <a:extLst>
              <a:ext uri="{FF2B5EF4-FFF2-40B4-BE49-F238E27FC236}">
                <a16:creationId xmlns:a16="http://schemas.microsoft.com/office/drawing/2014/main" id="{9A2585D2-8ADF-4783-8077-D42ED790ABAB}"/>
              </a:ext>
            </a:extLst>
          </p:cNvPr>
          <p:cNvSpPr>
            <a:spLocks noGrp="1"/>
          </p:cNvSpPr>
          <p:nvPr>
            <p:ph type="body" idx="1"/>
          </p:nvPr>
        </p:nvSpPr>
        <p:spPr/>
        <p:txBody>
          <a:bodyPr/>
          <a:lstStyle/>
          <a:p>
            <a:pPr marL="114300" indent="0" fontAlgn="base">
              <a:buNone/>
            </a:pPr>
            <a:r>
              <a:rPr lang="en-US" dirty="0"/>
              <a:t>Purpose -To test notification displaying when a UNI and its tag are already in use</a:t>
            </a:r>
          </a:p>
          <a:p>
            <a:pPr marL="114300" indent="0">
              <a:buNone/>
            </a:pPr>
            <a:endParaRPr lang="en-US" dirty="0"/>
          </a:p>
        </p:txBody>
      </p:sp>
      <p:pic>
        <p:nvPicPr>
          <p:cNvPr id="3076" name="Picture 4">
            <a:extLst>
              <a:ext uri="{FF2B5EF4-FFF2-40B4-BE49-F238E27FC236}">
                <a16:creationId xmlns:a16="http://schemas.microsoft.com/office/drawing/2014/main" id="{B292E31D-05BB-4093-BCDD-60EC4A4780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228" y="3157856"/>
            <a:ext cx="6533636" cy="2879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571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B43A0-7BAC-4C83-9321-5F32199A2A4C}"/>
              </a:ext>
            </a:extLst>
          </p:cNvPr>
          <p:cNvSpPr>
            <a:spLocks noGrp="1"/>
          </p:cNvSpPr>
          <p:nvPr>
            <p:ph type="title"/>
          </p:nvPr>
        </p:nvSpPr>
        <p:spPr/>
        <p:txBody>
          <a:bodyPr/>
          <a:lstStyle/>
          <a:p>
            <a:r>
              <a:rPr lang="en-US" sz="2800" dirty="0"/>
              <a:t>Use </a:t>
            </a:r>
            <a:r>
              <a:rPr lang="en-US" sz="2600" dirty="0"/>
              <a:t>Case: Display Error Messages Encountered While Trying to Create connection</a:t>
            </a:r>
          </a:p>
        </p:txBody>
      </p:sp>
      <p:sp>
        <p:nvSpPr>
          <p:cNvPr id="3" name="Text Placeholder 2">
            <a:extLst>
              <a:ext uri="{FF2B5EF4-FFF2-40B4-BE49-F238E27FC236}">
                <a16:creationId xmlns:a16="http://schemas.microsoft.com/office/drawing/2014/main" id="{6F822516-FB9A-461F-96EA-218D83499A93}"/>
              </a:ext>
            </a:extLst>
          </p:cNvPr>
          <p:cNvSpPr>
            <a:spLocks noGrp="1"/>
          </p:cNvSpPr>
          <p:nvPr>
            <p:ph type="body" idx="1"/>
          </p:nvPr>
        </p:nvSpPr>
        <p:spPr>
          <a:xfrm>
            <a:off x="779462" y="1425575"/>
            <a:ext cx="7583487" cy="4208463"/>
          </a:xfrm>
        </p:spPr>
        <p:txBody>
          <a:bodyPr/>
          <a:lstStyle/>
          <a:p>
            <a:pPr marL="114300" indent="0" fontAlgn="base">
              <a:buNone/>
            </a:pPr>
            <a:r>
              <a:rPr lang="en-US" sz="1800" dirty="0"/>
              <a:t>Purpose- To test notification are displaying when a connection was not created after requesting its activation</a:t>
            </a:r>
          </a:p>
          <a:p>
            <a:endParaRPr lang="en-US" dirty="0"/>
          </a:p>
        </p:txBody>
      </p:sp>
      <p:pic>
        <p:nvPicPr>
          <p:cNvPr id="4110" name="Picture 14">
            <a:extLst>
              <a:ext uri="{FF2B5EF4-FFF2-40B4-BE49-F238E27FC236}">
                <a16:creationId xmlns:a16="http://schemas.microsoft.com/office/drawing/2014/main" id="{321C3EC1-DCEB-4E5C-B290-7B74A5E9C9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433" y="2470150"/>
            <a:ext cx="6899543" cy="1625373"/>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a:extLst>
              <a:ext uri="{FF2B5EF4-FFF2-40B4-BE49-F238E27FC236}">
                <a16:creationId xmlns:a16="http://schemas.microsoft.com/office/drawing/2014/main" id="{23056D60-6C04-433F-BDAC-FC925099B2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432" y="4260850"/>
            <a:ext cx="6899543" cy="1373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7449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E2E4-65C5-4C4B-B4F7-09772B944D22}"/>
              </a:ext>
            </a:extLst>
          </p:cNvPr>
          <p:cNvSpPr>
            <a:spLocks noGrp="1"/>
          </p:cNvSpPr>
          <p:nvPr>
            <p:ph type="title"/>
          </p:nvPr>
        </p:nvSpPr>
        <p:spPr/>
        <p:txBody>
          <a:bodyPr/>
          <a:lstStyle/>
          <a:p>
            <a:pPr algn="ctr"/>
            <a:r>
              <a:rPr lang="en-US" dirty="0"/>
              <a:t>Summary</a:t>
            </a:r>
          </a:p>
        </p:txBody>
      </p:sp>
      <p:sp>
        <p:nvSpPr>
          <p:cNvPr id="3" name="Text Placeholder 2">
            <a:extLst>
              <a:ext uri="{FF2B5EF4-FFF2-40B4-BE49-F238E27FC236}">
                <a16:creationId xmlns:a16="http://schemas.microsoft.com/office/drawing/2014/main" id="{AD3003BD-A74A-4256-AA8D-762597AE5642}"/>
              </a:ext>
            </a:extLst>
          </p:cNvPr>
          <p:cNvSpPr>
            <a:spLocks noGrp="1"/>
          </p:cNvSpPr>
          <p:nvPr>
            <p:ph type="body" idx="1"/>
          </p:nvPr>
        </p:nvSpPr>
        <p:spPr/>
        <p:txBody>
          <a:bodyPr/>
          <a:lstStyle/>
          <a:p>
            <a:r>
              <a:rPr lang="en-US" dirty="0"/>
              <a:t>The team managed to successfully implement a handful of features to the E Line </a:t>
            </a:r>
            <a:r>
              <a:rPr lang="en-US" dirty="0" err="1"/>
              <a:t>Napp</a:t>
            </a:r>
            <a:r>
              <a:rPr lang="en-US" dirty="0"/>
              <a:t> which will allow better management of network topologies for those who wish to use this </a:t>
            </a:r>
            <a:r>
              <a:rPr lang="en-US" dirty="0" err="1"/>
              <a:t>NApp</a:t>
            </a:r>
            <a:r>
              <a:rPr lang="en-US" dirty="0"/>
              <a:t> to manage their networks</a:t>
            </a:r>
          </a:p>
          <a:p>
            <a:r>
              <a:rPr lang="en-US" sz="2400" dirty="0"/>
              <a:t>We would like to thank our product owner</a:t>
            </a:r>
            <a:r>
              <a:rPr lang="en-US" dirty="0"/>
              <a:t> </a:t>
            </a:r>
            <a:r>
              <a:rPr lang="en-US" sz="2400" dirty="0" err="1"/>
              <a:t>Vasilka</a:t>
            </a:r>
            <a:r>
              <a:rPr lang="en-US" sz="2400" dirty="0"/>
              <a:t> </a:t>
            </a:r>
            <a:r>
              <a:rPr lang="en-US" sz="2400" dirty="0" err="1"/>
              <a:t>Chergarova</a:t>
            </a:r>
            <a:r>
              <a:rPr lang="en-US" sz="2400" dirty="0"/>
              <a:t>, J</a:t>
            </a:r>
            <a:r>
              <a:rPr lang="en-US" sz="2400" spc="-1" dirty="0"/>
              <a:t>eronimo </a:t>
            </a:r>
            <a:r>
              <a:rPr lang="en-US" sz="2400" spc="-1" dirty="0" err="1"/>
              <a:t>Bezerra</a:t>
            </a:r>
            <a:r>
              <a:rPr lang="en-US" sz="2400" spc="-1" dirty="0"/>
              <a:t>, Humberto </a:t>
            </a:r>
            <a:r>
              <a:rPr lang="en-US" sz="2400" spc="-1" dirty="0" err="1"/>
              <a:t>Diógenes</a:t>
            </a:r>
            <a:r>
              <a:rPr lang="en-US" sz="2400" spc="-1" dirty="0"/>
              <a:t>, Bárbara </a:t>
            </a:r>
            <a:r>
              <a:rPr lang="en-US" sz="2400" spc="-1" dirty="0" err="1"/>
              <a:t>Boechata</a:t>
            </a:r>
            <a:r>
              <a:rPr lang="en-US" sz="2400" spc="-1" dirty="0"/>
              <a:t> and the rest of the </a:t>
            </a:r>
            <a:r>
              <a:rPr lang="en-US" sz="2400" spc="-1" dirty="0" err="1"/>
              <a:t>Kytos</a:t>
            </a:r>
            <a:r>
              <a:rPr lang="en-US" sz="2400" spc="-1" dirty="0"/>
              <a:t> community for helping me throughout the development of these new features this semester</a:t>
            </a:r>
            <a:endParaRPr lang="en-US" dirty="0"/>
          </a:p>
        </p:txBody>
      </p:sp>
    </p:spTree>
    <p:extLst>
      <p:ext uri="{BB962C8B-B14F-4D97-AF65-F5344CB8AC3E}">
        <p14:creationId xmlns:p14="http://schemas.microsoft.com/office/powerpoint/2010/main" val="43193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8d1ef8c249_4_13"/>
          <p:cNvSpPr txBox="1">
            <a:spLocks noGrp="1"/>
          </p:cNvSpPr>
          <p:nvPr>
            <p:ph type="title"/>
          </p:nvPr>
        </p:nvSpPr>
        <p:spPr>
          <a:xfrm>
            <a:off x="779463" y="193350"/>
            <a:ext cx="7583400" cy="10446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400"/>
              <a:buNone/>
            </a:pPr>
            <a:r>
              <a:rPr lang="en-US" dirty="0"/>
              <a:t>The Project</a:t>
            </a:r>
            <a:endParaRPr dirty="0"/>
          </a:p>
        </p:txBody>
      </p:sp>
      <p:sp>
        <p:nvSpPr>
          <p:cNvPr id="158" name="Google Shape;158;g8d1ef8c249_4_13"/>
          <p:cNvSpPr txBox="1">
            <a:spLocks noGrp="1"/>
          </p:cNvSpPr>
          <p:nvPr>
            <p:ph type="body" idx="1"/>
          </p:nvPr>
        </p:nvSpPr>
        <p:spPr>
          <a:xfrm>
            <a:off x="779463" y="1319753"/>
            <a:ext cx="7583400" cy="4647414"/>
          </a:xfrm>
          <a:prstGeom prst="rect">
            <a:avLst/>
          </a:prstGeom>
          <a:noFill/>
          <a:ln>
            <a:noFill/>
          </a:ln>
        </p:spPr>
        <p:txBody>
          <a:bodyPr spcFirstLastPara="1" wrap="square" lIns="91425" tIns="45700" rIns="91425" bIns="45700" anchor="t" anchorCtr="0">
            <a:noAutofit/>
          </a:bodyPr>
          <a:lstStyle/>
          <a:p>
            <a:pPr marL="114300" indent="0">
              <a:buNone/>
            </a:pPr>
            <a:r>
              <a:rPr lang="en-US" dirty="0"/>
              <a:t>Project:</a:t>
            </a:r>
          </a:p>
          <a:p>
            <a:pPr>
              <a:spcBef>
                <a:spcPts val="0"/>
              </a:spcBef>
              <a:buFont typeface="Arial" panose="020B0604020202020204" pitchFamily="34" charset="0"/>
              <a:buChar char="•"/>
            </a:pPr>
            <a:r>
              <a:rPr lang="en-US" dirty="0"/>
              <a:t>For our project this semester we worked on an open source project called </a:t>
            </a:r>
            <a:r>
              <a:rPr lang="en-US" dirty="0" err="1"/>
              <a:t>kytos</a:t>
            </a:r>
            <a:r>
              <a:rPr lang="en-US" dirty="0"/>
              <a:t>. The </a:t>
            </a:r>
            <a:r>
              <a:rPr lang="en-US" dirty="0" err="1"/>
              <a:t>Kytos</a:t>
            </a:r>
            <a:r>
              <a:rPr lang="en-US" dirty="0"/>
              <a:t> project is a software Networking Platform (SDN) which allows users to install, use, and develop network app (</a:t>
            </a:r>
            <a:r>
              <a:rPr lang="en-US" dirty="0" err="1"/>
              <a:t>NApps</a:t>
            </a:r>
            <a:r>
              <a:rPr lang="en-US" dirty="0"/>
              <a:t>).</a:t>
            </a:r>
          </a:p>
          <a:p>
            <a:pPr marL="114300" indent="0">
              <a:buNone/>
            </a:pPr>
            <a:r>
              <a:rPr lang="en-US" dirty="0"/>
              <a:t>Team Goals:</a:t>
            </a:r>
          </a:p>
          <a:p>
            <a:pPr>
              <a:spcBef>
                <a:spcPts val="0"/>
              </a:spcBef>
              <a:buFont typeface="Arial" panose="020B0604020202020204" pitchFamily="34" charset="0"/>
              <a:buChar char="•"/>
            </a:pPr>
            <a:r>
              <a:rPr lang="en-US" dirty="0"/>
              <a:t>Our goal for the semester is to work on an experimental </a:t>
            </a:r>
            <a:r>
              <a:rPr lang="en-US" dirty="0" err="1"/>
              <a:t>NApp</a:t>
            </a:r>
            <a:r>
              <a:rPr lang="en-US" dirty="0"/>
              <a:t> called </a:t>
            </a:r>
            <a:r>
              <a:rPr lang="en-US" dirty="0" err="1"/>
              <a:t>MEF_Eline</a:t>
            </a:r>
            <a:r>
              <a:rPr lang="en-US" dirty="0"/>
              <a:t>. This </a:t>
            </a:r>
            <a:r>
              <a:rPr lang="en-US" dirty="0" err="1"/>
              <a:t>NApp</a:t>
            </a:r>
            <a:r>
              <a:rPr lang="en-US" dirty="0"/>
              <a:t> provides a collection of REST API calls to create, modify, and delete network circuits. The team was tasked to give the </a:t>
            </a:r>
            <a:r>
              <a:rPr lang="en-US" dirty="0" err="1"/>
              <a:t>MEF_Eline</a:t>
            </a:r>
            <a:r>
              <a:rPr lang="en-US" dirty="0"/>
              <a:t> </a:t>
            </a:r>
            <a:r>
              <a:rPr lang="en-US" dirty="0" err="1"/>
              <a:t>Napp</a:t>
            </a:r>
            <a:r>
              <a:rPr lang="en-US" dirty="0"/>
              <a:t> functionality through its Web UI.</a:t>
            </a:r>
          </a:p>
          <a:p>
            <a:pPr marL="457200" lvl="0" indent="0" algn="l" rtl="0">
              <a:lnSpc>
                <a:spcPct val="100000"/>
              </a:lnSpc>
              <a:spcBef>
                <a:spcPts val="2000"/>
              </a:spcBef>
              <a:spcAft>
                <a:spcPts val="0"/>
              </a:spcAft>
              <a:buNone/>
            </a:pPr>
            <a:endParaRP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8ebaa6abc1_2_0"/>
          <p:cNvSpPr txBox="1">
            <a:spLocks noGrp="1"/>
          </p:cNvSpPr>
          <p:nvPr>
            <p:ph type="title"/>
          </p:nvPr>
        </p:nvSpPr>
        <p:spPr>
          <a:xfrm>
            <a:off x="910794" y="424832"/>
            <a:ext cx="7583400" cy="687531"/>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400"/>
              <a:buNone/>
            </a:pPr>
            <a:r>
              <a:rPr lang="en-US" dirty="0"/>
              <a:t>The Problem</a:t>
            </a:r>
            <a:endParaRPr dirty="0"/>
          </a:p>
        </p:txBody>
      </p:sp>
      <p:sp>
        <p:nvSpPr>
          <p:cNvPr id="174" name="Google Shape;174;g8ebaa6abc1_2_0"/>
          <p:cNvSpPr txBox="1">
            <a:spLocks noGrp="1"/>
          </p:cNvSpPr>
          <p:nvPr>
            <p:ph type="body" idx="1"/>
          </p:nvPr>
        </p:nvSpPr>
        <p:spPr>
          <a:xfrm>
            <a:off x="779462" y="1141269"/>
            <a:ext cx="7846064" cy="1517090"/>
          </a:xfrm>
          <a:prstGeom prst="rect">
            <a:avLst/>
          </a:prstGeom>
          <a:noFill/>
          <a:ln>
            <a:noFill/>
          </a:ln>
        </p:spPr>
        <p:txBody>
          <a:bodyPr spcFirstLastPara="1" wrap="square" lIns="91425" tIns="45700" rIns="91425" bIns="45700" anchor="t" anchorCtr="0">
            <a:noAutofit/>
          </a:bodyPr>
          <a:lstStyle/>
          <a:p>
            <a:pPr marL="101600" indent="0">
              <a:spcBef>
                <a:spcPts val="1000"/>
              </a:spcBef>
              <a:buNone/>
            </a:pPr>
            <a:r>
              <a:rPr lang="en-US" sz="1800" dirty="0"/>
              <a:t>When we received the project, the project only had 1 functionality which was to create the networking connections between two end points, this functionality however was using an old API body request and all requests were failing to create the connection between two end points. </a:t>
            </a:r>
          </a:p>
        </p:txBody>
      </p:sp>
      <p:pic>
        <p:nvPicPr>
          <p:cNvPr id="2" name="Picture 1">
            <a:extLst>
              <a:ext uri="{FF2B5EF4-FFF2-40B4-BE49-F238E27FC236}">
                <a16:creationId xmlns:a16="http://schemas.microsoft.com/office/drawing/2014/main" id="{2D418142-9C31-4BF2-BA19-677322F2D157}"/>
              </a:ext>
            </a:extLst>
          </p:cNvPr>
          <p:cNvPicPr>
            <a:picLocks noChangeAspect="1"/>
          </p:cNvPicPr>
          <p:nvPr/>
        </p:nvPicPr>
        <p:blipFill>
          <a:blip r:embed="rId3"/>
          <a:stretch>
            <a:fillRect/>
          </a:stretch>
        </p:blipFill>
        <p:spPr>
          <a:xfrm>
            <a:off x="1490869" y="2756209"/>
            <a:ext cx="6162261" cy="288686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
          <p:cNvSpPr txBox="1">
            <a:spLocks noGrp="1"/>
          </p:cNvSpPr>
          <p:nvPr>
            <p:ph type="title"/>
          </p:nvPr>
        </p:nvSpPr>
        <p:spPr>
          <a:xfrm>
            <a:off x="779463" y="193350"/>
            <a:ext cx="7583400" cy="10446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400"/>
              <a:buNone/>
            </a:pPr>
            <a:r>
              <a:rPr lang="en-US" dirty="0"/>
              <a:t>The Solution</a:t>
            </a:r>
            <a:endParaRPr dirty="0"/>
          </a:p>
        </p:txBody>
      </p:sp>
      <p:sp>
        <p:nvSpPr>
          <p:cNvPr id="182" name="Google Shape;182;p2"/>
          <p:cNvSpPr txBox="1">
            <a:spLocks noGrp="1"/>
          </p:cNvSpPr>
          <p:nvPr>
            <p:ph type="body" idx="1"/>
          </p:nvPr>
        </p:nvSpPr>
        <p:spPr>
          <a:xfrm>
            <a:off x="779463" y="1237951"/>
            <a:ext cx="7583487" cy="1722066"/>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sz="1800" dirty="0"/>
              <a:t>With the provided collection of APIs that we were provided, our team was tasked to give more functionality to the experimental </a:t>
            </a:r>
            <a:r>
              <a:rPr lang="en-US" sz="1800" dirty="0" err="1"/>
              <a:t>MEF_Eline</a:t>
            </a:r>
            <a:r>
              <a:rPr lang="en-US" sz="1800" dirty="0"/>
              <a:t> </a:t>
            </a:r>
            <a:r>
              <a:rPr lang="en-US" sz="1800" dirty="0" err="1"/>
              <a:t>NApp</a:t>
            </a:r>
            <a:r>
              <a:rPr lang="en-US" sz="1800" dirty="0"/>
              <a:t> allowing users to create connection, check endpoint availability before creating a connection, Notify users when a connection was created or not, and display a list of connections in a table format.</a:t>
            </a:r>
          </a:p>
          <a:p>
            <a:pPr marL="0" lvl="0" indent="0" algn="l" rtl="0">
              <a:lnSpc>
                <a:spcPct val="100000"/>
              </a:lnSpc>
              <a:spcBef>
                <a:spcPts val="0"/>
              </a:spcBef>
              <a:spcAft>
                <a:spcPts val="0"/>
              </a:spcAft>
              <a:buClr>
                <a:srgbClr val="001D4D"/>
              </a:buClr>
              <a:buSzPts val="1800"/>
              <a:buNone/>
            </a:pPr>
            <a:endParaRPr sz="1200" dirty="0"/>
          </a:p>
        </p:txBody>
      </p:sp>
      <p:pic>
        <p:nvPicPr>
          <p:cNvPr id="2" name="Picture 1">
            <a:extLst>
              <a:ext uri="{FF2B5EF4-FFF2-40B4-BE49-F238E27FC236}">
                <a16:creationId xmlns:a16="http://schemas.microsoft.com/office/drawing/2014/main" id="{5D1B711C-CD1F-47F4-AEE0-9812654E243A}"/>
              </a:ext>
            </a:extLst>
          </p:cNvPr>
          <p:cNvPicPr>
            <a:picLocks noChangeAspect="1"/>
          </p:cNvPicPr>
          <p:nvPr/>
        </p:nvPicPr>
        <p:blipFill>
          <a:blip r:embed="rId3"/>
          <a:stretch>
            <a:fillRect/>
          </a:stretch>
        </p:blipFill>
        <p:spPr>
          <a:xfrm>
            <a:off x="568609" y="2960017"/>
            <a:ext cx="8006781" cy="290009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12AD0-7DAE-410F-B66D-ACBD47627588}"/>
              </a:ext>
            </a:extLst>
          </p:cNvPr>
          <p:cNvSpPr>
            <a:spLocks noGrp="1"/>
          </p:cNvSpPr>
          <p:nvPr>
            <p:ph type="title"/>
          </p:nvPr>
        </p:nvSpPr>
        <p:spPr>
          <a:xfrm>
            <a:off x="779463" y="381000"/>
            <a:ext cx="7583487" cy="698863"/>
          </a:xfrm>
        </p:spPr>
        <p:txBody>
          <a:bodyPr/>
          <a:lstStyle/>
          <a:p>
            <a:r>
              <a:rPr lang="en-US" sz="3200" dirty="0" err="1"/>
              <a:t>Kytos</a:t>
            </a:r>
            <a:r>
              <a:rPr lang="en-US" sz="3200" dirty="0"/>
              <a:t> Eline Interface Use Case Diagram</a:t>
            </a:r>
          </a:p>
        </p:txBody>
      </p:sp>
      <p:pic>
        <p:nvPicPr>
          <p:cNvPr id="4" name="Picture 3">
            <a:extLst>
              <a:ext uri="{FF2B5EF4-FFF2-40B4-BE49-F238E27FC236}">
                <a16:creationId xmlns:a16="http://schemas.microsoft.com/office/drawing/2014/main" id="{3B258080-656D-4BBA-BBE8-7E5DD05777F1}"/>
              </a:ext>
            </a:extLst>
          </p:cNvPr>
          <p:cNvPicPr>
            <a:picLocks noChangeAspect="1"/>
          </p:cNvPicPr>
          <p:nvPr/>
        </p:nvPicPr>
        <p:blipFill>
          <a:blip r:embed="rId2"/>
          <a:stretch>
            <a:fillRect/>
          </a:stretch>
        </p:blipFill>
        <p:spPr>
          <a:xfrm>
            <a:off x="1579406" y="1347434"/>
            <a:ext cx="6354103" cy="4536203"/>
          </a:xfrm>
          <a:prstGeom prst="rect">
            <a:avLst/>
          </a:prstGeom>
        </p:spPr>
      </p:pic>
    </p:spTree>
    <p:extLst>
      <p:ext uri="{BB962C8B-B14F-4D97-AF65-F5344CB8AC3E}">
        <p14:creationId xmlns:p14="http://schemas.microsoft.com/office/powerpoint/2010/main" val="2263286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86AB4-FA2F-490A-BFD7-01047AE348A0}"/>
              </a:ext>
            </a:extLst>
          </p:cNvPr>
          <p:cNvSpPr>
            <a:spLocks noGrp="1"/>
          </p:cNvSpPr>
          <p:nvPr>
            <p:ph type="title"/>
          </p:nvPr>
        </p:nvSpPr>
        <p:spPr>
          <a:xfrm>
            <a:off x="962344" y="250598"/>
            <a:ext cx="7583487" cy="1044575"/>
          </a:xfrm>
        </p:spPr>
        <p:txBody>
          <a:bodyPr/>
          <a:lstStyle/>
          <a:p>
            <a:r>
              <a:rPr lang="en-US" sz="4000" dirty="0" err="1"/>
              <a:t>Kytos</a:t>
            </a:r>
            <a:r>
              <a:rPr lang="en-US" sz="4000" dirty="0"/>
              <a:t> Eline Sequence Diagram</a:t>
            </a:r>
            <a:endParaRPr lang="en-US" dirty="0"/>
          </a:p>
        </p:txBody>
      </p:sp>
      <p:pic>
        <p:nvPicPr>
          <p:cNvPr id="5" name="Picture 4" descr="Diagram&#10;&#10;Description automatically generated">
            <a:extLst>
              <a:ext uri="{FF2B5EF4-FFF2-40B4-BE49-F238E27FC236}">
                <a16:creationId xmlns:a16="http://schemas.microsoft.com/office/drawing/2014/main" id="{F085A86E-EA2D-49B3-BC09-2A7B28E2337C}"/>
              </a:ext>
            </a:extLst>
          </p:cNvPr>
          <p:cNvPicPr>
            <a:picLocks noChangeAspect="1"/>
          </p:cNvPicPr>
          <p:nvPr/>
        </p:nvPicPr>
        <p:blipFill rotWithShape="1">
          <a:blip r:embed="rId2">
            <a:extLst>
              <a:ext uri="{28A0092B-C50C-407E-A947-70E740481C1C}">
                <a14:useLocalDpi xmlns:a14="http://schemas.microsoft.com/office/drawing/2010/main" val="0"/>
              </a:ext>
            </a:extLst>
          </a:blip>
          <a:srcRect l="16642" t="14510" r="30425" b="17240"/>
          <a:stretch/>
        </p:blipFill>
        <p:spPr>
          <a:xfrm>
            <a:off x="2561788" y="1564165"/>
            <a:ext cx="4222189" cy="4520949"/>
          </a:xfrm>
          <a:prstGeom prst="rect">
            <a:avLst/>
          </a:prstGeom>
        </p:spPr>
      </p:pic>
    </p:spTree>
    <p:extLst>
      <p:ext uri="{BB962C8B-B14F-4D97-AF65-F5344CB8AC3E}">
        <p14:creationId xmlns:p14="http://schemas.microsoft.com/office/powerpoint/2010/main" val="2917071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4837D-5CCC-437E-A220-FFF8FC386DB2}"/>
              </a:ext>
            </a:extLst>
          </p:cNvPr>
          <p:cNvSpPr>
            <a:spLocks noGrp="1"/>
          </p:cNvSpPr>
          <p:nvPr>
            <p:ph type="title"/>
          </p:nvPr>
        </p:nvSpPr>
        <p:spPr/>
        <p:txBody>
          <a:bodyPr/>
          <a:lstStyle/>
          <a:p>
            <a:r>
              <a:rPr lang="en-US" dirty="0"/>
              <a:t>Initial Setup User Stories</a:t>
            </a:r>
          </a:p>
        </p:txBody>
      </p:sp>
      <p:sp>
        <p:nvSpPr>
          <p:cNvPr id="3" name="Text Placeholder 2">
            <a:extLst>
              <a:ext uri="{FF2B5EF4-FFF2-40B4-BE49-F238E27FC236}">
                <a16:creationId xmlns:a16="http://schemas.microsoft.com/office/drawing/2014/main" id="{FA22AFF0-2042-4CFB-A1B2-B3FCC39786DF}"/>
              </a:ext>
            </a:extLst>
          </p:cNvPr>
          <p:cNvSpPr>
            <a:spLocks noGrp="1"/>
          </p:cNvSpPr>
          <p:nvPr>
            <p:ph type="body" idx="1"/>
          </p:nvPr>
        </p:nvSpPr>
        <p:spPr/>
        <p:txBody>
          <a:bodyPr>
            <a:normAutofit fontScale="62500" lnSpcReduction="20000"/>
          </a:bodyPr>
          <a:lstStyle/>
          <a:p>
            <a:pPr fontAlgn="base">
              <a:buFont typeface="Arial" panose="020B0604020202020204" pitchFamily="34" charset="0"/>
              <a:buChar char="•"/>
            </a:pPr>
            <a:r>
              <a:rPr lang="en-US" b="1" dirty="0"/>
              <a:t>Story001</a:t>
            </a:r>
            <a:r>
              <a:rPr lang="en-US" sz="1800" dirty="0"/>
              <a:t>: </a:t>
            </a:r>
          </a:p>
          <a:p>
            <a:pPr lvl="1" fontAlgn="base">
              <a:buFont typeface="Arial" panose="020B0604020202020204" pitchFamily="34" charset="0"/>
              <a:buChar char="•"/>
            </a:pPr>
            <a:r>
              <a:rPr lang="en-US" dirty="0"/>
              <a:t>As an engineer I want to fork the project so the team can begin to collaborate.</a:t>
            </a:r>
          </a:p>
          <a:p>
            <a:pPr fontAlgn="base">
              <a:buFont typeface="Arial" panose="020B0604020202020204" pitchFamily="34" charset="0"/>
              <a:buChar char="•"/>
            </a:pPr>
            <a:r>
              <a:rPr lang="en-US" b="1" dirty="0"/>
              <a:t>Story002</a:t>
            </a:r>
            <a:r>
              <a:rPr lang="en-US" sz="1800" dirty="0"/>
              <a:t>: </a:t>
            </a:r>
          </a:p>
          <a:p>
            <a:pPr lvl="1" fontAlgn="base">
              <a:buFont typeface="Arial" panose="020B0604020202020204" pitchFamily="34" charset="0"/>
              <a:buChar char="•"/>
            </a:pPr>
            <a:r>
              <a:rPr lang="en-US" dirty="0"/>
              <a:t>As an engineer I want to Set up the environment so that new features can be implemented to the project.</a:t>
            </a:r>
          </a:p>
          <a:p>
            <a:pPr fontAlgn="base">
              <a:buFont typeface="Arial" panose="020B0604020202020204" pitchFamily="34" charset="0"/>
              <a:buChar char="•"/>
            </a:pPr>
            <a:r>
              <a:rPr lang="en-US" b="1" dirty="0"/>
              <a:t>Story003</a:t>
            </a:r>
            <a:r>
              <a:rPr lang="en-US" sz="1800" dirty="0"/>
              <a:t>:</a:t>
            </a:r>
          </a:p>
          <a:p>
            <a:pPr lvl="1" fontAlgn="base">
              <a:buFont typeface="Arial" panose="020B0604020202020204" pitchFamily="34" charset="0"/>
              <a:buChar char="•"/>
            </a:pPr>
            <a:r>
              <a:rPr lang="en-US" dirty="0"/>
              <a:t> As an engineer </a:t>
            </a:r>
            <a:r>
              <a:rPr lang="en-US" dirty="0" err="1"/>
              <a:t>i</a:t>
            </a:r>
            <a:r>
              <a:rPr lang="en-US" dirty="0"/>
              <a:t> want to set up the database so we can populate data into the application.</a:t>
            </a:r>
          </a:p>
          <a:p>
            <a:pPr fontAlgn="base">
              <a:buFont typeface="Arial" panose="020B0604020202020204" pitchFamily="34" charset="0"/>
              <a:buChar char="•"/>
            </a:pPr>
            <a:r>
              <a:rPr lang="en-US" b="1" dirty="0"/>
              <a:t>Story004</a:t>
            </a:r>
            <a:r>
              <a:rPr lang="en-US" sz="1800" dirty="0"/>
              <a:t>:</a:t>
            </a:r>
          </a:p>
          <a:p>
            <a:pPr lvl="1" fontAlgn="base">
              <a:buFont typeface="Arial" panose="020B0604020202020204" pitchFamily="34" charset="0"/>
              <a:buChar char="•"/>
            </a:pPr>
            <a:r>
              <a:rPr lang="en-US" dirty="0"/>
              <a:t> As an engineer I want to create a superuser on my local environment to familiarize myself with the application.</a:t>
            </a:r>
          </a:p>
          <a:p>
            <a:endParaRPr lang="en-US" dirty="0"/>
          </a:p>
        </p:txBody>
      </p:sp>
      <p:sp>
        <p:nvSpPr>
          <p:cNvPr id="4" name="Text Placeholder 3">
            <a:extLst>
              <a:ext uri="{FF2B5EF4-FFF2-40B4-BE49-F238E27FC236}">
                <a16:creationId xmlns:a16="http://schemas.microsoft.com/office/drawing/2014/main" id="{F0092FC1-DFF1-47A3-A08B-6A3973D4DD09}"/>
              </a:ext>
            </a:extLst>
          </p:cNvPr>
          <p:cNvSpPr>
            <a:spLocks noGrp="1"/>
          </p:cNvSpPr>
          <p:nvPr>
            <p:ph type="body" idx="2"/>
          </p:nvPr>
        </p:nvSpPr>
        <p:spPr/>
        <p:txBody>
          <a:bodyPr>
            <a:normAutofit fontScale="62500" lnSpcReduction="20000"/>
          </a:bodyPr>
          <a:lstStyle/>
          <a:p>
            <a:pPr fontAlgn="base">
              <a:buFont typeface="Arial" panose="020B0604020202020204" pitchFamily="34" charset="0"/>
              <a:buChar char="•"/>
            </a:pPr>
            <a:r>
              <a:rPr lang="en-US" b="1" dirty="0"/>
              <a:t>Story005</a:t>
            </a:r>
            <a:r>
              <a:rPr lang="en-US" sz="1800" dirty="0"/>
              <a:t>:</a:t>
            </a:r>
          </a:p>
          <a:p>
            <a:pPr lvl="1" fontAlgn="base">
              <a:buFont typeface="Arial" panose="020B0604020202020204" pitchFamily="34" charset="0"/>
              <a:buChar char="•"/>
            </a:pPr>
            <a:r>
              <a:rPr lang="en-US" dirty="0"/>
              <a:t>As an engineer I want to have a scrum board to track project progress.</a:t>
            </a:r>
          </a:p>
          <a:p>
            <a:pPr fontAlgn="base">
              <a:buFont typeface="Arial" panose="020B0604020202020204" pitchFamily="34" charset="0"/>
              <a:buChar char="•"/>
            </a:pPr>
            <a:r>
              <a:rPr lang="en-US" b="1" dirty="0"/>
              <a:t>Story006</a:t>
            </a:r>
            <a:r>
              <a:rPr lang="en-US" sz="1800" dirty="0"/>
              <a:t>:</a:t>
            </a:r>
          </a:p>
          <a:p>
            <a:pPr lvl="1" fontAlgn="base">
              <a:buFont typeface="Arial" panose="020B0604020202020204" pitchFamily="34" charset="0"/>
              <a:buChar char="•"/>
            </a:pPr>
            <a:r>
              <a:rPr lang="en-US" dirty="0"/>
              <a:t>As an engineer I want to watch tutorials to build and learn how to make a </a:t>
            </a:r>
            <a:r>
              <a:rPr lang="en-US" dirty="0" err="1"/>
              <a:t>NApp</a:t>
            </a:r>
            <a:r>
              <a:rPr lang="en-US" dirty="0"/>
              <a:t> to understand the project</a:t>
            </a:r>
          </a:p>
          <a:p>
            <a:pPr fontAlgn="base">
              <a:buFont typeface="Arial" panose="020B0604020202020204" pitchFamily="34" charset="0"/>
              <a:buChar char="•"/>
            </a:pPr>
            <a:r>
              <a:rPr lang="en-US" b="1" dirty="0"/>
              <a:t>Story007</a:t>
            </a:r>
            <a:r>
              <a:rPr lang="en-US" sz="1800" dirty="0"/>
              <a:t>:</a:t>
            </a:r>
          </a:p>
          <a:p>
            <a:pPr lvl="1" fontAlgn="base">
              <a:buFont typeface="Arial" panose="020B0604020202020204" pitchFamily="34" charset="0"/>
              <a:buChar char="•"/>
            </a:pPr>
            <a:r>
              <a:rPr lang="en-US" dirty="0"/>
              <a:t>Read documentation for </a:t>
            </a:r>
            <a:r>
              <a:rPr lang="en-US" dirty="0" err="1"/>
              <a:t>Kytos</a:t>
            </a:r>
            <a:r>
              <a:rPr lang="en-US" dirty="0"/>
              <a:t> SDN platform to understand current functionality of the project.</a:t>
            </a:r>
          </a:p>
          <a:p>
            <a:pPr fontAlgn="base">
              <a:buFont typeface="Arial" panose="020B0604020202020204" pitchFamily="34" charset="0"/>
              <a:buChar char="•"/>
            </a:pPr>
            <a:r>
              <a:rPr lang="en-US" b="1" dirty="0"/>
              <a:t>Story008</a:t>
            </a:r>
            <a:r>
              <a:rPr lang="en-US" sz="1800" dirty="0"/>
              <a:t>: </a:t>
            </a:r>
          </a:p>
          <a:p>
            <a:pPr lvl="1" fontAlgn="base">
              <a:buFont typeface="Arial" panose="020B0604020202020204" pitchFamily="34" charset="0"/>
              <a:buChar char="•"/>
            </a:pPr>
            <a:r>
              <a:rPr lang="en-US" dirty="0"/>
              <a:t>As an engineer I want to set up the dev environment to start collaborating on the </a:t>
            </a:r>
            <a:r>
              <a:rPr lang="en-US" dirty="0" err="1"/>
              <a:t>Kytos</a:t>
            </a:r>
            <a:r>
              <a:rPr lang="en-US" dirty="0"/>
              <a:t> project</a:t>
            </a:r>
          </a:p>
        </p:txBody>
      </p:sp>
    </p:spTree>
    <p:extLst>
      <p:ext uri="{BB962C8B-B14F-4D97-AF65-F5344CB8AC3E}">
        <p14:creationId xmlns:p14="http://schemas.microsoft.com/office/powerpoint/2010/main" val="78360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F2449-0699-4118-BE56-46743610CE4F}"/>
              </a:ext>
            </a:extLst>
          </p:cNvPr>
          <p:cNvSpPr>
            <a:spLocks noGrp="1"/>
          </p:cNvSpPr>
          <p:nvPr>
            <p:ph type="title"/>
          </p:nvPr>
        </p:nvSpPr>
        <p:spPr/>
        <p:txBody>
          <a:bodyPr/>
          <a:lstStyle/>
          <a:p>
            <a:r>
              <a:rPr lang="en-US" dirty="0"/>
              <a:t>Implemented Features </a:t>
            </a:r>
          </a:p>
        </p:txBody>
      </p:sp>
      <p:sp>
        <p:nvSpPr>
          <p:cNvPr id="3" name="Text Placeholder 2">
            <a:extLst>
              <a:ext uri="{FF2B5EF4-FFF2-40B4-BE49-F238E27FC236}">
                <a16:creationId xmlns:a16="http://schemas.microsoft.com/office/drawing/2014/main" id="{4F51912B-9FE1-46A3-B24E-AD80A749AB9D}"/>
              </a:ext>
            </a:extLst>
          </p:cNvPr>
          <p:cNvSpPr>
            <a:spLocks noGrp="1"/>
          </p:cNvSpPr>
          <p:nvPr>
            <p:ph type="body" idx="1"/>
          </p:nvPr>
        </p:nvSpPr>
        <p:spPr>
          <a:xfrm>
            <a:off x="779463" y="1550126"/>
            <a:ext cx="7583487" cy="4397828"/>
          </a:xfrm>
        </p:spPr>
        <p:txBody>
          <a:bodyPr/>
          <a:lstStyle/>
          <a:p>
            <a:pPr fontAlgn="base">
              <a:buFont typeface="Arial" panose="020B0604020202020204" pitchFamily="34" charset="0"/>
              <a:buChar char="•"/>
            </a:pPr>
            <a:r>
              <a:rPr lang="en-US" sz="1400" b="1" dirty="0"/>
              <a:t>Story009: </a:t>
            </a:r>
          </a:p>
          <a:p>
            <a:pPr lvl="1" fontAlgn="base">
              <a:buFont typeface="Arial" panose="020B0604020202020204" pitchFamily="34" charset="0"/>
              <a:buChar char="•"/>
            </a:pPr>
            <a:r>
              <a:rPr lang="en-US" sz="1200" dirty="0"/>
              <a:t>As a network operator user, I want to create a </a:t>
            </a:r>
            <a:r>
              <a:rPr lang="en-US" sz="1200" dirty="0" err="1"/>
              <a:t>Kytos</a:t>
            </a:r>
            <a:r>
              <a:rPr lang="en-US" sz="1200" dirty="0"/>
              <a:t> E-Line Ethernet Virtual Circuit (EVC) using the </a:t>
            </a:r>
            <a:r>
              <a:rPr lang="en-US" sz="1200" dirty="0" err="1"/>
              <a:t>Kytos</a:t>
            </a:r>
            <a:r>
              <a:rPr lang="en-US" sz="1200" dirty="0"/>
              <a:t> Web User Interface (UI)</a:t>
            </a:r>
          </a:p>
          <a:p>
            <a:pPr fontAlgn="base">
              <a:buFont typeface="Arial" panose="020B0604020202020204" pitchFamily="34" charset="0"/>
              <a:buChar char="•"/>
            </a:pPr>
            <a:r>
              <a:rPr lang="en-US" sz="1400" b="1" dirty="0"/>
              <a:t>Story012</a:t>
            </a:r>
            <a:r>
              <a:rPr lang="en-US" sz="1400" dirty="0"/>
              <a:t>:</a:t>
            </a:r>
          </a:p>
          <a:p>
            <a:pPr lvl="1" fontAlgn="base">
              <a:buFont typeface="Arial" panose="020B0604020202020204" pitchFamily="34" charset="0"/>
              <a:buChar char="•"/>
            </a:pPr>
            <a:r>
              <a:rPr lang="en-US" sz="1200" dirty="0"/>
              <a:t>As a network operator user, I want the </a:t>
            </a:r>
            <a:r>
              <a:rPr lang="en-US" sz="1200" dirty="0" err="1"/>
              <a:t>Kytos</a:t>
            </a:r>
            <a:r>
              <a:rPr lang="en-US" sz="1200" dirty="0"/>
              <a:t> E-Line EVC UI to confirm the availability of the VLAN identifier (integer) before sending the request to the </a:t>
            </a:r>
            <a:r>
              <a:rPr lang="en-US" sz="1200" dirty="0" err="1"/>
              <a:t>Kytos’s</a:t>
            </a:r>
            <a:r>
              <a:rPr lang="en-US" sz="1200" dirty="0"/>
              <a:t> backend</a:t>
            </a:r>
          </a:p>
          <a:p>
            <a:pPr fontAlgn="base">
              <a:buFont typeface="Arial" panose="020B0604020202020204" pitchFamily="34" charset="0"/>
              <a:buChar char="•"/>
            </a:pPr>
            <a:r>
              <a:rPr lang="en-US" sz="1400" b="1" dirty="0"/>
              <a:t>Story015: </a:t>
            </a:r>
          </a:p>
          <a:p>
            <a:pPr lvl="1" fontAlgn="base">
              <a:buFont typeface="Arial" panose="020B0604020202020204" pitchFamily="34" charset="0"/>
              <a:buChar char="•"/>
            </a:pPr>
            <a:r>
              <a:rPr lang="en-US" sz="1200" dirty="0"/>
              <a:t>As a network operator user, I want the </a:t>
            </a:r>
            <a:r>
              <a:rPr lang="en-US" sz="1200" dirty="0" err="1"/>
              <a:t>Kytos</a:t>
            </a:r>
            <a:r>
              <a:rPr lang="en-US" sz="1200" dirty="0"/>
              <a:t> E-Line EVC UI to confirm the EVC was requested AND enabled</a:t>
            </a:r>
          </a:p>
          <a:p>
            <a:pPr fontAlgn="base">
              <a:buFont typeface="Arial" panose="020B0604020202020204" pitchFamily="34" charset="0"/>
              <a:buChar char="•"/>
            </a:pPr>
            <a:r>
              <a:rPr lang="en-US" sz="1400" b="1" dirty="0"/>
              <a:t>Story016:</a:t>
            </a:r>
          </a:p>
          <a:p>
            <a:pPr lvl="1" fontAlgn="base">
              <a:buFont typeface="Arial" panose="020B0604020202020204" pitchFamily="34" charset="0"/>
              <a:buChar char="•"/>
            </a:pPr>
            <a:r>
              <a:rPr lang="en-US" sz="1200" dirty="0"/>
              <a:t>As a network operator user, I want to see any error on the requests I sent as well as returned errors from the controller so that I can have a clear view about the system status.</a:t>
            </a:r>
          </a:p>
          <a:p>
            <a:pPr fontAlgn="base">
              <a:buFont typeface="Arial" panose="020B0604020202020204" pitchFamily="34" charset="0"/>
              <a:buChar char="•"/>
            </a:pPr>
            <a:r>
              <a:rPr lang="en-US" sz="1400" b="1" dirty="0"/>
              <a:t>Story017: </a:t>
            </a:r>
          </a:p>
          <a:p>
            <a:pPr lvl="1" fontAlgn="base">
              <a:buFont typeface="Arial" panose="020B0604020202020204" pitchFamily="34" charset="0"/>
              <a:buChar char="•"/>
            </a:pPr>
            <a:r>
              <a:rPr lang="en-US" sz="1200" dirty="0"/>
              <a:t>As a network operator user, I want the </a:t>
            </a:r>
            <a:r>
              <a:rPr lang="en-US" sz="1200" dirty="0" err="1"/>
              <a:t>Kytos</a:t>
            </a:r>
            <a:r>
              <a:rPr lang="en-US" sz="1200" dirty="0"/>
              <a:t> E-Line EVC UI to show all current EVCs installed</a:t>
            </a:r>
          </a:p>
          <a:p>
            <a:pPr>
              <a:buFont typeface="Arial" panose="020B0604020202020204" pitchFamily="34" charset="0"/>
              <a:buChar char="•"/>
            </a:pPr>
            <a:endParaRPr lang="en-US"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2828724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8F076-024C-40BA-A619-49A5882951D9}"/>
              </a:ext>
            </a:extLst>
          </p:cNvPr>
          <p:cNvSpPr>
            <a:spLocks noGrp="1"/>
          </p:cNvSpPr>
          <p:nvPr>
            <p:ph type="title"/>
          </p:nvPr>
        </p:nvSpPr>
        <p:spPr>
          <a:xfrm>
            <a:off x="779463" y="684032"/>
            <a:ext cx="7583487" cy="1044575"/>
          </a:xfrm>
        </p:spPr>
        <p:txBody>
          <a:bodyPr/>
          <a:lstStyle/>
          <a:p>
            <a:r>
              <a:rPr lang="en-US" dirty="0"/>
              <a:t>Use Cases: Display all Connection Table</a:t>
            </a:r>
          </a:p>
        </p:txBody>
      </p:sp>
      <p:sp>
        <p:nvSpPr>
          <p:cNvPr id="3" name="Text Placeholder 2">
            <a:extLst>
              <a:ext uri="{FF2B5EF4-FFF2-40B4-BE49-F238E27FC236}">
                <a16:creationId xmlns:a16="http://schemas.microsoft.com/office/drawing/2014/main" id="{45CC2B0A-418D-4625-B8F1-59E21C1B8594}"/>
              </a:ext>
            </a:extLst>
          </p:cNvPr>
          <p:cNvSpPr>
            <a:spLocks noGrp="1"/>
          </p:cNvSpPr>
          <p:nvPr>
            <p:ph type="body" idx="1"/>
          </p:nvPr>
        </p:nvSpPr>
        <p:spPr/>
        <p:txBody>
          <a:bodyPr/>
          <a:lstStyle/>
          <a:p>
            <a:pPr marL="114300" indent="0" fontAlgn="base">
              <a:buNone/>
            </a:pPr>
            <a:r>
              <a:rPr lang="en-US" dirty="0"/>
              <a:t>Purpose -To test that all connections are listed correctly</a:t>
            </a:r>
          </a:p>
          <a:p>
            <a:pPr marL="114300" indent="0">
              <a:buNone/>
            </a:pPr>
            <a:endParaRPr lang="en-US" dirty="0"/>
          </a:p>
        </p:txBody>
      </p:sp>
      <p:pic>
        <p:nvPicPr>
          <p:cNvPr id="1026" name="Picture 2">
            <a:extLst>
              <a:ext uri="{FF2B5EF4-FFF2-40B4-BE49-F238E27FC236}">
                <a16:creationId xmlns:a16="http://schemas.microsoft.com/office/drawing/2014/main" id="{037AA607-7AA2-4F37-A9C0-E28CA0DE1C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9276"/>
          <a:stretch/>
        </p:blipFill>
        <p:spPr bwMode="auto">
          <a:xfrm>
            <a:off x="991089" y="2672988"/>
            <a:ext cx="7371861" cy="3109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601700"/>
      </p:ext>
    </p:extLst>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5667</TotalTime>
  <Words>1110</Words>
  <Application>Microsoft Office PowerPoint</Application>
  <PresentationFormat>On-screen Show (4:3)</PresentationFormat>
  <Paragraphs>68</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Noto Sans Symbols</vt:lpstr>
      <vt:lpstr>Trebuchet MS</vt:lpstr>
      <vt:lpstr>gold</vt:lpstr>
      <vt:lpstr>Senior Project Final Presentation Fall 2020</vt:lpstr>
      <vt:lpstr>The Project</vt:lpstr>
      <vt:lpstr>The Problem</vt:lpstr>
      <vt:lpstr>The Solution</vt:lpstr>
      <vt:lpstr>Kytos Eline Interface Use Case Diagram</vt:lpstr>
      <vt:lpstr>Kytos Eline Sequence Diagram</vt:lpstr>
      <vt:lpstr>Initial Setup User Stories</vt:lpstr>
      <vt:lpstr>Implemented Features </vt:lpstr>
      <vt:lpstr>Use Cases: Display all Connection Table</vt:lpstr>
      <vt:lpstr>Use Case: Create Connection</vt:lpstr>
      <vt:lpstr>Use Case: Check Availability of Endpoint Before Creating Connection</vt:lpstr>
      <vt:lpstr>Use Case: Display Error Messages Encountered While Trying to Create connection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Senior Project Final Presentation Fall 2020</dc:title>
  <dc:creator>Ivana Rodriguez</dc:creator>
  <cp:lastModifiedBy>Anthony Cardona</cp:lastModifiedBy>
  <cp:revision>18</cp:revision>
  <dcterms:created xsi:type="dcterms:W3CDTF">2013-04-25T14:14:17Z</dcterms:created>
  <dcterms:modified xsi:type="dcterms:W3CDTF">2020-12-14T02:38:48Z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