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32918400" cy="438912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33" d="100"/>
          <a:sy n="33" d="100"/>
        </p:scale>
        <p:origin x="792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296254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1645920" y="23565960"/>
            <a:ext cx="296254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16826040" y="1027044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16826040" y="2356596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1645920" y="2356596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95392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11662560" y="10270440"/>
            <a:ext cx="95392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21679200" y="10270440"/>
            <a:ext cx="95392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21679200" y="23565960"/>
            <a:ext cx="95392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11662560" y="23565960"/>
            <a:ext cx="95392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1645920" y="23565960"/>
            <a:ext cx="95392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1645920" y="10270440"/>
            <a:ext cx="29625480" cy="25454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29625480" cy="25454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6880" cy="25454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16826040" y="10270440"/>
            <a:ext cx="14456880" cy="25454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1645920" y="1749240"/>
            <a:ext cx="29625480" cy="33968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1645920" y="2356596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16826040" y="10270440"/>
            <a:ext cx="14456880" cy="25454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6880" cy="25454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16826040" y="1027044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16826040" y="2356596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554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16826040" y="10270440"/>
            <a:ext cx="144568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1645920" y="23565960"/>
            <a:ext cx="29625480" cy="1214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56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645920" y="1749240"/>
            <a:ext cx="29625480" cy="7327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2554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29625480" cy="25454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822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56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658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25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4935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392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329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16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164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16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164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16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164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1600" b="0" strike="noStrike" spc="-1"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1645920" y="39984840"/>
            <a:ext cx="7668720" cy="30265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11257920" y="39984840"/>
            <a:ext cx="10433880" cy="302652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23602320" y="39984840"/>
            <a:ext cx="7668720" cy="302652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440F9598-94EE-4F6A-AC36-0A5FE134E262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Shape 7">
            <a:extLst>
              <a:ext uri="{FF2B5EF4-FFF2-40B4-BE49-F238E27FC236}">
                <a16:creationId xmlns:a16="http://schemas.microsoft.com/office/drawing/2014/main" id="{368A1845-6613-4407-BAE3-BCF847FB6CAA}"/>
              </a:ext>
            </a:extLst>
          </p:cNvPr>
          <p:cNvSpPr txBox="1"/>
          <p:nvPr/>
        </p:nvSpPr>
        <p:spPr>
          <a:xfrm>
            <a:off x="445494" y="17406020"/>
            <a:ext cx="12499866" cy="4996644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txBody>
          <a:bodyPr lIns="90000" tIns="45000" rIns="90000" bIns="45000"/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40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4000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40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4000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4000" b="0" strike="noStrike" spc="-1" dirty="0">
              <a:latin typeface="Arial"/>
            </a:endParaRPr>
          </a:p>
          <a:p>
            <a:pPr>
              <a:buClr>
                <a:srgbClr val="000000"/>
              </a:buClr>
              <a:buSzPct val="45000"/>
            </a:pPr>
            <a:endParaRPr lang="en-US" sz="4000" b="0" strike="noStrike" spc="-1" dirty="0">
              <a:latin typeface="Arial"/>
            </a:endParaRPr>
          </a:p>
        </p:txBody>
      </p:sp>
      <p:pic>
        <p:nvPicPr>
          <p:cNvPr id="41" name="Picture 2"/>
          <p:cNvPicPr/>
          <p:nvPr/>
        </p:nvPicPr>
        <p:blipFill>
          <a:blip r:embed="rId2"/>
          <a:stretch/>
        </p:blipFill>
        <p:spPr>
          <a:xfrm>
            <a:off x="25895868" y="1149365"/>
            <a:ext cx="6357971" cy="2491194"/>
          </a:xfrm>
          <a:prstGeom prst="rect">
            <a:avLst/>
          </a:prstGeom>
          <a:ln>
            <a:noFill/>
          </a:ln>
        </p:spPr>
      </p:pic>
      <p:sp>
        <p:nvSpPr>
          <p:cNvPr id="43" name="CustomShape 1"/>
          <p:cNvSpPr/>
          <p:nvPr/>
        </p:nvSpPr>
        <p:spPr>
          <a:xfrm>
            <a:off x="425520" y="369720"/>
            <a:ext cx="24623280" cy="13129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400" b="1" strike="noStrike" spc="-1" dirty="0">
                <a:solidFill>
                  <a:srgbClr val="B6862C"/>
                </a:solidFill>
                <a:latin typeface="Arial"/>
              </a:rPr>
              <a:t>School of Computing &amp; Information Sciences</a:t>
            </a:r>
            <a:endParaRPr lang="en-US" sz="4400" b="0" strike="noStrike" spc="-1" dirty="0">
              <a:latin typeface="Arial"/>
            </a:endParaRPr>
          </a:p>
          <a:p>
            <a:pPr algn="ctr"/>
            <a:r>
              <a:rPr lang="en-US" sz="3600" b="0" i="1" strike="noStrike" spc="-1" dirty="0">
                <a:solidFill>
                  <a:srgbClr val="B6862C"/>
                </a:solidFill>
                <a:latin typeface="Arial"/>
              </a:rPr>
              <a:t>Fall 2020 Senior Design Project</a:t>
            </a:r>
            <a:endParaRPr lang="en-US" sz="3600" b="0" strike="noStrike" spc="-1" dirty="0">
              <a:latin typeface="Arial"/>
            </a:endParaRPr>
          </a:p>
        </p:txBody>
      </p:sp>
      <p:sp>
        <p:nvSpPr>
          <p:cNvPr id="44" name="CustomShape 2"/>
          <p:cNvSpPr/>
          <p:nvPr/>
        </p:nvSpPr>
        <p:spPr>
          <a:xfrm>
            <a:off x="425520" y="1744920"/>
            <a:ext cx="24623280" cy="2749680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5400" b="1" strike="noStrike" spc="-1" dirty="0">
                <a:solidFill>
                  <a:srgbClr val="081E3F"/>
                </a:solidFill>
                <a:latin typeface="Arial"/>
                <a:ea typeface="ＭＳ Ｐゴシック"/>
              </a:rPr>
              <a:t>AMPATH Web Interface</a:t>
            </a:r>
            <a:endParaRPr lang="en-US" sz="5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4000" b="1" strike="noStrike" spc="-1" dirty="0">
                <a:solidFill>
                  <a:srgbClr val="081E3F"/>
                </a:solidFill>
                <a:latin typeface="Arial"/>
                <a:ea typeface="ＭＳ Ｐゴシック"/>
              </a:rPr>
              <a:t>Student: Anthony Cardona</a:t>
            </a:r>
            <a:endParaRPr lang="en-US" sz="4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4000" b="1" strike="noStrike" spc="-1" dirty="0">
                <a:solidFill>
                  <a:srgbClr val="081E3F"/>
                </a:solidFill>
                <a:latin typeface="Arial"/>
                <a:ea typeface="ＭＳ Ｐゴシック"/>
              </a:rPr>
              <a:t>Mentor: </a:t>
            </a:r>
            <a:r>
              <a:rPr lang="en-US" sz="4000" b="1" strike="noStrike" spc="-1" dirty="0" err="1">
                <a:solidFill>
                  <a:srgbClr val="161645"/>
                </a:solidFill>
                <a:latin typeface="Arial"/>
                <a:ea typeface="ＭＳ Ｐゴシック"/>
              </a:rPr>
              <a:t>Vasilka</a:t>
            </a:r>
            <a:r>
              <a:rPr lang="en-US" sz="4000" b="1" strike="noStrike" spc="-1" dirty="0">
                <a:solidFill>
                  <a:srgbClr val="161645"/>
                </a:solidFill>
                <a:latin typeface="Arial"/>
                <a:ea typeface="ＭＳ Ｐゴシック"/>
              </a:rPr>
              <a:t> </a:t>
            </a:r>
            <a:r>
              <a:rPr lang="en-US" sz="4000" b="1" strike="noStrike" spc="-1" dirty="0" err="1">
                <a:solidFill>
                  <a:srgbClr val="161645"/>
                </a:solidFill>
                <a:latin typeface="Arial"/>
                <a:ea typeface="ＭＳ Ｐゴシック"/>
              </a:rPr>
              <a:t>Chergarova</a:t>
            </a:r>
            <a:r>
              <a:rPr lang="en-US" sz="4000" b="1" strike="noStrike" spc="-1" dirty="0">
                <a:solidFill>
                  <a:srgbClr val="161645"/>
                </a:solidFill>
                <a:latin typeface="Arial"/>
                <a:ea typeface="ＭＳ Ｐゴシック"/>
              </a:rPr>
              <a:t>, Jeronimo </a:t>
            </a:r>
            <a:r>
              <a:rPr lang="en-US" sz="4000" b="1" strike="noStrike" spc="-1" dirty="0" err="1">
                <a:solidFill>
                  <a:srgbClr val="161645"/>
                </a:solidFill>
                <a:latin typeface="Arial"/>
                <a:ea typeface="ＭＳ Ｐゴシック"/>
              </a:rPr>
              <a:t>Bezerra</a:t>
            </a:r>
            <a:r>
              <a:rPr lang="en-US" sz="4000" b="1" strike="noStrike" spc="-1" dirty="0">
                <a:solidFill>
                  <a:srgbClr val="161645"/>
                </a:solidFill>
                <a:latin typeface="Arial"/>
                <a:ea typeface="ＭＳ Ｐゴシック"/>
              </a:rPr>
              <a:t>, </a:t>
            </a:r>
            <a:r>
              <a:rPr lang="en-US" sz="4000" b="1" spc="-1" dirty="0">
                <a:solidFill>
                  <a:srgbClr val="161645"/>
                </a:solidFill>
                <a:ea typeface="ＭＳ Ｐゴシック"/>
              </a:rPr>
              <a:t>Humberto </a:t>
            </a:r>
            <a:r>
              <a:rPr lang="en-US" sz="4000" b="1" spc="-1" dirty="0" err="1">
                <a:solidFill>
                  <a:srgbClr val="161645"/>
                </a:solidFill>
                <a:ea typeface="ＭＳ Ｐゴシック"/>
              </a:rPr>
              <a:t>Diógenes</a:t>
            </a:r>
            <a:r>
              <a:rPr lang="en-US" sz="4000" b="1" spc="-1" dirty="0">
                <a:solidFill>
                  <a:srgbClr val="161645"/>
                </a:solidFill>
                <a:ea typeface="ＭＳ Ｐゴシック"/>
              </a:rPr>
              <a:t>, Bárbara </a:t>
            </a:r>
            <a:r>
              <a:rPr lang="en-US" sz="4000" b="1" spc="-1" dirty="0" err="1">
                <a:solidFill>
                  <a:srgbClr val="161645"/>
                </a:solidFill>
                <a:ea typeface="ＭＳ Ｐゴシック"/>
              </a:rPr>
              <a:t>Boechat</a:t>
            </a:r>
            <a:r>
              <a:rPr lang="en-US" sz="4000" b="1" spc="-1" dirty="0">
                <a:solidFill>
                  <a:srgbClr val="161645"/>
                </a:solidFill>
                <a:ea typeface="ＭＳ Ｐゴシック"/>
              </a:rPr>
              <a:t> </a:t>
            </a:r>
            <a:r>
              <a:rPr lang="en-US" sz="4000" b="0" strike="noStrike" spc="-1" dirty="0">
                <a:solidFill>
                  <a:srgbClr val="161645"/>
                </a:solidFill>
                <a:latin typeface="Arial"/>
                <a:ea typeface="ＭＳ Ｐゴシック"/>
              </a:rPr>
              <a:t> </a:t>
            </a:r>
            <a:endParaRPr lang="en-US" sz="4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4000" b="1" strike="noStrike" spc="-1" dirty="0">
                <a:solidFill>
                  <a:srgbClr val="081E3F"/>
                </a:solidFill>
                <a:latin typeface="Arial"/>
                <a:ea typeface="ＭＳ Ｐゴシック"/>
              </a:rPr>
              <a:t>Instructor: </a:t>
            </a:r>
            <a:r>
              <a:rPr lang="en-US" sz="4000" b="0" strike="noStrike" spc="-1" dirty="0">
                <a:solidFill>
                  <a:srgbClr val="081E3F"/>
                </a:solidFill>
                <a:latin typeface="Arial"/>
                <a:ea typeface="ＭＳ Ｐゴシック"/>
              </a:rPr>
              <a:t>Dr. Masoud </a:t>
            </a:r>
            <a:r>
              <a:rPr lang="en-US" sz="4000" b="0" strike="noStrike" spc="-1" dirty="0" err="1">
                <a:solidFill>
                  <a:srgbClr val="081E3F"/>
                </a:solidFill>
                <a:latin typeface="Arial"/>
                <a:ea typeface="ＭＳ Ｐゴシック"/>
              </a:rPr>
              <a:t>Sadjadi</a:t>
            </a:r>
            <a:r>
              <a:rPr lang="en-US" sz="4000" b="0" strike="noStrike" spc="-1" dirty="0">
                <a:solidFill>
                  <a:srgbClr val="081E3F"/>
                </a:solidFill>
                <a:latin typeface="Arial"/>
                <a:ea typeface="ＭＳ Ｐゴシック"/>
              </a:rPr>
              <a:t>, Florida International University</a:t>
            </a:r>
            <a:endParaRPr lang="en-US" sz="4000" b="0" strike="noStrike" spc="-1" dirty="0">
              <a:latin typeface="Arial"/>
            </a:endParaRPr>
          </a:p>
        </p:txBody>
      </p:sp>
      <p:sp>
        <p:nvSpPr>
          <p:cNvPr id="45" name="TextShape 3"/>
          <p:cNvSpPr txBox="1"/>
          <p:nvPr/>
        </p:nvSpPr>
        <p:spPr>
          <a:xfrm>
            <a:off x="354240" y="5731560"/>
            <a:ext cx="12654000" cy="3209040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txBody>
          <a:bodyPr lIns="90000" tIns="45000" rIns="90000" bIns="45000" anchor="t"/>
          <a:lstStyle/>
          <a:p>
            <a:r>
              <a:rPr lang="en-US" altLang="en-US" sz="4000" dirty="0"/>
              <a:t>Managing </a:t>
            </a:r>
            <a:r>
              <a:rPr lang="en-US" altLang="en-US" sz="4000" b="1" dirty="0"/>
              <a:t>software-defined networking </a:t>
            </a:r>
            <a:r>
              <a:rPr lang="en-US" altLang="en-US" sz="4000" dirty="0"/>
              <a:t>connections can be a tedious task where not many UIs are user friendly. </a:t>
            </a:r>
            <a:r>
              <a:rPr lang="en-US" altLang="en-US" sz="4000" dirty="0" err="1"/>
              <a:t>Kytos</a:t>
            </a:r>
            <a:r>
              <a:rPr lang="en-US" altLang="en-US" sz="4000" dirty="0"/>
              <a:t> </a:t>
            </a:r>
            <a:r>
              <a:rPr lang="en-US" altLang="en-US" sz="4000" dirty="0" err="1"/>
              <a:t>MEF_Eline</a:t>
            </a:r>
            <a:r>
              <a:rPr lang="en-US" altLang="en-US" sz="4000" dirty="0"/>
              <a:t> </a:t>
            </a:r>
            <a:r>
              <a:rPr lang="en-US" altLang="en-US" sz="4000" dirty="0" err="1"/>
              <a:t>Napp</a:t>
            </a:r>
            <a:r>
              <a:rPr lang="en-US" altLang="en-US" sz="4000" dirty="0"/>
              <a:t> allows users to easily create, modify, and delete circuits through several  APIs implemented on the </a:t>
            </a:r>
            <a:r>
              <a:rPr lang="en-US" altLang="en-US" sz="4000" dirty="0" err="1"/>
              <a:t>Kytos</a:t>
            </a:r>
            <a:r>
              <a:rPr lang="en-US" altLang="en-US" sz="4000" dirty="0"/>
              <a:t> web UI.</a:t>
            </a:r>
            <a:endParaRPr lang="en-US" sz="4000" b="0" strike="noStrike" spc="-1" dirty="0">
              <a:latin typeface="Arial"/>
            </a:endParaRPr>
          </a:p>
        </p:txBody>
      </p:sp>
      <p:sp>
        <p:nvSpPr>
          <p:cNvPr id="46" name="CustomShape 4"/>
          <p:cNvSpPr/>
          <p:nvPr/>
        </p:nvSpPr>
        <p:spPr>
          <a:xfrm>
            <a:off x="356040" y="4651920"/>
            <a:ext cx="1265220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>
                <a:solidFill>
                  <a:srgbClr val="B6862C"/>
                </a:solidFill>
                <a:latin typeface="Arial"/>
              </a:rPr>
              <a:t>Problem</a:t>
            </a:r>
            <a:endParaRPr lang="en-US" sz="4800" b="0" strike="noStrike" spc="-1">
              <a:latin typeface="Arial"/>
            </a:endParaRPr>
          </a:p>
        </p:txBody>
      </p:sp>
      <p:sp>
        <p:nvSpPr>
          <p:cNvPr id="47" name="TextShape 5"/>
          <p:cNvSpPr txBox="1"/>
          <p:nvPr/>
        </p:nvSpPr>
        <p:spPr>
          <a:xfrm>
            <a:off x="13825080" y="5696640"/>
            <a:ext cx="18542880" cy="3209040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txBody>
          <a:bodyPr lIns="90000" tIns="45000" rIns="90000" bIns="45000"/>
          <a:lstStyle/>
          <a:p>
            <a:r>
              <a:rPr lang="en-US" sz="4000" spc="-1" dirty="0">
                <a:latin typeface="Arial"/>
              </a:rPr>
              <a:t>Currently </a:t>
            </a:r>
            <a:r>
              <a:rPr lang="en-US" sz="4000" b="0" strike="noStrike" spc="-1" dirty="0">
                <a:latin typeface="Arial"/>
              </a:rPr>
              <a:t>the </a:t>
            </a:r>
            <a:r>
              <a:rPr lang="en-US" sz="4000" b="0" strike="noStrike" spc="-1" dirty="0" err="1">
                <a:latin typeface="Arial"/>
              </a:rPr>
              <a:t>Kytos</a:t>
            </a:r>
            <a:r>
              <a:rPr lang="en-US" sz="4000" b="0" strike="noStrike" spc="-1" dirty="0">
                <a:latin typeface="Arial"/>
              </a:rPr>
              <a:t> MEF Eline </a:t>
            </a:r>
            <a:r>
              <a:rPr lang="en-US" sz="4000" b="0" strike="noStrike" spc="-1" dirty="0" err="1">
                <a:latin typeface="Arial"/>
              </a:rPr>
              <a:t>Napp</a:t>
            </a:r>
            <a:r>
              <a:rPr lang="en-US" sz="4000" spc="-1" dirty="0"/>
              <a:t> is an experimental project and its current </a:t>
            </a:r>
            <a:r>
              <a:rPr lang="en-US" sz="4000" b="0" strike="noStrike" spc="-1" dirty="0">
                <a:latin typeface="Arial"/>
              </a:rPr>
              <a:t>functionality was only to create Ethernet Virtual Circuits through </a:t>
            </a:r>
            <a:r>
              <a:rPr lang="en-US" sz="4000" spc="-1" dirty="0" err="1">
                <a:latin typeface="Arial"/>
              </a:rPr>
              <a:t>Kyto’s</a:t>
            </a:r>
            <a:r>
              <a:rPr lang="en-US" sz="4000" spc="-1" dirty="0">
                <a:latin typeface="Arial"/>
              </a:rPr>
              <a:t> web UI </a:t>
            </a:r>
            <a:r>
              <a:rPr lang="en-US" sz="4000" b="0" strike="noStrike" spc="-1" dirty="0">
                <a:latin typeface="Arial"/>
              </a:rPr>
              <a:t>by using a rest API with an outdated body request. Most of the </a:t>
            </a:r>
            <a:r>
              <a:rPr lang="en-US" sz="4000" b="0" strike="noStrike" spc="-1" dirty="0" err="1">
                <a:latin typeface="Arial"/>
              </a:rPr>
              <a:t>Kytos</a:t>
            </a:r>
            <a:r>
              <a:rPr lang="en-US" sz="4000" spc="-1" dirty="0">
                <a:latin typeface="Arial"/>
              </a:rPr>
              <a:t> MEF Eline Rest APIs have been defined and documented but not implemented into its Web UI.</a:t>
            </a:r>
            <a:endParaRPr lang="en-US" sz="4000" b="0" strike="noStrike" spc="-1" dirty="0">
              <a:latin typeface="Arial"/>
            </a:endParaRPr>
          </a:p>
        </p:txBody>
      </p:sp>
      <p:sp>
        <p:nvSpPr>
          <p:cNvPr id="48" name="CustomShape 6"/>
          <p:cNvSpPr/>
          <p:nvPr/>
        </p:nvSpPr>
        <p:spPr>
          <a:xfrm>
            <a:off x="13825080" y="4689360"/>
            <a:ext cx="1854504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>
                <a:solidFill>
                  <a:srgbClr val="B6862C"/>
                </a:solidFill>
                <a:latin typeface="Arial"/>
              </a:rPr>
              <a:t>Current System</a:t>
            </a:r>
            <a:endParaRPr lang="en-US" sz="4800" b="0" strike="noStrike" spc="-1">
              <a:latin typeface="Arial"/>
            </a:endParaRPr>
          </a:p>
        </p:txBody>
      </p:sp>
      <p:sp>
        <p:nvSpPr>
          <p:cNvPr id="49" name="TextShape 7"/>
          <p:cNvSpPr txBox="1"/>
          <p:nvPr/>
        </p:nvSpPr>
        <p:spPr>
          <a:xfrm>
            <a:off x="354240" y="10040041"/>
            <a:ext cx="12591120" cy="6226498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txBody>
          <a:bodyPr lIns="90000" tIns="45000" rIns="90000" bIns="45000"/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b="0" strike="noStrike" spc="-1" dirty="0">
                <a:latin typeface="Arial"/>
              </a:rPr>
              <a:t>User must be able to create new connections from the list of available switches.</a:t>
            </a:r>
            <a:endParaRPr lang="en-US" sz="4000" spc="-1" dirty="0"/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spc="-1" dirty="0"/>
              <a:t>Users must be notified when a connection has been successfully created.</a:t>
            </a:r>
            <a:endParaRPr lang="en-US" sz="40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spc="-1" dirty="0"/>
              <a:t>Users must be notified when failing to create a connection and the reason why.</a:t>
            </a:r>
            <a:endParaRPr lang="en-US" sz="40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b="0" strike="noStrike" spc="-1" dirty="0">
                <a:latin typeface="Arial"/>
              </a:rPr>
              <a:t>Users must be notified when they are trying to create a connection with an existing endpoint.</a:t>
            </a: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00" spc="-1" dirty="0"/>
              <a:t>Users must </a:t>
            </a:r>
            <a:r>
              <a:rPr lang="en-US" sz="4000" b="0" strike="noStrike" spc="-1" dirty="0">
                <a:latin typeface="Arial"/>
              </a:rPr>
              <a:t>have the option to view a list of already created connections with its relevant information.</a:t>
            </a:r>
          </a:p>
        </p:txBody>
      </p:sp>
      <p:sp>
        <p:nvSpPr>
          <p:cNvPr id="50" name="CustomShape 8"/>
          <p:cNvSpPr/>
          <p:nvPr/>
        </p:nvSpPr>
        <p:spPr>
          <a:xfrm>
            <a:off x="354240" y="9078976"/>
            <a:ext cx="1265220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 dirty="0">
                <a:solidFill>
                  <a:srgbClr val="B6862C"/>
                </a:solidFill>
                <a:latin typeface="Arial"/>
              </a:rPr>
              <a:t>Requirements</a:t>
            </a:r>
            <a:endParaRPr lang="en-US" sz="4800" b="0" strike="noStrike" spc="-1" dirty="0">
              <a:latin typeface="Arial"/>
            </a:endParaRPr>
          </a:p>
        </p:txBody>
      </p:sp>
      <p:sp>
        <p:nvSpPr>
          <p:cNvPr id="51" name="TextShape 9"/>
          <p:cNvSpPr txBox="1"/>
          <p:nvPr/>
        </p:nvSpPr>
        <p:spPr>
          <a:xfrm>
            <a:off x="13825080" y="10050412"/>
            <a:ext cx="10098244" cy="6271715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txBody>
          <a:bodyPr lIns="90000" tIns="45000" rIns="90000" bIns="45000"/>
          <a:lstStyle/>
          <a:p>
            <a:r>
              <a:rPr lang="en-US" sz="4000" spc="-1" dirty="0"/>
              <a:t>The </a:t>
            </a:r>
            <a:r>
              <a:rPr lang="en-US" sz="4000" spc="-1" dirty="0" err="1"/>
              <a:t>Kytos</a:t>
            </a:r>
            <a:r>
              <a:rPr lang="en-US" sz="4000" spc="-1" dirty="0"/>
              <a:t> MEF Eline </a:t>
            </a:r>
            <a:r>
              <a:rPr lang="en-US" sz="4000" spc="-1" dirty="0" err="1"/>
              <a:t>Napp</a:t>
            </a:r>
            <a:r>
              <a:rPr lang="en-US" sz="4000" spc="-1" dirty="0"/>
              <a:t> relies on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spc="-1" dirty="0" err="1"/>
              <a:t>Kytos</a:t>
            </a:r>
            <a:r>
              <a:rPr lang="en-US" sz="4000" spc="-1" dirty="0"/>
              <a:t> OpenFlow Library - Library for parsing OpenFlow message.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spc="-1" dirty="0" err="1"/>
              <a:t>Kytos</a:t>
            </a:r>
            <a:r>
              <a:rPr lang="en-US" sz="4000" spc="-1" dirty="0"/>
              <a:t> Controller - controller to implement the OpenFlow protocol and deliver a communication mechanism that allows </a:t>
            </a:r>
            <a:r>
              <a:rPr lang="en-US" sz="4000" spc="-1" dirty="0" err="1"/>
              <a:t>NApps</a:t>
            </a:r>
            <a:r>
              <a:rPr lang="en-US" sz="4000" spc="-1" dirty="0"/>
              <a:t> to communicate with each other.</a:t>
            </a:r>
          </a:p>
          <a:p>
            <a:r>
              <a:rPr lang="en-US" sz="4000" b="0" strike="noStrike" spc="-1" dirty="0">
                <a:latin typeface="Arial"/>
              </a:rPr>
              <a:t>3 additional </a:t>
            </a:r>
            <a:r>
              <a:rPr lang="en-US" sz="4000" b="0" strike="noStrike" spc="-1" dirty="0" err="1">
                <a:latin typeface="Arial"/>
              </a:rPr>
              <a:t>Napps</a:t>
            </a:r>
            <a:endParaRPr lang="en-US" sz="4000" b="0" strike="noStrike" spc="-1" dirty="0">
              <a:latin typeface="Arial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spc="-1" dirty="0" err="1"/>
              <a:t>kytos</a:t>
            </a:r>
            <a:r>
              <a:rPr lang="en-US" sz="4000" spc="-1" dirty="0"/>
              <a:t>/</a:t>
            </a:r>
            <a:r>
              <a:rPr lang="en-US" sz="4000" spc="-1" dirty="0" err="1"/>
              <a:t>flow_manager</a:t>
            </a:r>
            <a:r>
              <a:rPr lang="en-US" sz="4000" spc="-1" dirty="0"/>
              <a:t>, </a:t>
            </a:r>
            <a:r>
              <a:rPr lang="en-US" sz="4000" spc="-1" dirty="0" err="1"/>
              <a:t>kytos</a:t>
            </a:r>
            <a:r>
              <a:rPr lang="en-US" sz="4000" spc="-1" dirty="0"/>
              <a:t>/pathfinder, </a:t>
            </a:r>
            <a:r>
              <a:rPr lang="en-US" sz="4000" spc="-1" dirty="0" err="1"/>
              <a:t>kytos</a:t>
            </a:r>
            <a:r>
              <a:rPr lang="en-US" sz="4000" spc="-1" dirty="0"/>
              <a:t>/topology</a:t>
            </a:r>
            <a:endParaRPr lang="en-US" sz="4000" b="0" strike="noStrike" spc="-1" dirty="0">
              <a:latin typeface="Arial"/>
            </a:endParaRPr>
          </a:p>
        </p:txBody>
      </p:sp>
      <p:sp>
        <p:nvSpPr>
          <p:cNvPr id="52" name="CustomShape 10"/>
          <p:cNvSpPr/>
          <p:nvPr/>
        </p:nvSpPr>
        <p:spPr>
          <a:xfrm>
            <a:off x="13825080" y="9054475"/>
            <a:ext cx="1854504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 dirty="0">
                <a:solidFill>
                  <a:srgbClr val="B6862C"/>
                </a:solidFill>
                <a:latin typeface="Arial"/>
              </a:rPr>
              <a:t>System Design</a:t>
            </a:r>
            <a:endParaRPr lang="en-US" sz="4800" b="0" strike="noStrike" spc="-1" dirty="0">
              <a:latin typeface="Arial"/>
            </a:endParaRPr>
          </a:p>
        </p:txBody>
      </p:sp>
      <p:sp>
        <p:nvSpPr>
          <p:cNvPr id="54" name="CustomShape 11"/>
          <p:cNvSpPr/>
          <p:nvPr/>
        </p:nvSpPr>
        <p:spPr>
          <a:xfrm>
            <a:off x="380880" y="16515440"/>
            <a:ext cx="1265220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 dirty="0">
                <a:solidFill>
                  <a:srgbClr val="B6862C"/>
                </a:solidFill>
                <a:latin typeface="Arial"/>
              </a:rPr>
              <a:t>Implementation</a:t>
            </a:r>
            <a:endParaRPr lang="en-US" sz="4800" b="0" strike="noStrike" spc="-1" dirty="0">
              <a:latin typeface="Arial"/>
            </a:endParaRPr>
          </a:p>
        </p:txBody>
      </p:sp>
      <p:sp>
        <p:nvSpPr>
          <p:cNvPr id="57" name="CustomShape 13"/>
          <p:cNvSpPr/>
          <p:nvPr/>
        </p:nvSpPr>
        <p:spPr>
          <a:xfrm>
            <a:off x="13818263" y="16445346"/>
            <a:ext cx="1854468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>
                <a:solidFill>
                  <a:srgbClr val="B6862C"/>
                </a:solidFill>
                <a:latin typeface="Arial"/>
              </a:rPr>
              <a:t>Screenshots</a:t>
            </a:r>
            <a:endParaRPr lang="en-US" sz="4800" b="0" strike="noStrike" spc="-1">
              <a:latin typeface="Arial"/>
            </a:endParaRPr>
          </a:p>
        </p:txBody>
      </p:sp>
      <p:sp>
        <p:nvSpPr>
          <p:cNvPr id="60" name="CustomShape 14"/>
          <p:cNvSpPr/>
          <p:nvPr/>
        </p:nvSpPr>
        <p:spPr>
          <a:xfrm>
            <a:off x="13847760" y="28759118"/>
            <a:ext cx="18520200" cy="11912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7200" b="1" strike="noStrike" spc="-1" dirty="0">
                <a:solidFill>
                  <a:srgbClr val="B6862C"/>
                </a:solidFill>
                <a:latin typeface="Arial"/>
              </a:rPr>
              <a:t>Summary of Contributions</a:t>
            </a:r>
            <a:endParaRPr lang="en-US" sz="7200" b="0" strike="noStrike" spc="-1" dirty="0">
              <a:latin typeface="Arial"/>
            </a:endParaRPr>
          </a:p>
        </p:txBody>
      </p:sp>
      <p:sp>
        <p:nvSpPr>
          <p:cNvPr id="61" name="TextShape 15"/>
          <p:cNvSpPr txBox="1"/>
          <p:nvPr/>
        </p:nvSpPr>
        <p:spPr>
          <a:xfrm>
            <a:off x="13847760" y="30017262"/>
            <a:ext cx="18520200" cy="9454338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lIns="90000" tIns="45000" rIns="90000" bIns="45000" anchor="t"/>
          <a:lstStyle/>
          <a:p>
            <a:pPr marL="215900" indent="-215900">
              <a:lnSpc>
                <a:spcPct val="100000"/>
              </a:lnSpc>
              <a:spcBef>
                <a:spcPts val="1200"/>
              </a:spcBef>
              <a:spcAft>
                <a:spcPts val="3118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5200" b="0" strike="noStrike" spc="-1" dirty="0">
                <a:latin typeface="Arial"/>
                <a:ea typeface="Microsoft YaHei"/>
              </a:rPr>
              <a:t>Fix Existing connection request body to match the updated APIs</a:t>
            </a:r>
          </a:p>
          <a:p>
            <a:pPr marL="215900" indent="-215900">
              <a:spcBef>
                <a:spcPts val="1200"/>
              </a:spcBef>
              <a:spcAft>
                <a:spcPts val="3118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5200" spc="-1" dirty="0"/>
              <a:t>Show notification when a connection has been successfully created</a:t>
            </a:r>
          </a:p>
          <a:p>
            <a:pPr marL="215900" indent="-215900">
              <a:spcBef>
                <a:spcPts val="1200"/>
              </a:spcBef>
              <a:spcAft>
                <a:spcPts val="3118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5200" spc="-1" dirty="0"/>
              <a:t>Show notification when a connection when circuit not created and reason why it wasn’t created</a:t>
            </a:r>
            <a:endParaRPr lang="en-US" sz="5200" b="0" strike="noStrike" spc="-1" dirty="0">
              <a:latin typeface="Arial"/>
            </a:endParaRPr>
          </a:p>
          <a:p>
            <a:pPr marL="215900" indent="-215900">
              <a:lnSpc>
                <a:spcPct val="100000"/>
              </a:lnSpc>
              <a:spcBef>
                <a:spcPts val="1200"/>
              </a:spcBef>
              <a:spcAft>
                <a:spcPts val="310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5200" b="0" strike="noStrike" spc="-1" dirty="0">
                <a:latin typeface="Arial"/>
                <a:ea typeface="Microsoft YaHei"/>
              </a:rPr>
              <a:t>Validate that an endpoint is available before sending a request to create a new connection</a:t>
            </a:r>
          </a:p>
          <a:p>
            <a:pPr marL="215900" indent="-215900">
              <a:lnSpc>
                <a:spcPct val="100000"/>
              </a:lnSpc>
              <a:spcBef>
                <a:spcPts val="1200"/>
              </a:spcBef>
              <a:spcAft>
                <a:spcPts val="3118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5200" b="0" strike="noStrike" spc="-1" dirty="0">
                <a:latin typeface="Arial"/>
                <a:ea typeface="Microsoft YaHei"/>
              </a:rPr>
              <a:t>Display a table of existing connections on the Web UI</a:t>
            </a:r>
            <a:endParaRPr lang="en-US" sz="5200" b="0" strike="noStrike" spc="-1" dirty="0">
              <a:latin typeface="Arial"/>
            </a:endParaRPr>
          </a:p>
        </p:txBody>
      </p:sp>
      <p:sp>
        <p:nvSpPr>
          <p:cNvPr id="62" name="CustomShape 16"/>
          <p:cNvSpPr/>
          <p:nvPr/>
        </p:nvSpPr>
        <p:spPr>
          <a:xfrm>
            <a:off x="293160" y="23126784"/>
            <a:ext cx="12652200" cy="825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4800" b="1" strike="noStrike" spc="-1" dirty="0">
                <a:solidFill>
                  <a:srgbClr val="B6862C"/>
                </a:solidFill>
                <a:latin typeface="Arial"/>
              </a:rPr>
              <a:t>Object Design</a:t>
            </a:r>
            <a:endParaRPr lang="en-US" sz="4800" b="0" strike="noStrike" spc="-1" dirty="0">
              <a:latin typeface="Arial"/>
            </a:endParaRPr>
          </a:p>
        </p:txBody>
      </p:sp>
      <p:sp>
        <p:nvSpPr>
          <p:cNvPr id="64" name="CustomShape 17"/>
          <p:cNvSpPr/>
          <p:nvPr/>
        </p:nvSpPr>
        <p:spPr>
          <a:xfrm>
            <a:off x="474840" y="39694278"/>
            <a:ext cx="31779000" cy="1099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81E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/>
            <a:r>
              <a:rPr lang="en-US" sz="6600" b="1" strike="noStrike" spc="-1" dirty="0">
                <a:solidFill>
                  <a:srgbClr val="B6862C"/>
                </a:solidFill>
                <a:latin typeface="Arial"/>
              </a:rPr>
              <a:t>Acknowledgements</a:t>
            </a:r>
            <a:endParaRPr lang="en-US" sz="6600" b="0" strike="noStrike" spc="-1" dirty="0">
              <a:latin typeface="Arial"/>
            </a:endParaRPr>
          </a:p>
        </p:txBody>
      </p:sp>
      <p:sp>
        <p:nvSpPr>
          <p:cNvPr id="65" name="TextShape 18"/>
          <p:cNvSpPr txBox="1"/>
          <p:nvPr/>
        </p:nvSpPr>
        <p:spPr>
          <a:xfrm>
            <a:off x="480284" y="40793718"/>
            <a:ext cx="31889836" cy="203600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lIns="90000" tIns="45000" rIns="90000" bIns="45000"/>
          <a:lstStyle/>
          <a:p>
            <a:pPr algn="ctr"/>
            <a:r>
              <a:rPr lang="en-US" sz="4000" b="0" strike="noStrike" spc="-1" dirty="0">
                <a:latin typeface="Arial"/>
              </a:rPr>
              <a:t>Thank you </a:t>
            </a:r>
            <a:r>
              <a:rPr lang="en-US" sz="4000" spc="-1" dirty="0"/>
              <a:t>to Jeronimo </a:t>
            </a:r>
            <a:r>
              <a:rPr lang="en-US" sz="4000" spc="-1" dirty="0" err="1"/>
              <a:t>Bezerra</a:t>
            </a:r>
            <a:r>
              <a:rPr lang="en-US" sz="4000" spc="-1" dirty="0"/>
              <a:t>, Humberto </a:t>
            </a:r>
            <a:r>
              <a:rPr lang="en-US" sz="4000" spc="-1" dirty="0" err="1"/>
              <a:t>Diógenes</a:t>
            </a:r>
            <a:r>
              <a:rPr lang="en-US" sz="4000" spc="-1" dirty="0"/>
              <a:t>, Bárbara </a:t>
            </a:r>
            <a:r>
              <a:rPr lang="en-US" sz="4000" spc="-1" dirty="0" err="1"/>
              <a:t>Boechata</a:t>
            </a:r>
            <a:r>
              <a:rPr lang="en-US" sz="4000" spc="-1" dirty="0"/>
              <a:t> and the rest of the </a:t>
            </a:r>
            <a:r>
              <a:rPr lang="en-US" sz="4000" spc="-1" dirty="0" err="1"/>
              <a:t>Kytos</a:t>
            </a:r>
            <a:r>
              <a:rPr lang="en-US" sz="4000" spc="-1" dirty="0"/>
              <a:t> community for helping me throughout the development of these new features this semester. A special thanks to </a:t>
            </a:r>
            <a:r>
              <a:rPr lang="en-US" sz="4000" spc="-1" dirty="0" err="1"/>
              <a:t>Vasilka</a:t>
            </a:r>
            <a:r>
              <a:rPr lang="en-US" sz="4000" spc="-1" dirty="0"/>
              <a:t> </a:t>
            </a:r>
            <a:r>
              <a:rPr lang="en-US" sz="4000" spc="-1" dirty="0" err="1"/>
              <a:t>Chergarova</a:t>
            </a:r>
            <a:r>
              <a:rPr lang="en-US" sz="4000" spc="-1" dirty="0"/>
              <a:t> for her patience and willingness to help us learn considering the application was new to everyone on the AMPATH team this semester.</a:t>
            </a:r>
            <a:endParaRPr lang="en-US" sz="4000" b="0" strike="noStrike" spc="-1" dirty="0">
              <a:latin typeface="Arial"/>
            </a:endParaRPr>
          </a:p>
        </p:txBody>
      </p:sp>
      <p:pic>
        <p:nvPicPr>
          <p:cNvPr id="27" name="Picture 22" descr="The Python Logo | Python Software Foundation">
            <a:extLst>
              <a:ext uri="{FF2B5EF4-FFF2-40B4-BE49-F238E27FC236}">
                <a16:creationId xmlns:a16="http://schemas.microsoft.com/office/drawing/2014/main" id="{7D706C58-F907-48B0-AFE9-240DCA99F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40" y="17858875"/>
            <a:ext cx="5053036" cy="170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>
            <a:extLst>
              <a:ext uri="{FF2B5EF4-FFF2-40B4-BE49-F238E27FC236}">
                <a16:creationId xmlns:a16="http://schemas.microsoft.com/office/drawing/2014/main" id="{51A1D7BB-D918-44D3-9589-7BE395A0B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476" y="17763436"/>
            <a:ext cx="2994603" cy="1618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7">
            <a:extLst>
              <a:ext uri="{FF2B5EF4-FFF2-40B4-BE49-F238E27FC236}">
                <a16:creationId xmlns:a16="http://schemas.microsoft.com/office/drawing/2014/main" id="{66E43D32-4305-4377-832A-0CEE3AE4A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407" y="17837456"/>
            <a:ext cx="4263625" cy="127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ow to install Sailfish X on Xperia™ 10 on Linux - Jolla">
            <a:extLst>
              <a:ext uri="{FF2B5EF4-FFF2-40B4-BE49-F238E27FC236}">
                <a16:creationId xmlns:a16="http://schemas.microsoft.com/office/drawing/2014/main" id="{0870BBB0-6CE1-4850-B941-14C4F61E6C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604" y="20116077"/>
            <a:ext cx="3437884" cy="170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341DAB0-79F7-4989-9915-C3CFCB53F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280" y="20200827"/>
            <a:ext cx="3381400" cy="162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yCharm: the Python IDE for Professional Developers by JetBrains">
            <a:extLst>
              <a:ext uri="{FF2B5EF4-FFF2-40B4-BE49-F238E27FC236}">
                <a16:creationId xmlns:a16="http://schemas.microsoft.com/office/drawing/2014/main" id="{EBE2FC0D-F3FD-46DB-9C2E-10EB78BBE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7082" y="19783959"/>
            <a:ext cx="2146277" cy="21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9">
            <a:extLst>
              <a:ext uri="{FF2B5EF4-FFF2-40B4-BE49-F238E27FC236}">
                <a16:creationId xmlns:a16="http://schemas.microsoft.com/office/drawing/2014/main" id="{6908CC74-2979-4639-992F-9BEC4E88E3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4" t="20369" r="6501" b="17328"/>
          <a:stretch/>
        </p:blipFill>
        <p:spPr bwMode="auto">
          <a:xfrm>
            <a:off x="24188356" y="10968204"/>
            <a:ext cx="7312030" cy="422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10A1AFD-D3DC-42D6-B2D1-9D41A4CF7C9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2" t="6656" r="30425" b="13710"/>
          <a:stretch/>
        </p:blipFill>
        <p:spPr>
          <a:xfrm>
            <a:off x="794280" y="24090280"/>
            <a:ext cx="12151080" cy="151811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2DCC46-87B2-4107-AA33-3049623200D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0953" t="10169" b="35559"/>
          <a:stretch/>
        </p:blipFill>
        <p:spPr>
          <a:xfrm>
            <a:off x="18181251" y="17338083"/>
            <a:ext cx="14111854" cy="303738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E65D150-5F98-4733-A6C9-49761B1EF335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5536"/>
          <a:stretch/>
        </p:blipFill>
        <p:spPr>
          <a:xfrm>
            <a:off x="13967666" y="23515736"/>
            <a:ext cx="6014193" cy="496639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C0AF31D-9070-404B-A990-EBDE7C89F61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r="78817" b="377"/>
          <a:stretch/>
        </p:blipFill>
        <p:spPr>
          <a:xfrm>
            <a:off x="13967666" y="17387127"/>
            <a:ext cx="4028945" cy="59905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7F6D43-A07B-42FC-B624-71DFBD672D7B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16787" b="-929"/>
          <a:stretch/>
        </p:blipFill>
        <p:spPr>
          <a:xfrm>
            <a:off x="20047679" y="23509359"/>
            <a:ext cx="12206161" cy="24198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F67E46-34F3-4FE5-A245-1E9D8CC7988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047678" y="26043053"/>
            <a:ext cx="12206161" cy="24198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9911D8-E5D1-45B6-B243-F35A39080E8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8181251" y="20513515"/>
            <a:ext cx="14188869" cy="2860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2278</TotalTime>
  <Words>407</Words>
  <Application>Microsoft Office PowerPoint</Application>
  <PresentationFormat>Custom</PresentationFormat>
  <Paragraphs>37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Symbol</vt:lpstr>
      <vt:lpstr>Times New Roman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AnthonyCardona</dc:creator>
  <dc:description/>
  <cp:lastModifiedBy>Anthony Cardona</cp:lastModifiedBy>
  <cp:revision>53</cp:revision>
  <dcterms:created xsi:type="dcterms:W3CDTF">2020-08-01T16:00:32Z</dcterms:created>
  <dcterms:modified xsi:type="dcterms:W3CDTF">2020-12-04T02:00:28Z</dcterms:modified>
  <dc:language>en-US</dc:language>
</cp:coreProperties>
</file>