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</p:sldMasterIdLst>
  <p:sldIdLst>
    <p:sldId id="287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56"/>
    <p:restoredTop sz="94694"/>
  </p:normalViewPr>
  <p:slideViewPr>
    <p:cSldViewPr snapToGrid="0" snapToObjects="1">
      <p:cViewPr>
        <p:scale>
          <a:sx n="39" d="100"/>
          <a:sy n="39" d="100"/>
        </p:scale>
        <p:origin x="144" y="-2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067702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ABA992-AECA-4ED6-8294-80F467D65A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8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49136BCC-E229-4CF6-A7A5-5F5AAA449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6EBF5-CE89-4E5A-8BEB-E89CBAA71D4D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03B8D340-9F7A-4CBF-BEF8-6B4C568F9C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DFFA47-0EB6-420B-B4D0-2C31769288CC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0665972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028BA8-DD1B-460F-88FD-033259AD31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BAD091-FCA5-4809-8F31-1ED0C678A528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3A4B309E-2E11-4DCE-BCD9-FA2B52122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D33457-CA34-4D78-B512-0BC0C60E714D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63A971-62A8-4DDC-92C3-1332F0AAA496}"/>
              </a:ext>
            </a:extLst>
          </p:cNvPr>
          <p:cNvSpPr txBox="1">
            <a:spLocks/>
          </p:cNvSpPr>
          <p:nvPr userDrawn="1"/>
        </p:nvSpPr>
        <p:spPr>
          <a:xfrm>
            <a:off x="6912864" y="8763002"/>
            <a:ext cx="34987147" cy="189859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A331F8-709A-43B7-B257-79CD7BB8C041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24A75E-F861-4AC4-81E7-8792F3974BF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85CD6-232F-475F-A2BE-681712645810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34DB31-ED88-43C2-A111-9026427E69F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F6EF2-C5DE-49D8-A13D-D77BEF05E92A}"/>
              </a:ext>
            </a:extLst>
          </p:cNvPr>
          <p:cNvSpPr txBox="1"/>
          <p:nvPr userDrawn="1"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1EFD65A-5794-4EF4-9812-2A21C91C71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52" r:id="rId2"/>
    <p:sldLayoutId id="2147483674" r:id="rId3"/>
    <p:sldLayoutId id="2147483657" r:id="rId4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hyperlink" Target="https://kytos.io/" TargetMode="External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25564082" cy="22775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of Computing &amp; Information Sciences</a:t>
            </a:r>
          </a:p>
          <a:p>
            <a:pPr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Fall 2020 Senior Design Project</a:t>
            </a:r>
          </a:p>
        </p:txBody>
      </p:sp>
      <p:sp>
        <p:nvSpPr>
          <p:cNvPr id="9" name="Text Box 72">
            <a:extLst>
              <a:ext uri="{FF2B5EF4-FFF2-40B4-BE49-F238E27FC236}">
                <a16:creationId xmlns:a16="http://schemas.microsoft.com/office/drawing/2014/main" id="{2EED1598-60C5-49C2-BAA8-49F45BA25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7235387"/>
            <a:ext cx="21444395" cy="2536925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algn="just">
              <a:spcBef>
                <a:spcPct val="0"/>
              </a:spcBef>
              <a:buClr>
                <a:srgbClr val="3333CC"/>
              </a:buClr>
              <a:buNone/>
            </a:pPr>
            <a:r>
              <a:rPr lang="en-US" altLang="en-US" sz="4000" dirty="0"/>
              <a:t>The material presented in this poster is based upon the work supported by </a:t>
            </a:r>
            <a:r>
              <a:rPr lang="en-US" altLang="en-US" sz="4000" dirty="0" err="1"/>
              <a:t>Vasilka</a:t>
            </a:r>
            <a:r>
              <a:rPr lang="en-US" altLang="en-US" sz="4000" dirty="0"/>
              <a:t> </a:t>
            </a:r>
            <a:r>
              <a:rPr lang="en-US" sz="4000" dirty="0" err="1"/>
              <a:t>Chergarova</a:t>
            </a:r>
            <a:r>
              <a:rPr lang="en-US" sz="4000" dirty="0"/>
              <a:t>, Jeronimo </a:t>
            </a:r>
            <a:r>
              <a:rPr lang="en-US" sz="4000" dirty="0" err="1"/>
              <a:t>Bezerra</a:t>
            </a:r>
            <a:r>
              <a:rPr lang="en-US" sz="4000" dirty="0"/>
              <a:t>, Humberto </a:t>
            </a:r>
            <a:r>
              <a:rPr lang="en-US" sz="4000" dirty="0" err="1"/>
              <a:t>Diógenes</a:t>
            </a:r>
            <a:r>
              <a:rPr lang="en-US" sz="4000" dirty="0"/>
              <a:t>, Bárbara </a:t>
            </a:r>
            <a:r>
              <a:rPr lang="en-US" sz="4000" dirty="0" err="1"/>
              <a:t>Boechat</a:t>
            </a:r>
            <a:r>
              <a:rPr lang="en-US" sz="4000" dirty="0"/>
              <a:t>, and the rest of the</a:t>
            </a:r>
            <a:r>
              <a:rPr lang="en-US" altLang="en-US" sz="4000" dirty="0"/>
              <a:t> </a:t>
            </a:r>
            <a:r>
              <a:rPr lang="en-US" altLang="en-US" sz="4000" dirty="0" err="1"/>
              <a:t>Kytos</a:t>
            </a:r>
            <a:r>
              <a:rPr lang="en-US" altLang="en-US" sz="4000" dirty="0"/>
              <a:t> team. I would like to thank them for their assistance and mentorship that my team and I received throughout the senior design project.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9769" y="7793327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9CA74CC4-34B7-4F57-9992-BCAD1230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5384223"/>
            <a:ext cx="7846464" cy="9057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5400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C8F18C1E-31D9-46D3-BE19-55DA104A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7793327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887D412B-6423-484C-AD9B-E5ECA85D3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7832725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958AB4A0-C289-4ADA-8E7E-FD585C5A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9769" y="1517275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D89D59-3547-4CE5-8CAB-62224CE8F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151159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1137790E-7E42-499E-81B8-F01AB63F5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15911513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F7D73690-55B3-4EF2-A6C3-3C404710F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75121" y="2334439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217D62A4-F7D5-4C28-B9F8-65F5E8198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88710" y="2270999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3442864"/>
            <a:ext cx="35204400" cy="346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AMPATH Web Interface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Student: Carolina Camarda</a:t>
            </a:r>
            <a:endParaRPr lang="en-US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en-US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4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Vasilka</a:t>
            </a:r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Chergarova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Jeronimo </a:t>
            </a:r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Bezerra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Humberto </a:t>
            </a:r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Diógenes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Bárbara </a:t>
            </a:r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Boechat</a:t>
            </a:r>
            <a:endParaRPr lang="en-US" altLang="ja-JP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4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Masoud </a:t>
            </a:r>
            <a:r>
              <a:rPr lang="en-US" alt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Florida International University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A6CD6-194A-474C-BCFB-AF6903CA7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653" y="929625"/>
            <a:ext cx="4341622" cy="43416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903939-7D0F-FF41-9200-F86A5024CB72}"/>
              </a:ext>
            </a:extLst>
          </p:cNvPr>
          <p:cNvSpPr txBox="1"/>
          <p:nvPr/>
        </p:nvSpPr>
        <p:spPr>
          <a:xfrm>
            <a:off x="6655821" y="8853692"/>
            <a:ext cx="910163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en-US" sz="4400" dirty="0"/>
              <a:t>Managing </a:t>
            </a:r>
            <a:r>
              <a:rPr lang="en-US" altLang="en-US" sz="4400" b="1" dirty="0"/>
              <a:t>software-defined networking </a:t>
            </a:r>
            <a:r>
              <a:rPr lang="en-US" altLang="en-US" sz="4400" dirty="0"/>
              <a:t>connections can be a tedious task where not many UIs are user friendly. </a:t>
            </a:r>
            <a:r>
              <a:rPr lang="en-US" altLang="en-US" sz="4400" dirty="0" err="1"/>
              <a:t>Kytos</a:t>
            </a:r>
            <a:r>
              <a:rPr lang="en-US" altLang="en-US" sz="4400" dirty="0"/>
              <a:t> </a:t>
            </a:r>
            <a:r>
              <a:rPr lang="en-US" altLang="en-US" sz="4400" dirty="0" err="1"/>
              <a:t>MEF_Eline</a:t>
            </a:r>
            <a:r>
              <a:rPr lang="en-US" altLang="en-US" sz="4400" dirty="0"/>
              <a:t> </a:t>
            </a:r>
            <a:r>
              <a:rPr lang="en-US" altLang="en-US" sz="4400" dirty="0" err="1"/>
              <a:t>Napp</a:t>
            </a:r>
            <a:r>
              <a:rPr lang="en-US" altLang="en-US" sz="4400" dirty="0"/>
              <a:t> allows users to easily create, modify, and delete circuits through several  APIs implemented on the </a:t>
            </a:r>
            <a:r>
              <a:rPr lang="en-US" altLang="en-US" sz="4400" dirty="0" err="1"/>
              <a:t>Kytos</a:t>
            </a:r>
            <a:r>
              <a:rPr lang="en-US" altLang="en-US" sz="4400" dirty="0"/>
              <a:t> web UI.</a:t>
            </a:r>
            <a:endParaRPr lang="en-US" sz="4400" spc="-1" dirty="0"/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1F0BC9-8920-B24D-B4B9-EB7478F1D26D}"/>
              </a:ext>
            </a:extLst>
          </p:cNvPr>
          <p:cNvSpPr txBox="1"/>
          <p:nvPr/>
        </p:nvSpPr>
        <p:spPr>
          <a:xfrm>
            <a:off x="6816436" y="16344244"/>
            <a:ext cx="8941015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" dirty="0"/>
              <a:t>The </a:t>
            </a:r>
            <a:r>
              <a:rPr lang="en-US" sz="4000" spc="-1" dirty="0" err="1"/>
              <a:t>Kytos</a:t>
            </a:r>
            <a:r>
              <a:rPr lang="en-US" sz="4000" spc="-1" dirty="0"/>
              <a:t> MEF Eline </a:t>
            </a:r>
            <a:r>
              <a:rPr lang="en-US" sz="4000" spc="-1" dirty="0" err="1"/>
              <a:t>Napp</a:t>
            </a:r>
            <a:r>
              <a:rPr lang="en-US" sz="4000" spc="-1" dirty="0"/>
              <a:t> relies on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spc="-1" dirty="0" err="1"/>
              <a:t>Kytos</a:t>
            </a:r>
            <a:r>
              <a:rPr lang="en-US" sz="4000" spc="-1" dirty="0"/>
              <a:t> OpenFlow Library - Library for parsing OpenFlow message.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spc="-1" dirty="0" err="1"/>
              <a:t>Kytos</a:t>
            </a:r>
            <a:r>
              <a:rPr lang="en-US" sz="4000" spc="-1" dirty="0"/>
              <a:t> Controller - controller to implement the OpenFlow protocol and deliver a communication mechanism that allows </a:t>
            </a:r>
            <a:r>
              <a:rPr lang="en-US" sz="4000" spc="-1" dirty="0" err="1"/>
              <a:t>NApps</a:t>
            </a:r>
            <a:r>
              <a:rPr lang="en-US" sz="4000" spc="-1" dirty="0"/>
              <a:t> to communicate with each other.</a:t>
            </a:r>
          </a:p>
          <a:p>
            <a:endParaRPr lang="en-US" sz="4000" spc="-1" dirty="0"/>
          </a:p>
          <a:p>
            <a:r>
              <a:rPr lang="en-US" sz="4000" spc="-1" dirty="0">
                <a:latin typeface="Arial"/>
              </a:rPr>
              <a:t>3 additional </a:t>
            </a:r>
            <a:r>
              <a:rPr lang="en-US" sz="4000" spc="-1" dirty="0" err="1">
                <a:latin typeface="Arial"/>
              </a:rPr>
              <a:t>Napps</a:t>
            </a:r>
            <a:endParaRPr lang="en-US" sz="4000" spc="-1" dirty="0">
              <a:latin typeface="Arial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spc="-1" dirty="0" err="1"/>
              <a:t>kytos</a:t>
            </a:r>
            <a:r>
              <a:rPr lang="en-US" sz="4000" spc="-1" dirty="0"/>
              <a:t>/</a:t>
            </a:r>
            <a:r>
              <a:rPr lang="en-US" sz="4000" spc="-1" dirty="0" err="1"/>
              <a:t>flow_manager</a:t>
            </a:r>
            <a:r>
              <a:rPr lang="en-US" sz="4000" spc="-1" dirty="0"/>
              <a:t>, </a:t>
            </a:r>
            <a:r>
              <a:rPr lang="en-US" sz="4000" spc="-1" dirty="0" err="1"/>
              <a:t>kytos</a:t>
            </a:r>
            <a:r>
              <a:rPr lang="en-US" sz="4000" spc="-1" dirty="0"/>
              <a:t>/pathfinder, </a:t>
            </a:r>
            <a:r>
              <a:rPr lang="en-US" sz="4000" spc="-1" dirty="0" err="1"/>
              <a:t>kytos</a:t>
            </a:r>
            <a:r>
              <a:rPr lang="en-US" sz="4000" spc="-1" dirty="0"/>
              <a:t>/topology</a:t>
            </a:r>
            <a:endParaRPr lang="en-US" sz="4000" spc="-1" dirty="0">
              <a:latin typeface="Arial"/>
            </a:endParaRPr>
          </a:p>
          <a:p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6F7E8D-CEED-934C-9ADA-A0E254F7D9ED}"/>
              </a:ext>
            </a:extLst>
          </p:cNvPr>
          <p:cNvSpPr txBox="1"/>
          <p:nvPr/>
        </p:nvSpPr>
        <p:spPr>
          <a:xfrm>
            <a:off x="31570738" y="8631391"/>
            <a:ext cx="1163466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 algn="just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>
                <a:latin typeface="Arial"/>
              </a:rPr>
              <a:t>User must be able to create new connections from the list of available switches.</a:t>
            </a:r>
            <a:endParaRPr lang="en-US" sz="4000" spc="-1" dirty="0"/>
          </a:p>
          <a:p>
            <a:pPr marL="216000" indent="-216000" algn="just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/>
              <a:t>Users must be notified when a connection has been successfully created.</a:t>
            </a:r>
            <a:endParaRPr lang="en-US" sz="4000" spc="-1" dirty="0">
              <a:latin typeface="Arial"/>
            </a:endParaRPr>
          </a:p>
          <a:p>
            <a:pPr marL="216000" indent="-216000" algn="just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/>
              <a:t>Users must be notified when failing to create a connection and the reason why.</a:t>
            </a:r>
            <a:endParaRPr lang="en-US" sz="4000" spc="-1" dirty="0">
              <a:latin typeface="Arial"/>
            </a:endParaRPr>
          </a:p>
          <a:p>
            <a:pPr marL="216000" indent="-216000" algn="just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>
                <a:latin typeface="Arial"/>
              </a:rPr>
              <a:t>Users must be notified when they are trying to create a connection with an existing endpoint.</a:t>
            </a:r>
          </a:p>
          <a:p>
            <a:pPr marL="216000" indent="-216000" algn="just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/>
              <a:t>Users must </a:t>
            </a:r>
            <a:r>
              <a:rPr lang="en-US" sz="4000" spc="-1" dirty="0">
                <a:latin typeface="Arial"/>
              </a:rPr>
              <a:t>have the option to view a list of already created connections with its relevant information.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A488BE-530F-374A-8A05-149EBF9A0DC9}"/>
              </a:ext>
            </a:extLst>
          </p:cNvPr>
          <p:cNvSpPr txBox="1"/>
          <p:nvPr/>
        </p:nvSpPr>
        <p:spPr>
          <a:xfrm>
            <a:off x="17628780" y="8973879"/>
            <a:ext cx="1163466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spc="-1" dirty="0">
                <a:latin typeface="Arial"/>
              </a:rPr>
              <a:t>Currently the </a:t>
            </a:r>
            <a:r>
              <a:rPr lang="en-US" sz="4400" spc="-1" dirty="0" err="1">
                <a:latin typeface="Arial"/>
              </a:rPr>
              <a:t>Kytos</a:t>
            </a:r>
            <a:r>
              <a:rPr lang="en-US" sz="4400" spc="-1" dirty="0">
                <a:latin typeface="Arial"/>
              </a:rPr>
              <a:t> MEF Eline </a:t>
            </a:r>
            <a:r>
              <a:rPr lang="en-US" sz="4400" spc="-1" dirty="0" err="1">
                <a:latin typeface="Arial"/>
              </a:rPr>
              <a:t>Napp</a:t>
            </a:r>
            <a:r>
              <a:rPr lang="en-US" sz="4400" spc="-1" dirty="0"/>
              <a:t> is an experimental project and its current </a:t>
            </a:r>
            <a:r>
              <a:rPr lang="en-US" sz="4400" spc="-1" dirty="0">
                <a:latin typeface="Arial"/>
              </a:rPr>
              <a:t>functionality was only to create Ethernet Virtual Circuits through </a:t>
            </a:r>
            <a:r>
              <a:rPr lang="en-US" sz="4400" spc="-1" dirty="0" err="1">
                <a:latin typeface="Arial"/>
              </a:rPr>
              <a:t>Kyto’s</a:t>
            </a:r>
            <a:r>
              <a:rPr lang="en-US" sz="4400" spc="-1" dirty="0">
                <a:latin typeface="Arial"/>
              </a:rPr>
              <a:t> web UI by using a rest API with an outdated body request. Most of the </a:t>
            </a:r>
            <a:r>
              <a:rPr lang="en-US" sz="4400" spc="-1" dirty="0" err="1">
                <a:latin typeface="Arial"/>
              </a:rPr>
              <a:t>Kytos</a:t>
            </a:r>
            <a:r>
              <a:rPr lang="en-US" sz="4400" spc="-1" dirty="0">
                <a:latin typeface="Arial"/>
              </a:rPr>
              <a:t> MEF Eline Rest APIs have been defined and documented but not implemented into its Web UI.</a:t>
            </a:r>
          </a:p>
        </p:txBody>
      </p:sp>
      <p:pic>
        <p:nvPicPr>
          <p:cNvPr id="26" name="Picture 22" descr="The Python Logo | Python Software Foundation">
            <a:extLst>
              <a:ext uri="{FF2B5EF4-FFF2-40B4-BE49-F238E27FC236}">
                <a16:creationId xmlns:a16="http://schemas.microsoft.com/office/drawing/2014/main" id="{8B7634F6-6135-D049-B097-FB213662D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1301" y="17473351"/>
            <a:ext cx="5053036" cy="170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 descr="How to install Sailfish X on Xperia™ 10 on Linux - Jolla">
            <a:extLst>
              <a:ext uri="{FF2B5EF4-FFF2-40B4-BE49-F238E27FC236}">
                <a16:creationId xmlns:a16="http://schemas.microsoft.com/office/drawing/2014/main" id="{7CE86A9C-CC6E-1C4E-98EF-8D421B6A50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6935" y="17473351"/>
            <a:ext cx="3437884" cy="170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5">
            <a:extLst>
              <a:ext uri="{FF2B5EF4-FFF2-40B4-BE49-F238E27FC236}">
                <a16:creationId xmlns:a16="http://schemas.microsoft.com/office/drawing/2014/main" id="{845B4003-B554-014A-ACD3-9E542899F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0518" y="20080404"/>
            <a:ext cx="2994603" cy="161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7">
            <a:extLst>
              <a:ext uri="{FF2B5EF4-FFF2-40B4-BE49-F238E27FC236}">
                <a16:creationId xmlns:a16="http://schemas.microsoft.com/office/drawing/2014/main" id="{1E4301F3-F84A-3749-9649-D728F584E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4065" y="20419409"/>
            <a:ext cx="4263625" cy="127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2D5CDFD-E263-934E-BF67-2AADF411C1FA}"/>
              </a:ext>
            </a:extLst>
          </p:cNvPr>
          <p:cNvSpPr txBox="1"/>
          <p:nvPr/>
        </p:nvSpPr>
        <p:spPr>
          <a:xfrm>
            <a:off x="18066442" y="23778970"/>
            <a:ext cx="11196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/>
              <a:t>Kytos</a:t>
            </a:r>
            <a:r>
              <a:rPr lang="en-US" sz="4000" dirty="0"/>
              <a:t> SDN Platform :: Your network, your rules! Retrieved Dec 3, 2020, from </a:t>
            </a:r>
            <a:r>
              <a:rPr lang="en-US" sz="4000" u="sng" dirty="0">
                <a:hlinkClick r:id="rId7"/>
              </a:rPr>
              <a:t>https://kytos.io/</a:t>
            </a:r>
            <a:r>
              <a:rPr lang="en-US" sz="4000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6341BB-9792-5342-840A-84C0C0957E47}"/>
              </a:ext>
            </a:extLst>
          </p:cNvPr>
          <p:cNvSpPr txBox="1"/>
          <p:nvPr/>
        </p:nvSpPr>
        <p:spPr>
          <a:xfrm>
            <a:off x="31570738" y="25603200"/>
            <a:ext cx="1127543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4000" dirty="0"/>
              <a:t>AMPATH's team goal is to fix issues and develop new functionality to </a:t>
            </a:r>
            <a:r>
              <a:rPr lang="en-US" sz="4000" dirty="0" err="1"/>
              <a:t>Kytos</a:t>
            </a:r>
            <a:r>
              <a:rPr lang="en-US" sz="4000" dirty="0"/>
              <a:t> </a:t>
            </a:r>
            <a:r>
              <a:rPr lang="en-US" sz="4000" dirty="0" err="1"/>
              <a:t>MEF_Eline</a:t>
            </a:r>
            <a:r>
              <a:rPr lang="en-US" sz="4000" dirty="0"/>
              <a:t> </a:t>
            </a:r>
            <a:r>
              <a:rPr lang="en-US" sz="4000" dirty="0" err="1"/>
              <a:t>NApp</a:t>
            </a:r>
            <a:r>
              <a:rPr lang="en-US" sz="4000" dirty="0"/>
              <a:t>. Through this </a:t>
            </a:r>
            <a:r>
              <a:rPr lang="en-US" sz="4000" dirty="0" err="1"/>
              <a:t>NApp</a:t>
            </a:r>
            <a:r>
              <a:rPr lang="en-US" sz="4000" dirty="0"/>
              <a:t> users are able to manage topologies. The UI will allow network operators to view status of circuits, create new circuits, and delete existing circuits.</a:t>
            </a:r>
          </a:p>
          <a:p>
            <a:pPr algn="just" fontAlgn="base"/>
            <a:br>
              <a:rPr lang="en-US" sz="4000" dirty="0"/>
            </a:br>
            <a:endParaRPr lang="en-US" sz="4000" dirty="0"/>
          </a:p>
          <a:p>
            <a:pPr algn="just"/>
            <a:endParaRPr lang="en-US" sz="4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E5FDB09-9F5C-274E-AA68-00A0284B5D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696897" y="15911513"/>
            <a:ext cx="6680200" cy="64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544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6" ma:contentTypeDescription="Create a new document." ma:contentTypeScope="" ma:versionID="368c5bd83c88e8dfca99475d3871c9b5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ebdd37c0a28e067fdd3973fd4e5d6d09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2.xml><?xml version="1.0" encoding="utf-8"?>
<ds:datastoreItem xmlns:ds="http://schemas.openxmlformats.org/officeDocument/2006/customXml" ds:itemID="{0538F0FC-5D49-4D6D-8462-715107C0A5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3144</TotalTime>
  <Words>416</Words>
  <Application>Microsoft Macintosh PowerPoint</Application>
  <PresentationFormat>Custom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Carolina Camarda</cp:lastModifiedBy>
  <cp:revision>83</cp:revision>
  <dcterms:created xsi:type="dcterms:W3CDTF">2019-06-25T19:12:02Z</dcterms:created>
  <dcterms:modified xsi:type="dcterms:W3CDTF">2020-12-14T03:09:23Z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