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0" roundtripDataSignature="AMtx7mj2MkxpE0EeaFHKqPxOFCI1hXDVR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60" Type="http://customschemas.google.com/relationships/presentationmetadata" Target="metadata"/><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a7811f6e1b_0_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a7811f6e1b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5" name="Google Shape;235;p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2" name="Google Shape;242;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9" name="Google Shape;249;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6" name="Google Shape;256;p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af2a21f7e9_4_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2" name="Google Shape;262;gaf2a21f7e9_4_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a5c3b8aa5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8" name="Google Shape;268;ga5c3b8aa5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3" name="Google Shape;273;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af2a21f7e9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af2a21f7e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6" name="Google Shape;286;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b108f5034e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b108f5034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af2a21f7e9_4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5" name="Google Shape;185;gaf2a21f7e9_4_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0" name="Google Shape;300;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7" name="Google Shape;307;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4" name="Google Shape;314;p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af2a21f7e9_3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af2a21f7e9_3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7" name="Google Shape;327;p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af2a21f7e9_2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3" name="Google Shape;333;gaf2a21f7e9_2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af2a21f7e9_4_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af2a21f7e9_4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af2a21f7e9_4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af2a21f7e9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a5c3b8aa57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2" name="Google Shape;352;ga5c3b8aa57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7" name="Google Shape;357;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af2a21f7e9_4_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1" name="Google Shape;191;gaf2a21f7e9_4_5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af2a21f7e9_1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af2a21f7e9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0" name="Google Shape;370;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7" name="Google Shape;377;p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4" name="Google Shape;384;p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af2a21f7e9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1" name="Google Shape;391;gaf2a21f7e9_2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af2a21f7e9_3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af2a21f7e9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af2a21f7e9_4_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04" name="Google Shape;404;gaf2a21f7e9_4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af2a21f7e9_4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0" name="Google Shape;410;gaf2a21f7e9_4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a5c3b8aa57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a5c3b8aa57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a5c3b8aa57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22" name="Google Shape;422;ga5c3b8aa57_0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af2a21f7e9_4_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7" name="Google Shape;197;gaf2a21f7e9_4_6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27" name="Google Shape;427;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4" name="Google Shape;434;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af2a21f7e9_1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41" name="Google Shape;441;gaf2a21f7e9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af2a21f7e9_1_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af2a21f7e9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53" name="Google Shape;453;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0" name="Google Shape;460;p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b108f5034e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b108f5034e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74" name="Google Shape;474;p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80" name="Google Shape;480;p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af2a21f7e9_2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86" name="Google Shape;486;gaf2a21f7e9_2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a5c3b8aa57_0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3" name="Google Shape;203;ga5c3b8aa57_0_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af2a21f7e9_3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93" name="Google Shape;493;gaf2a21f7e9_3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00" name="Google Shape;500;p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af2a21f7e9_4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06" name="Google Shape;506;gaf2a21f7e9_4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ga7c78c193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12" name="Google Shape;512;ga7c78c193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gb0c7a2859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18" name="Google Shape;518;gb0c7a2859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4" name="Google Shape;524;p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a5c3b8aa57_0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9" name="Google Shape;209;ga5c3b8aa57_0_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a5c3b8aa57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5" name="Google Shape;215;ga5c3b8aa57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af2a21f7e9_4_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1" name="Google Shape;221;gaf2a21f7e9_4_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af2a21f7e9_4_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8" name="Google Shape;228;gaf2a21f7e9_4_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9"/>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9"/>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3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38"/>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25" name="Google Shape;125;p38"/>
          <p:cNvSpPr txBox="1"/>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38"/>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38"/>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38"/>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38"/>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3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31" name="Google Shape;131;p38"/>
          <p:cNvGrpSpPr/>
          <p:nvPr/>
        </p:nvGrpSpPr>
        <p:grpSpPr>
          <a:xfrm flipH="1">
            <a:off x="11449544" y="206704"/>
            <a:ext cx="522582" cy="530386"/>
            <a:chOff x="2645664" y="2011680"/>
            <a:chExt cx="735606" cy="746592"/>
          </a:xfrm>
        </p:grpSpPr>
        <p:sp>
          <p:nvSpPr>
            <p:cNvPr id="132" name="Google Shape;132;p3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3" name="Google Shape;133;p3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34" name="Google Shape;134;p3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38"/>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36" name="Google Shape;136;p3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9"/>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9"/>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41" name="Google Shape;141;p39"/>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42" name="Google Shape;142;p39"/>
          <p:cNvGrpSpPr/>
          <p:nvPr/>
        </p:nvGrpSpPr>
        <p:grpSpPr>
          <a:xfrm>
            <a:off x="11449163" y="211743"/>
            <a:ext cx="522582" cy="530386"/>
            <a:chOff x="11140977" y="745237"/>
            <a:chExt cx="522582" cy="530386"/>
          </a:xfrm>
        </p:grpSpPr>
        <p:sp>
          <p:nvSpPr>
            <p:cNvPr id="143" name="Google Shape;143;p3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 name="Google Shape;144;p3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45" name="Google Shape;145;p39"/>
          <p:cNvSpPr txBox="1"/>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46" name="Google Shape;146;p3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39"/>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48" name="Google Shape;148;p3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4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40"/>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52" name="Google Shape;152;p4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53" name="Google Shape;153;p40"/>
          <p:cNvGrpSpPr/>
          <p:nvPr/>
        </p:nvGrpSpPr>
        <p:grpSpPr>
          <a:xfrm>
            <a:off x="11449163" y="211743"/>
            <a:ext cx="522582" cy="530386"/>
            <a:chOff x="11140977" y="745237"/>
            <a:chExt cx="522582" cy="530386"/>
          </a:xfrm>
        </p:grpSpPr>
        <p:sp>
          <p:nvSpPr>
            <p:cNvPr id="154" name="Google Shape;154;p4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 name="Google Shape;155;p4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6" name="Google Shape;156;p40"/>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40"/>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40"/>
          <p:cNvSpPr txBox="1"/>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4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40"/>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61" name="Google Shape;161;p4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4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41"/>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65" name="Google Shape;165;p4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6" name="Google Shape;166;p41"/>
          <p:cNvGrpSpPr/>
          <p:nvPr/>
        </p:nvGrpSpPr>
        <p:grpSpPr>
          <a:xfrm>
            <a:off x="11449163" y="211743"/>
            <a:ext cx="522582" cy="530386"/>
            <a:chOff x="11140977" y="745237"/>
            <a:chExt cx="522582" cy="530386"/>
          </a:xfrm>
        </p:grpSpPr>
        <p:sp>
          <p:nvSpPr>
            <p:cNvPr id="167" name="Google Shape;167;p4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 name="Google Shape;168;p4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9" name="Google Shape;169;p41"/>
          <p:cNvSpPr txBox="1"/>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41"/>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41"/>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41"/>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41"/>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4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 name="Google Shape;175;p41"/>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76" name="Google Shape;176;p4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30"/>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30"/>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30"/>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8" name="Google Shape;28;p30"/>
          <p:cNvGrpSpPr/>
          <p:nvPr/>
        </p:nvGrpSpPr>
        <p:grpSpPr>
          <a:xfrm>
            <a:off x="11449163" y="211743"/>
            <a:ext cx="522582" cy="530386"/>
            <a:chOff x="11140977" y="745237"/>
            <a:chExt cx="522582" cy="530386"/>
          </a:xfrm>
        </p:grpSpPr>
        <p:sp>
          <p:nvSpPr>
            <p:cNvPr id="29" name="Google Shape;29;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 name="Google Shape;30;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1" name="Google Shape;31;p30"/>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2" name="Google Shape;32;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30"/>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3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3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8" name="Google Shape;38;p31"/>
          <p:cNvGrpSpPr/>
          <p:nvPr/>
        </p:nvGrpSpPr>
        <p:grpSpPr>
          <a:xfrm>
            <a:off x="11449163" y="211743"/>
            <a:ext cx="522582" cy="530386"/>
            <a:chOff x="11140977" y="745237"/>
            <a:chExt cx="522582" cy="530386"/>
          </a:xfrm>
        </p:grpSpPr>
        <p:sp>
          <p:nvSpPr>
            <p:cNvPr id="39" name="Google Shape;39;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 name="Google Shape;40;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1" name="Google Shape;41;p3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1"/>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1"/>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45" name="Google Shape;45;p3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3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3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 name="Google Shape;50;p3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32"/>
          <p:cNvGrpSpPr/>
          <p:nvPr/>
        </p:nvGrpSpPr>
        <p:grpSpPr>
          <a:xfrm>
            <a:off x="11449163" y="211743"/>
            <a:ext cx="522582" cy="530386"/>
            <a:chOff x="11140977" y="745237"/>
            <a:chExt cx="522582" cy="530386"/>
          </a:xfrm>
        </p:grpSpPr>
        <p:sp>
          <p:nvSpPr>
            <p:cNvPr id="55" name="Google Shape;55;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 name="Google Shape;56;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7" name="Google Shape;57;p32"/>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8" name="Google Shape;58;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3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p3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3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3"/>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3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33"/>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66" name="Google Shape;66;p33"/>
          <p:cNvGrpSpPr/>
          <p:nvPr/>
        </p:nvGrpSpPr>
        <p:grpSpPr>
          <a:xfrm flipH="1">
            <a:off x="11449544" y="206704"/>
            <a:ext cx="522582" cy="530386"/>
            <a:chOff x="2645664" y="2011680"/>
            <a:chExt cx="735606" cy="746592"/>
          </a:xfrm>
        </p:grpSpPr>
        <p:sp>
          <p:nvSpPr>
            <p:cNvPr id="67" name="Google Shape;67;p3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8" name="Google Shape;68;p3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69" name="Google Shape;69;p33"/>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70" name="Google Shape;70;p3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3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34"/>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3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3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4"/>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34"/>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34"/>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3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80" name="Google Shape;80;p34"/>
          <p:cNvGrpSpPr/>
          <p:nvPr/>
        </p:nvGrpSpPr>
        <p:grpSpPr>
          <a:xfrm flipH="1">
            <a:off x="11449544" y="206704"/>
            <a:ext cx="522582" cy="530386"/>
            <a:chOff x="2645664" y="2011680"/>
            <a:chExt cx="735606" cy="746592"/>
          </a:xfrm>
        </p:grpSpPr>
        <p:sp>
          <p:nvSpPr>
            <p:cNvPr id="81" name="Google Shape;81;p3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2" name="Google Shape;82;p3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3" name="Google Shape;83;p34"/>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84" name="Google Shape;84;p3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3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3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3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35"/>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35"/>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3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92" name="Google Shape;92;p35"/>
          <p:cNvGrpSpPr/>
          <p:nvPr/>
        </p:nvGrpSpPr>
        <p:grpSpPr>
          <a:xfrm flipH="1">
            <a:off x="11449544" y="206704"/>
            <a:ext cx="522582" cy="530386"/>
            <a:chOff x="2645664" y="2011680"/>
            <a:chExt cx="735606" cy="746592"/>
          </a:xfrm>
        </p:grpSpPr>
        <p:sp>
          <p:nvSpPr>
            <p:cNvPr id="93" name="Google Shape;93;p3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4" name="Google Shape;94;p3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95" name="Google Shape;95;p35"/>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96" name="Google Shape;96;p3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97" name="Shape 97"/>
        <p:cNvGrpSpPr/>
        <p:nvPr/>
      </p:nvGrpSpPr>
      <p:grpSpPr>
        <a:xfrm>
          <a:off x="0" y="0"/>
          <a:ext cx="0" cy="0"/>
          <a:chOff x="0" y="0"/>
          <a:chExt cx="0" cy="0"/>
        </a:xfrm>
      </p:grpSpPr>
      <p:sp>
        <p:nvSpPr>
          <p:cNvPr id="98" name="Google Shape;98;p3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99" name="Google Shape;99;p36"/>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00" name="Google Shape;100;p36"/>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1" name="Google Shape;101;p3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36"/>
          <p:cNvSpPr txBox="1"/>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03" name="Google Shape;103;p36"/>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04" name="Google Shape;104;p36"/>
          <p:cNvGrpSpPr/>
          <p:nvPr/>
        </p:nvGrpSpPr>
        <p:grpSpPr>
          <a:xfrm flipH="1">
            <a:off x="11449544" y="206704"/>
            <a:ext cx="522582" cy="530386"/>
            <a:chOff x="2645664" y="2011680"/>
            <a:chExt cx="735606" cy="746592"/>
          </a:xfrm>
        </p:grpSpPr>
        <p:sp>
          <p:nvSpPr>
            <p:cNvPr id="105" name="Google Shape;105;p3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6" name="Google Shape;106;p3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7" name="Google Shape;107;p36"/>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 name="Google Shape;108;p36"/>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09" name="Google Shape;109;p36"/>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10" name="Shape 110"/>
        <p:cNvGrpSpPr/>
        <p:nvPr/>
      </p:nvGrpSpPr>
      <p:grpSpPr>
        <a:xfrm>
          <a:off x="0" y="0"/>
          <a:ext cx="0" cy="0"/>
          <a:chOff x="0" y="0"/>
          <a:chExt cx="0" cy="0"/>
        </a:xfrm>
      </p:grpSpPr>
      <p:sp>
        <p:nvSpPr>
          <p:cNvPr id="111" name="Google Shape;111;p3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2" name="Google Shape;112;p3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3" name="Google Shape;113;p37"/>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14" name="Google Shape;114;p37"/>
          <p:cNvSpPr txBox="1"/>
          <p:nvPr/>
        </p:nvSpPr>
        <p:spPr>
          <a:xfrm>
            <a:off x="1920239" y="532435"/>
            <a:ext cx="9718653" cy="1184156"/>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15" name="Google Shape;115;p3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16" name="Google Shape;116;p37"/>
          <p:cNvGrpSpPr/>
          <p:nvPr/>
        </p:nvGrpSpPr>
        <p:grpSpPr>
          <a:xfrm flipH="1">
            <a:off x="11449544" y="206704"/>
            <a:ext cx="522582" cy="530386"/>
            <a:chOff x="2645664" y="2011680"/>
            <a:chExt cx="735606" cy="746592"/>
          </a:xfrm>
        </p:grpSpPr>
        <p:sp>
          <p:nvSpPr>
            <p:cNvPr id="117" name="Google Shape;117;p3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 name="Google Shape;118;p3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19" name="Google Shape;119;p3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37"/>
          <p:cNvSpPr txBox="1"/>
          <p:nvPr/>
        </p:nvSpPr>
        <p:spPr>
          <a:xfrm>
            <a:off x="4641089" y="6423496"/>
            <a:ext cx="4492751" cy="2308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21" name="Google Shape;121;p3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3.png"/><Relationship Id="rId2" Type="http://schemas.openxmlformats.org/officeDocument/2006/relationships/image" Target="../media/image2.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28"/>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28"/>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28"/>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28"/>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28"/>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1" name="Google Shape;11;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28"/>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28"/>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28"/>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28"/>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 name="Google Shape;16;p28"/>
          <p:cNvGrpSpPr/>
          <p:nvPr/>
        </p:nvGrpSpPr>
        <p:grpSpPr>
          <a:xfrm>
            <a:off x="11449163" y="211743"/>
            <a:ext cx="522582" cy="530386"/>
            <a:chOff x="11140977" y="745237"/>
            <a:chExt cx="522582" cy="530386"/>
          </a:xfrm>
        </p:grpSpPr>
        <p:sp>
          <p:nvSpPr>
            <p:cNvPr id="17" name="Google Shape;17;p28"/>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 name="Google Shape;18;p28"/>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9" name="Google Shape;19;p28"/>
          <p:cNvSpPr txBox="1"/>
          <p:nvPr/>
        </p:nvSpPr>
        <p:spPr>
          <a:xfrm>
            <a:off x="5349923" y="6421815"/>
            <a:ext cx="6565524" cy="230832"/>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2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9.xml"/><Relationship Id="rId3" Type="http://schemas.openxmlformats.org/officeDocument/2006/relationships/image" Target="../media/image1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image" Target="../media/image16.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1.xml"/><Relationship Id="rId3" Type="http://schemas.openxmlformats.org/officeDocument/2006/relationships/image" Target="../media/image1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1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1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 Id="rId3" Type="http://schemas.openxmlformats.org/officeDocument/2006/relationships/image" Target="../media/image2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 Id="rId3" Type="http://schemas.openxmlformats.org/officeDocument/2006/relationships/image" Target="../media/image1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 Id="rId3" Type="http://schemas.openxmlformats.org/officeDocument/2006/relationships/image" Target="../media/image3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0.xml"/><Relationship Id="rId3" Type="http://schemas.openxmlformats.org/officeDocument/2006/relationships/image" Target="../media/image23.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 Id="rId3" Type="http://schemas.openxmlformats.org/officeDocument/2006/relationships/image" Target="../media/image31.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 Id="rId3" Type="http://schemas.openxmlformats.org/officeDocument/2006/relationships/image" Target="../media/image26.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3.xml"/><Relationship Id="rId3"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4.xml"/><Relationship Id="rId3" Type="http://schemas.openxmlformats.org/officeDocument/2006/relationships/image" Target="../media/image3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5.xml"/><Relationship Id="rId3" Type="http://schemas.openxmlformats.org/officeDocument/2006/relationships/image" Target="../media/image32.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6.xml"/><Relationship Id="rId3" Type="http://schemas.openxmlformats.org/officeDocument/2006/relationships/image" Target="../media/image35.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2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8.xml"/><Relationship Id="rId3" Type="http://schemas.openxmlformats.org/officeDocument/2006/relationships/image" Target="../media/image2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9.xml"/><Relationship Id="rId3" Type="http://schemas.openxmlformats.org/officeDocument/2006/relationships/image" Target="../media/image3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0.xml"/><Relationship Id="rId3" Type="http://schemas.openxmlformats.org/officeDocument/2006/relationships/image" Target="../media/image3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1.xml"/><Relationship Id="rId3" Type="http://schemas.openxmlformats.org/officeDocument/2006/relationships/image" Target="../media/image3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2.xml"/><Relationship Id="rId3" Type="http://schemas.openxmlformats.org/officeDocument/2006/relationships/image" Target="../media/image4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ga7811f6e1b_0_76"/>
          <p:cNvSpPr txBox="1"/>
          <p:nvPr/>
        </p:nvSpPr>
        <p:spPr>
          <a:xfrm>
            <a:off x="1956475" y="493375"/>
            <a:ext cx="9917100" cy="21414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0" i="0" lang="en-US" sz="44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lang="en-US" sz="4400">
                <a:solidFill>
                  <a:srgbClr val="001D4D"/>
                </a:solidFill>
                <a:latin typeface="Trebuchet MS"/>
                <a:ea typeface="Trebuchet MS"/>
                <a:cs typeface="Trebuchet MS"/>
                <a:sym typeface="Trebuchet MS"/>
              </a:rPr>
              <a:t>Fall</a:t>
            </a:r>
            <a:r>
              <a:rPr b="0" i="0" lang="en-US" sz="4400" u="none" cap="none" strike="noStrike">
                <a:solidFill>
                  <a:srgbClr val="001D4D"/>
                </a:solidFill>
                <a:latin typeface="Trebuchet MS"/>
                <a:ea typeface="Trebuchet MS"/>
                <a:cs typeface="Trebuchet MS"/>
                <a:sym typeface="Trebuchet MS"/>
              </a:rPr>
              <a:t> 2020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t/>
            </a:r>
            <a:endParaRPr b="0" i="0" sz="4400" u="none" cap="none" strike="noStrike">
              <a:solidFill>
                <a:srgbClr val="001D4D"/>
              </a:solidFill>
              <a:latin typeface="Trebuchet MS"/>
              <a:ea typeface="Trebuchet MS"/>
              <a:cs typeface="Trebuchet MS"/>
              <a:sym typeface="Trebuchet MS"/>
            </a:endParaRPr>
          </a:p>
        </p:txBody>
      </p:sp>
      <p:sp>
        <p:nvSpPr>
          <p:cNvPr id="182" name="Google Shape;182;ga7811f6e1b_0_76"/>
          <p:cNvSpPr txBox="1"/>
          <p:nvPr/>
        </p:nvSpPr>
        <p:spPr>
          <a:xfrm>
            <a:off x="1917025" y="1291475"/>
            <a:ext cx="9996000" cy="51060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sz="4400">
                <a:solidFill>
                  <a:srgbClr val="001D4D"/>
                </a:solidFill>
                <a:latin typeface="Trebuchet MS"/>
                <a:ea typeface="Trebuchet MS"/>
                <a:cs typeface="Trebuchet MS"/>
                <a:sym typeface="Trebuchet MS"/>
              </a:rPr>
              <a:t>Aviation Job Board Portal</a:t>
            </a:r>
            <a:endParaRPr sz="4400">
              <a:solidFill>
                <a:srgbClr val="001D4D"/>
              </a:solidFill>
              <a:latin typeface="Trebuchet MS"/>
              <a:ea typeface="Trebuchet MS"/>
              <a:cs typeface="Trebuchet MS"/>
              <a:sym typeface="Trebuchet MS"/>
            </a:endParaRPr>
          </a:p>
          <a:p>
            <a:pPr indent="0" lvl="0" marL="0" rtl="0" algn="ctr">
              <a:spcBef>
                <a:spcPts val="0"/>
              </a:spcBef>
              <a:spcAft>
                <a:spcPts val="0"/>
              </a:spcAft>
              <a:buNone/>
            </a:pPr>
            <a:br>
              <a:rPr lang="en-US" sz="2100">
                <a:solidFill>
                  <a:srgbClr val="001D4D"/>
                </a:solidFill>
                <a:latin typeface="Trebuchet MS"/>
                <a:ea typeface="Trebuchet MS"/>
                <a:cs typeface="Trebuchet MS"/>
                <a:sym typeface="Trebuchet MS"/>
              </a:rPr>
            </a:br>
            <a:r>
              <a:rPr lang="en-US" sz="2100" u="sng">
                <a:solidFill>
                  <a:srgbClr val="001D4D"/>
                </a:solidFill>
                <a:latin typeface="Trebuchet MS"/>
                <a:ea typeface="Trebuchet MS"/>
                <a:cs typeface="Trebuchet MS"/>
                <a:sym typeface="Trebuchet MS"/>
              </a:rPr>
              <a:t>2020 Fall Team Members</a:t>
            </a:r>
            <a:endParaRPr sz="2100" u="sng">
              <a:solidFill>
                <a:srgbClr val="001D4D"/>
              </a:solidFill>
              <a:latin typeface="Trebuchet MS"/>
              <a:ea typeface="Trebuchet MS"/>
              <a:cs typeface="Trebuchet MS"/>
              <a:sym typeface="Trebuchet MS"/>
            </a:endParaRPr>
          </a:p>
          <a:p>
            <a:pPr indent="0" lvl="0" marL="0" rtl="0" algn="ctr">
              <a:spcBef>
                <a:spcPts val="0"/>
              </a:spcBef>
              <a:spcAft>
                <a:spcPts val="0"/>
              </a:spcAft>
              <a:buNone/>
            </a:pPr>
            <a:r>
              <a:rPr lang="en-US" sz="1800">
                <a:solidFill>
                  <a:srgbClr val="001D4D"/>
                </a:solidFill>
                <a:latin typeface="Trebuchet MS"/>
                <a:ea typeface="Trebuchet MS"/>
                <a:cs typeface="Trebuchet MS"/>
                <a:sym typeface="Trebuchet MS"/>
              </a:rPr>
              <a:t>Joel Echagarrua, Ryan Pineyro, Dany Franco, Eric Bazan</a:t>
            </a:r>
            <a:endParaRPr sz="1800">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SzPts val="1100"/>
              <a:buFont typeface="Arial"/>
              <a:buNone/>
            </a:pPr>
            <a:r>
              <a:t/>
            </a:r>
            <a:endParaRPr sz="2100">
              <a:solidFill>
                <a:srgbClr val="001D4D"/>
              </a:solidFill>
              <a:latin typeface="Trebuchet MS"/>
              <a:ea typeface="Trebuchet MS"/>
              <a:cs typeface="Trebuchet MS"/>
              <a:sym typeface="Trebuchet MS"/>
            </a:endParaRPr>
          </a:p>
          <a:p>
            <a:pPr indent="0" lvl="0" marL="0" rtl="0" algn="ctr">
              <a:spcBef>
                <a:spcPts val="0"/>
              </a:spcBef>
              <a:spcAft>
                <a:spcPts val="0"/>
              </a:spcAft>
              <a:buNone/>
            </a:pPr>
            <a:r>
              <a:rPr lang="en-US" sz="2100" u="sng">
                <a:solidFill>
                  <a:srgbClr val="001D4D"/>
                </a:solidFill>
                <a:latin typeface="Trebuchet MS"/>
                <a:ea typeface="Trebuchet MS"/>
                <a:cs typeface="Trebuchet MS"/>
                <a:sym typeface="Trebuchet MS"/>
              </a:rPr>
              <a:t>2020 Summer Team Members</a:t>
            </a:r>
            <a:r>
              <a:rPr lang="en-US" sz="2100">
                <a:solidFill>
                  <a:srgbClr val="001D4D"/>
                </a:solidFill>
                <a:latin typeface="Trebuchet MS"/>
                <a:ea typeface="Trebuchet MS"/>
                <a:cs typeface="Trebuchet MS"/>
                <a:sym typeface="Trebuchet MS"/>
              </a:rPr>
              <a:t> </a:t>
            </a:r>
            <a:endParaRPr sz="2100">
              <a:solidFill>
                <a:srgbClr val="001D4D"/>
              </a:solidFill>
              <a:latin typeface="Trebuchet MS"/>
              <a:ea typeface="Trebuchet MS"/>
              <a:cs typeface="Trebuchet MS"/>
              <a:sym typeface="Trebuchet MS"/>
            </a:endParaRPr>
          </a:p>
          <a:p>
            <a:pPr indent="0" lvl="0" marL="0" rtl="0" algn="ctr">
              <a:spcBef>
                <a:spcPts val="0"/>
              </a:spcBef>
              <a:spcAft>
                <a:spcPts val="0"/>
              </a:spcAft>
              <a:buNone/>
            </a:pPr>
            <a:r>
              <a:rPr lang="en-US" sz="1800">
                <a:solidFill>
                  <a:srgbClr val="001D4D"/>
                </a:solidFill>
                <a:latin typeface="Trebuchet MS"/>
                <a:ea typeface="Trebuchet MS"/>
                <a:cs typeface="Trebuchet MS"/>
                <a:sym typeface="Trebuchet MS"/>
              </a:rPr>
              <a:t>Joel Echagarrua, Ryan Pineyro, Dany Franco, Eric Bazan, Sebastian Rodriguez, Tinghui Zhang, Carlos Debasa, Malachi Williams</a:t>
            </a:r>
            <a:endParaRPr sz="1800">
              <a:solidFill>
                <a:srgbClr val="001D4D"/>
              </a:solidFill>
              <a:latin typeface="Trebuchet MS"/>
              <a:ea typeface="Trebuchet MS"/>
              <a:cs typeface="Trebuchet MS"/>
              <a:sym typeface="Trebuchet MS"/>
            </a:endParaRPr>
          </a:p>
          <a:p>
            <a:pPr indent="0" lvl="0" marL="0" rtl="0" algn="ctr">
              <a:spcBef>
                <a:spcPts val="0"/>
              </a:spcBef>
              <a:spcAft>
                <a:spcPts val="0"/>
              </a:spcAft>
              <a:buNone/>
            </a:pPr>
            <a:br>
              <a:rPr lang="en-US" sz="2100">
                <a:solidFill>
                  <a:srgbClr val="001D4D"/>
                </a:solidFill>
                <a:latin typeface="Trebuchet MS"/>
                <a:ea typeface="Trebuchet MS"/>
                <a:cs typeface="Trebuchet MS"/>
                <a:sym typeface="Trebuchet MS"/>
              </a:rPr>
            </a:br>
            <a:r>
              <a:rPr lang="en-US" sz="2200">
                <a:solidFill>
                  <a:srgbClr val="001D4D"/>
                </a:solidFill>
                <a:latin typeface="Trebuchet MS"/>
                <a:ea typeface="Trebuchet MS"/>
                <a:cs typeface="Trebuchet MS"/>
                <a:sym typeface="Trebuchet MS"/>
              </a:rPr>
              <a:t>Product Owner: Masoud Sadjadi</a:t>
            </a:r>
            <a:br>
              <a:rPr lang="en-US" sz="2200">
                <a:solidFill>
                  <a:srgbClr val="001D4D"/>
                </a:solidFill>
                <a:latin typeface="Trebuchet MS"/>
                <a:ea typeface="Trebuchet MS"/>
                <a:cs typeface="Trebuchet MS"/>
                <a:sym typeface="Trebuchet MS"/>
              </a:rPr>
            </a:br>
            <a:r>
              <a:rPr lang="en-US" sz="2200">
                <a:solidFill>
                  <a:srgbClr val="001D4D"/>
                </a:solidFill>
                <a:latin typeface="Trebuchet MS"/>
                <a:ea typeface="Trebuchet MS"/>
                <a:cs typeface="Trebuchet MS"/>
                <a:sym typeface="Trebuchet MS"/>
              </a:rPr>
              <a:t>Professor: Masoud Sadjad</a:t>
            </a:r>
            <a:r>
              <a:rPr lang="en-US" sz="2200">
                <a:solidFill>
                  <a:srgbClr val="001D4D"/>
                </a:solidFill>
                <a:latin typeface="Trebuchet MS"/>
                <a:ea typeface="Trebuchet MS"/>
                <a:cs typeface="Trebuchet MS"/>
                <a:sym typeface="Trebuchet MS"/>
              </a:rPr>
              <a:t>i</a:t>
            </a:r>
            <a:endParaRPr sz="100">
              <a:solidFill>
                <a:srgbClr val="001D4D"/>
              </a:solidFill>
              <a:latin typeface="Trebuchet MS"/>
              <a:ea typeface="Trebuchet MS"/>
              <a:cs typeface="Trebuchet MS"/>
              <a:sym typeface="Trebuchet MS"/>
            </a:endParaRPr>
          </a:p>
          <a:p>
            <a:pPr indent="0" lvl="0" marL="0" rtl="0" algn="ctr">
              <a:spcBef>
                <a:spcPts val="0"/>
              </a:spcBef>
              <a:spcAft>
                <a:spcPts val="0"/>
              </a:spcAft>
              <a:buNone/>
            </a:pPr>
            <a:br>
              <a:rPr lang="en-US">
                <a:solidFill>
                  <a:srgbClr val="001D4D"/>
                </a:solidFill>
                <a:latin typeface="Trebuchet MS"/>
                <a:ea typeface="Trebuchet MS"/>
                <a:cs typeface="Trebuchet MS"/>
                <a:sym typeface="Trebuchet MS"/>
              </a:rPr>
            </a:br>
            <a:r>
              <a:rPr lang="en-US" sz="1800">
                <a:solidFill>
                  <a:srgbClr val="001D4D"/>
                </a:solidFill>
                <a:latin typeface="Trebuchet MS"/>
                <a:ea typeface="Trebuchet MS"/>
                <a:cs typeface="Trebuchet MS"/>
                <a:sym typeface="Trebuchet MS"/>
              </a:rPr>
              <a:t>School of Computing and Information Sciences</a:t>
            </a:r>
            <a:br>
              <a:rPr lang="en-US" sz="1800">
                <a:solidFill>
                  <a:srgbClr val="001D4D"/>
                </a:solidFill>
                <a:latin typeface="Trebuchet MS"/>
                <a:ea typeface="Trebuchet MS"/>
                <a:cs typeface="Trebuchet MS"/>
                <a:sym typeface="Trebuchet MS"/>
              </a:rPr>
            </a:br>
            <a:r>
              <a:rPr lang="en-US" sz="1800">
                <a:solidFill>
                  <a:srgbClr val="001D4D"/>
                </a:solidFill>
                <a:latin typeface="Trebuchet MS"/>
                <a:ea typeface="Trebuchet MS"/>
                <a:cs typeface="Trebuchet MS"/>
                <a:sym typeface="Trebuchet MS"/>
              </a:rPr>
              <a:t>Florida International University</a:t>
            </a:r>
            <a:endParaRPr sz="4400">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5"/>
          <p:cNvSpPr txBox="1"/>
          <p:nvPr/>
        </p:nvSpPr>
        <p:spPr>
          <a:xfrm>
            <a:off x="2596238" y="628613"/>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FFFFFF"/>
                </a:solidFill>
                <a:latin typeface="Trebuchet MS"/>
                <a:ea typeface="Trebuchet MS"/>
                <a:cs typeface="Trebuchet MS"/>
                <a:sym typeface="Trebuchet MS"/>
              </a:rPr>
              <a:t>Implemented User Stories</a:t>
            </a:r>
            <a:endParaRPr b="0" i="0" sz="3800" u="none" cap="none" strike="noStrike">
              <a:solidFill>
                <a:srgbClr val="FFFFFF"/>
              </a:solidFill>
              <a:latin typeface="Trebuchet MS"/>
              <a:ea typeface="Trebuchet MS"/>
              <a:cs typeface="Trebuchet MS"/>
              <a:sym typeface="Trebuchet MS"/>
            </a:endParaRPr>
          </a:p>
        </p:txBody>
      </p:sp>
      <p:sp>
        <p:nvSpPr>
          <p:cNvPr id="238" name="Google Shape;238;p5"/>
          <p:cNvSpPr txBox="1"/>
          <p:nvPr/>
        </p:nvSpPr>
        <p:spPr>
          <a:xfrm>
            <a:off x="2450825" y="1891688"/>
            <a:ext cx="4188300" cy="4208400"/>
          </a:xfrm>
          <a:prstGeom prst="rect">
            <a:avLst/>
          </a:prstGeom>
          <a:noFill/>
          <a:ln>
            <a:noFill/>
          </a:ln>
        </p:spPr>
        <p:txBody>
          <a:bodyPr anchorCtr="0" anchor="t" bIns="45700" lIns="91425" spcFirstLastPara="1" rIns="91425" wrap="square" tIns="45700">
            <a:noAutofit/>
          </a:bodyPr>
          <a:lstStyle/>
          <a:p>
            <a:pPr indent="-257175" lvl="0" marL="282575" marR="0" rtl="0" algn="l">
              <a:lnSpc>
                <a:spcPct val="115000"/>
              </a:lnSpc>
              <a:spcBef>
                <a:spcPts val="120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jobseeker</a:t>
            </a:r>
            <a:r>
              <a:rPr b="0" i="0" lang="en-US" sz="1400" u="none" cap="none" strike="noStrike">
                <a:solidFill>
                  <a:srgbClr val="FFFFFF"/>
                </a:solidFill>
                <a:latin typeface="Arial"/>
                <a:ea typeface="Arial"/>
                <a:cs typeface="Arial"/>
                <a:sym typeface="Arial"/>
              </a:rPr>
              <a:t>, I would like to be able to upload my resume and have the system automatically fill out my profile based on its contents so that I can spend less time building my profile.</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jobseeker</a:t>
            </a:r>
            <a:r>
              <a:rPr b="0" i="0" lang="en-US" sz="1400" u="none" cap="none" strike="noStrike">
                <a:solidFill>
                  <a:srgbClr val="FFFFFF"/>
                </a:solidFill>
                <a:latin typeface="Arial"/>
                <a:ea typeface="Arial"/>
                <a:cs typeface="Arial"/>
                <a:sym typeface="Arial"/>
              </a:rPr>
              <a:t>, I would like to have a profile that contains all of my information (skills, contact information, etc.) so that there is one place to find and update them.</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jobseeker</a:t>
            </a:r>
            <a:r>
              <a:rPr b="0" i="0" lang="en-US" sz="1400" u="none" cap="none" strike="noStrike">
                <a:solidFill>
                  <a:srgbClr val="FFFFFF"/>
                </a:solidFill>
                <a:latin typeface="Arial"/>
                <a:ea typeface="Arial"/>
                <a:cs typeface="Arial"/>
                <a:sym typeface="Arial"/>
              </a:rPr>
              <a:t>, I would like to see my current job applications in order to keep track of them and know how far along they are.</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an </a:t>
            </a:r>
            <a:r>
              <a:rPr b="1" lang="en-US">
                <a:solidFill>
                  <a:srgbClr val="FFFFFF"/>
                </a:solidFill>
              </a:rPr>
              <a:t>company owner</a:t>
            </a:r>
            <a:r>
              <a:rPr b="0" i="0" lang="en-US" sz="1400" u="none" cap="none" strike="noStrike">
                <a:solidFill>
                  <a:srgbClr val="FFFFFF"/>
                </a:solidFill>
                <a:latin typeface="Arial"/>
                <a:ea typeface="Arial"/>
                <a:cs typeface="Arial"/>
                <a:sym typeface="Arial"/>
              </a:rPr>
              <a:t>, I would like to have a company page that contains all of the company’s information(description, </a:t>
            </a:r>
            <a:r>
              <a:rPr lang="en-US">
                <a:solidFill>
                  <a:srgbClr val="FFFFFF"/>
                </a:solidFill>
              </a:rPr>
              <a:t>events</a:t>
            </a:r>
            <a:r>
              <a:rPr b="0" i="0" lang="en-US" sz="1400" u="none" cap="none" strike="noStrike">
                <a:solidFill>
                  <a:srgbClr val="FFFFFF"/>
                </a:solidFill>
                <a:latin typeface="Arial"/>
                <a:ea typeface="Arial"/>
                <a:cs typeface="Arial"/>
                <a:sym typeface="Arial"/>
              </a:rPr>
              <a:t>, job postings) so that job seekers can learn about it and apply for jobs.</a:t>
            </a:r>
            <a:endParaRPr b="0" i="0" sz="1400" u="none" cap="none" strike="noStrike">
              <a:solidFill>
                <a:srgbClr val="FFFFFF"/>
              </a:solidFill>
              <a:latin typeface="Arial"/>
              <a:ea typeface="Arial"/>
              <a:cs typeface="Arial"/>
              <a:sym typeface="Arial"/>
            </a:endParaRPr>
          </a:p>
          <a:p>
            <a:pPr indent="0" lvl="0" marL="282575" marR="0" rtl="0" algn="l">
              <a:lnSpc>
                <a:spcPct val="115000"/>
              </a:lnSpc>
              <a:spcBef>
                <a:spcPts val="1200"/>
              </a:spcBef>
              <a:spcAft>
                <a:spcPts val="1200"/>
              </a:spcAft>
              <a:buClr>
                <a:srgbClr val="000000"/>
              </a:buClr>
              <a:buSzPts val="1400"/>
              <a:buFont typeface="Arial"/>
              <a:buNone/>
            </a:pPr>
            <a:r>
              <a:t/>
            </a:r>
            <a:endParaRPr b="0" i="0" sz="1400" u="none" cap="none" strike="noStrike">
              <a:solidFill>
                <a:srgbClr val="FFFFFF"/>
              </a:solidFill>
              <a:latin typeface="Trebuchet MS"/>
              <a:ea typeface="Trebuchet MS"/>
              <a:cs typeface="Trebuchet MS"/>
              <a:sym typeface="Trebuchet MS"/>
            </a:endParaRPr>
          </a:p>
        </p:txBody>
      </p:sp>
      <p:sp>
        <p:nvSpPr>
          <p:cNvPr id="239" name="Google Shape;239;p5"/>
          <p:cNvSpPr txBox="1"/>
          <p:nvPr/>
        </p:nvSpPr>
        <p:spPr>
          <a:xfrm>
            <a:off x="6639125" y="2020988"/>
            <a:ext cx="3937800" cy="4208400"/>
          </a:xfrm>
          <a:prstGeom prst="rect">
            <a:avLst/>
          </a:prstGeom>
          <a:noFill/>
          <a:ln>
            <a:noFill/>
          </a:ln>
        </p:spPr>
        <p:txBody>
          <a:bodyPr anchorCtr="0" anchor="t" bIns="45700" lIns="91425" spcFirstLastPara="1" rIns="91425" wrap="square" tIns="45700">
            <a:noAutofit/>
          </a:bodyPr>
          <a:lstStyle/>
          <a:p>
            <a:pPr indent="-257175" lvl="0" marL="282575" marR="0" rtl="0" algn="l">
              <a:lnSpc>
                <a:spcPct val="115000"/>
              </a:lnSpc>
              <a:spcBef>
                <a:spcPts val="120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jobseeker</a:t>
            </a:r>
            <a:r>
              <a:rPr b="0" i="0" lang="en-US" sz="1400" u="none" cap="none" strike="noStrike">
                <a:solidFill>
                  <a:srgbClr val="FFFFFF"/>
                </a:solidFill>
                <a:latin typeface="Arial"/>
                <a:ea typeface="Arial"/>
                <a:cs typeface="Arial"/>
                <a:sym typeface="Arial"/>
              </a:rPr>
              <a:t>, I would like to be able to search for jobs based on a multitude of criteria (location, salary, etc.) so that I can find the best fit for me.</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user</a:t>
            </a:r>
            <a:r>
              <a:rPr b="0" i="0" lang="en-US" sz="1400" u="none" cap="none" strike="noStrike">
                <a:solidFill>
                  <a:srgbClr val="FFFFFF"/>
                </a:solidFill>
                <a:latin typeface="Arial"/>
                <a:ea typeface="Arial"/>
                <a:cs typeface="Arial"/>
                <a:sym typeface="Arial"/>
              </a:rPr>
              <a:t>, I would like to be able to register </a:t>
            </a:r>
            <a:r>
              <a:rPr lang="en-US">
                <a:solidFill>
                  <a:srgbClr val="FFFFFF"/>
                </a:solidFill>
              </a:rPr>
              <a:t>an account </a:t>
            </a:r>
            <a:r>
              <a:rPr b="0" i="0" lang="en-US" sz="1400" u="none" cap="none" strike="noStrike">
                <a:solidFill>
                  <a:srgbClr val="FFFFFF"/>
                </a:solidFill>
                <a:latin typeface="Arial"/>
                <a:ea typeface="Arial"/>
                <a:cs typeface="Arial"/>
                <a:sym typeface="Arial"/>
              </a:rPr>
              <a:t>as either a jobseeker or employer based on my needs.</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user</a:t>
            </a:r>
            <a:r>
              <a:rPr b="0" i="0" lang="en-US" sz="1400" u="none" cap="none" strike="noStrike">
                <a:solidFill>
                  <a:srgbClr val="FFFFFF"/>
                </a:solidFill>
                <a:latin typeface="Arial"/>
                <a:ea typeface="Arial"/>
                <a:cs typeface="Arial"/>
                <a:sym typeface="Arial"/>
              </a:rPr>
              <a:t>, I would like to be presented with a landing page upon entering the website to familiarize myself with what’s going on in the website.</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user</a:t>
            </a:r>
            <a:r>
              <a:rPr b="0" i="0" lang="en-US" sz="1400" u="none" cap="none" strike="noStrike">
                <a:solidFill>
                  <a:srgbClr val="FFFFFF"/>
                </a:solidFill>
                <a:latin typeface="Arial"/>
                <a:ea typeface="Arial"/>
                <a:cs typeface="Arial"/>
                <a:sym typeface="Arial"/>
              </a:rPr>
              <a:t>, I would like a navbar so that I can easily navigate the website. This </a:t>
            </a:r>
            <a:r>
              <a:rPr lang="en-US">
                <a:solidFill>
                  <a:srgbClr val="FFFFFF"/>
                </a:solidFill>
              </a:rPr>
              <a:t>should also help to find the appropriate registration page, to be able to then register and log in to the site.</a:t>
            </a:r>
            <a:endParaRPr b="0" i="0" sz="1400" u="none" cap="none" strike="noStrike">
              <a:solidFill>
                <a:srgbClr val="FFFFFF"/>
              </a:solidFill>
              <a:latin typeface="Arial"/>
              <a:ea typeface="Arial"/>
              <a:cs typeface="Arial"/>
              <a:sym typeface="Arial"/>
            </a:endParaRPr>
          </a:p>
          <a:p>
            <a:pPr indent="0" lvl="0" marL="282575" marR="0" rtl="0" algn="l">
              <a:lnSpc>
                <a:spcPct val="115000"/>
              </a:lnSpc>
              <a:spcBef>
                <a:spcPts val="1200"/>
              </a:spcBef>
              <a:spcAft>
                <a:spcPts val="1200"/>
              </a:spcAft>
              <a:buClr>
                <a:srgbClr val="000000"/>
              </a:buClr>
              <a:buSzPts val="1400"/>
              <a:buFont typeface="Arial"/>
              <a:buNone/>
            </a:pPr>
            <a:r>
              <a:t/>
            </a:r>
            <a:endParaRPr b="0" i="0" sz="1400" u="none" cap="none" strike="noStrike">
              <a:solidFill>
                <a:srgbClr val="FFFFFF"/>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6"/>
          <p:cNvSpPr txBox="1"/>
          <p:nvPr/>
        </p:nvSpPr>
        <p:spPr>
          <a:xfrm>
            <a:off x="2260725" y="523275"/>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FFFFFF"/>
                </a:solidFill>
                <a:latin typeface="Trebuchet MS"/>
                <a:ea typeface="Trebuchet MS"/>
                <a:cs typeface="Trebuchet MS"/>
                <a:sym typeface="Trebuchet MS"/>
              </a:rPr>
              <a:t>Implemented User Stories (cont.)</a:t>
            </a:r>
            <a:endParaRPr b="0" i="0" sz="3800" u="none" cap="none" strike="noStrike">
              <a:solidFill>
                <a:srgbClr val="FFFFFF"/>
              </a:solidFill>
              <a:latin typeface="Trebuchet MS"/>
              <a:ea typeface="Trebuchet MS"/>
              <a:cs typeface="Trebuchet MS"/>
              <a:sym typeface="Trebuchet MS"/>
            </a:endParaRPr>
          </a:p>
        </p:txBody>
      </p:sp>
      <p:sp>
        <p:nvSpPr>
          <p:cNvPr id="245" name="Google Shape;245;p6"/>
          <p:cNvSpPr txBox="1"/>
          <p:nvPr/>
        </p:nvSpPr>
        <p:spPr>
          <a:xfrm>
            <a:off x="2115313" y="1786350"/>
            <a:ext cx="4142100" cy="4208400"/>
          </a:xfrm>
          <a:prstGeom prst="rect">
            <a:avLst/>
          </a:prstGeom>
          <a:noFill/>
          <a:ln>
            <a:noFill/>
          </a:ln>
        </p:spPr>
        <p:txBody>
          <a:bodyPr anchorCtr="0" anchor="t" bIns="45700" lIns="91425" spcFirstLastPara="1" rIns="91425" wrap="square" tIns="45700">
            <a:noAutofit/>
          </a:bodyPr>
          <a:lstStyle/>
          <a:p>
            <a:pPr indent="-257175" lvl="0" marL="282575" marR="0" rtl="0" algn="l">
              <a:lnSpc>
                <a:spcPct val="115000"/>
              </a:lnSpc>
              <a:spcBef>
                <a:spcPts val="120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developer</a:t>
            </a:r>
            <a:r>
              <a:rPr b="0" i="0" lang="en-US" sz="1400" u="none" cap="none" strike="noStrike">
                <a:solidFill>
                  <a:srgbClr val="FFFFFF"/>
                </a:solidFill>
                <a:latin typeface="Arial"/>
                <a:ea typeface="Arial"/>
                <a:cs typeface="Arial"/>
                <a:sym typeface="Arial"/>
              </a:rPr>
              <a:t>, I would like to have UI mockups to know what the website should look like before I start coding.</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jobseeker\employer</a:t>
            </a:r>
            <a:r>
              <a:rPr b="0" i="0" lang="en-US" sz="1400" u="none" cap="none" strike="noStrike">
                <a:solidFill>
                  <a:srgbClr val="FFFFFF"/>
                </a:solidFill>
                <a:latin typeface="Arial"/>
                <a:ea typeface="Arial"/>
                <a:cs typeface="Arial"/>
                <a:sym typeface="Arial"/>
              </a:rPr>
              <a:t>, I would like to be able to change my account information including username and password.</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developer</a:t>
            </a:r>
            <a:r>
              <a:rPr b="0" i="0" lang="en-US" sz="1400" u="none" cap="none" strike="noStrike">
                <a:solidFill>
                  <a:srgbClr val="FFFFFF"/>
                </a:solidFill>
                <a:latin typeface="Arial"/>
                <a:ea typeface="Arial"/>
                <a:cs typeface="Arial"/>
                <a:sym typeface="Arial"/>
              </a:rPr>
              <a:t>, I would like to have a DB schema in order to understand how the website’s database works.</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developer</a:t>
            </a:r>
            <a:r>
              <a:rPr b="0" i="0" lang="en-US" sz="1400" u="none" cap="none" strike="noStrike">
                <a:solidFill>
                  <a:srgbClr val="FFFFFF"/>
                </a:solidFill>
                <a:latin typeface="Arial"/>
                <a:ea typeface="Arial"/>
                <a:cs typeface="Arial"/>
                <a:sym typeface="Arial"/>
              </a:rPr>
              <a:t>, I would like to have a job model so that I can successfully program backend code related to jobs.</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Char char="⚫"/>
            </a:pPr>
            <a:r>
              <a:rPr b="1" lang="en-US">
                <a:solidFill>
                  <a:srgbClr val="FFFFFF"/>
                </a:solidFill>
              </a:rPr>
              <a:t>As a jobseeker or company owner, </a:t>
            </a:r>
            <a:r>
              <a:rPr lang="en-US">
                <a:solidFill>
                  <a:srgbClr val="FFFFFF"/>
                </a:solidFill>
              </a:rPr>
              <a:t>I should be able to log in to the site.</a:t>
            </a:r>
            <a:endParaRPr>
              <a:solidFill>
                <a:srgbClr val="FFFFFF"/>
              </a:solidFill>
            </a:endParaRPr>
          </a:p>
          <a:p>
            <a:pPr indent="-257175" lvl="0" marL="282575" marR="0" rtl="0" algn="l">
              <a:lnSpc>
                <a:spcPct val="115000"/>
              </a:lnSpc>
              <a:spcBef>
                <a:spcPts val="0"/>
              </a:spcBef>
              <a:spcAft>
                <a:spcPts val="0"/>
              </a:spcAft>
              <a:buClr>
                <a:srgbClr val="FFFFFF"/>
              </a:buClr>
              <a:buSzPts val="1400"/>
              <a:buChar char="⚫"/>
            </a:pPr>
            <a:r>
              <a:rPr b="1" lang="en-US">
                <a:solidFill>
                  <a:srgbClr val="FFFFFF"/>
                </a:solidFill>
              </a:rPr>
              <a:t>As a company owner</a:t>
            </a:r>
            <a:r>
              <a:rPr lang="en-US">
                <a:solidFill>
                  <a:srgbClr val="FFFFFF"/>
                </a:solidFill>
              </a:rPr>
              <a:t>, I would like to be able to view and edit my company profile page.</a:t>
            </a:r>
            <a:endParaRPr>
              <a:solidFill>
                <a:srgbClr val="FFFFFF"/>
              </a:solidFill>
            </a:endParaRPr>
          </a:p>
          <a:p>
            <a:pPr indent="0" lvl="0" marL="457200" rtl="0" algn="l">
              <a:lnSpc>
                <a:spcPct val="100000"/>
              </a:lnSpc>
              <a:spcBef>
                <a:spcPts val="1200"/>
              </a:spcBef>
              <a:spcAft>
                <a:spcPts val="0"/>
              </a:spcAft>
              <a:buNone/>
            </a:pPr>
            <a:r>
              <a:t/>
            </a:r>
            <a:endParaRPr>
              <a:solidFill>
                <a:srgbClr val="FFFFFF"/>
              </a:solidFill>
            </a:endParaRPr>
          </a:p>
          <a:p>
            <a:pPr indent="0" lvl="0" marL="282575" marR="0" rtl="0" algn="l">
              <a:lnSpc>
                <a:spcPct val="115000"/>
              </a:lnSpc>
              <a:spcBef>
                <a:spcPts val="120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a:p>
            <a:pPr indent="0" lvl="0" marL="282575" marR="0" rtl="0" algn="l">
              <a:lnSpc>
                <a:spcPct val="115000"/>
              </a:lnSpc>
              <a:spcBef>
                <a:spcPts val="1200"/>
              </a:spcBef>
              <a:spcAft>
                <a:spcPts val="120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246" name="Google Shape;246;p6"/>
          <p:cNvSpPr txBox="1"/>
          <p:nvPr/>
        </p:nvSpPr>
        <p:spPr>
          <a:xfrm>
            <a:off x="6146988" y="1786350"/>
            <a:ext cx="3929700" cy="4208400"/>
          </a:xfrm>
          <a:prstGeom prst="rect">
            <a:avLst/>
          </a:prstGeom>
          <a:noFill/>
          <a:ln>
            <a:noFill/>
          </a:ln>
        </p:spPr>
        <p:txBody>
          <a:bodyPr anchorCtr="0" anchor="t" bIns="45700" lIns="91425" spcFirstLastPara="1" rIns="91425" wrap="square" tIns="45700">
            <a:noAutofit/>
          </a:bodyPr>
          <a:lstStyle/>
          <a:p>
            <a:pPr indent="-257175" lvl="0" marL="282575" marR="0" rtl="0" algn="l">
              <a:lnSpc>
                <a:spcPct val="115000"/>
              </a:lnSpc>
              <a:spcBef>
                <a:spcPts val="120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user</a:t>
            </a:r>
            <a:r>
              <a:rPr b="0" i="0" lang="en-US" sz="1400" u="none" cap="none" strike="noStrike">
                <a:solidFill>
                  <a:srgbClr val="FFFFFF"/>
                </a:solidFill>
                <a:latin typeface="Arial"/>
                <a:ea typeface="Arial"/>
                <a:cs typeface="Arial"/>
                <a:sym typeface="Arial"/>
              </a:rPr>
              <a:t>, I would like a sidebar menu to quickly access relevant navigation items.</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developer</a:t>
            </a:r>
            <a:r>
              <a:rPr b="0" i="0" lang="en-US" sz="1400" u="none" cap="none" strike="noStrike">
                <a:solidFill>
                  <a:srgbClr val="FFFFFF"/>
                </a:solidFill>
                <a:latin typeface="Arial"/>
                <a:ea typeface="Arial"/>
                <a:cs typeface="Arial"/>
                <a:sym typeface="Arial"/>
              </a:rPr>
              <a:t>, I would like to incorporate Amazon’s AWS into the backend of the project in order to have a simple to use web service for the job portal.</a:t>
            </a:r>
            <a:endParaRPr b="0" i="0" sz="1400" u="none" cap="none" strike="noStrike">
              <a:solidFill>
                <a:srgbClr val="FFFFFF"/>
              </a:solidFill>
              <a:latin typeface="Arial"/>
              <a:ea typeface="Arial"/>
              <a:cs typeface="Arial"/>
              <a:sym typeface="Arial"/>
            </a:endParaRPr>
          </a:p>
          <a:p>
            <a:pPr indent="-257175" lvl="0" marL="282575" marR="0" rtl="0" algn="l">
              <a:lnSpc>
                <a:spcPct val="115000"/>
              </a:lnSpc>
              <a:spcBef>
                <a:spcPts val="0"/>
              </a:spcBef>
              <a:spcAft>
                <a:spcPts val="0"/>
              </a:spcAft>
              <a:buClr>
                <a:srgbClr val="FFFFFF"/>
              </a:buClr>
              <a:buSzPts val="1400"/>
              <a:buFont typeface="Arial"/>
              <a:buChar char="⚫"/>
            </a:pPr>
            <a:r>
              <a:rPr b="1" i="0" lang="en-US" sz="1400" u="none" cap="none" strike="noStrike">
                <a:solidFill>
                  <a:srgbClr val="FFFFFF"/>
                </a:solidFill>
                <a:latin typeface="Arial"/>
                <a:ea typeface="Arial"/>
                <a:cs typeface="Arial"/>
                <a:sym typeface="Arial"/>
              </a:rPr>
              <a:t>As a developer</a:t>
            </a:r>
            <a:r>
              <a:rPr b="0" i="0" lang="en-US" sz="1400" u="none" cap="none" strike="noStrike">
                <a:solidFill>
                  <a:srgbClr val="FFFFFF"/>
                </a:solidFill>
                <a:latin typeface="Arial"/>
                <a:ea typeface="Arial"/>
                <a:cs typeface="Arial"/>
                <a:sym typeface="Arial"/>
              </a:rPr>
              <a:t>, I would like clear limitations on what each kind of user is allowed to do</a:t>
            </a:r>
            <a:r>
              <a:rPr lang="en-US">
                <a:solidFill>
                  <a:srgbClr val="FFFFFF"/>
                </a:solidFill>
              </a:rPr>
              <a:t>. So create decorators that will stop let’s say jobseekers from going to pages that are meant only for company owners, and do the same vice-versa for jobseekers.</a:t>
            </a:r>
            <a:endParaRPr>
              <a:solidFill>
                <a:srgbClr val="FFFFFF"/>
              </a:solidFill>
            </a:endParaRPr>
          </a:p>
          <a:p>
            <a:pPr indent="-257175" lvl="0" marL="282575" marR="0" rtl="0" algn="l">
              <a:lnSpc>
                <a:spcPct val="115000"/>
              </a:lnSpc>
              <a:spcBef>
                <a:spcPts val="0"/>
              </a:spcBef>
              <a:spcAft>
                <a:spcPts val="0"/>
              </a:spcAft>
              <a:buClr>
                <a:srgbClr val="FFFFFF"/>
              </a:buClr>
              <a:buSzPts val="1400"/>
              <a:buChar char="⚫"/>
            </a:pPr>
            <a:r>
              <a:rPr b="1" lang="en-US">
                <a:solidFill>
                  <a:srgbClr val="FFFFFF"/>
                </a:solidFill>
              </a:rPr>
              <a:t>As a user, </a:t>
            </a:r>
            <a:r>
              <a:rPr lang="en-US">
                <a:solidFill>
                  <a:srgbClr val="FFFFFF"/>
                </a:solidFill>
              </a:rPr>
              <a:t>I would like to log in to the site using LinkedIn</a:t>
            </a:r>
            <a:endParaRPr>
              <a:solidFill>
                <a:srgbClr val="FFFFFF"/>
              </a:solidFill>
            </a:endParaRPr>
          </a:p>
          <a:p>
            <a:pPr indent="-257175" lvl="0" marL="282575" marR="0" rtl="0" algn="l">
              <a:lnSpc>
                <a:spcPct val="115000"/>
              </a:lnSpc>
              <a:spcBef>
                <a:spcPts val="0"/>
              </a:spcBef>
              <a:spcAft>
                <a:spcPts val="0"/>
              </a:spcAft>
              <a:buClr>
                <a:srgbClr val="FFFFFF"/>
              </a:buClr>
              <a:buSzPts val="1400"/>
              <a:buChar char="⚫"/>
            </a:pPr>
            <a:r>
              <a:rPr b="1" lang="en-US">
                <a:solidFill>
                  <a:srgbClr val="FFFFFF"/>
                </a:solidFill>
              </a:rPr>
              <a:t>As a company owner</a:t>
            </a:r>
            <a:r>
              <a:rPr lang="en-US">
                <a:solidFill>
                  <a:srgbClr val="FFFFFF"/>
                </a:solidFill>
              </a:rPr>
              <a:t>, I want to be able to look at the jobs and events I post.</a:t>
            </a:r>
            <a:endParaRPr>
              <a:solidFill>
                <a:srgbClr val="FFFFFF"/>
              </a:solidFill>
            </a:endParaRPr>
          </a:p>
          <a:p>
            <a:pPr indent="0" lvl="0" marL="457200" rtl="0" algn="l">
              <a:lnSpc>
                <a:spcPct val="115000"/>
              </a:lnSpc>
              <a:spcBef>
                <a:spcPts val="1200"/>
              </a:spcBef>
              <a:spcAft>
                <a:spcPts val="0"/>
              </a:spcAft>
              <a:buNone/>
            </a:pPr>
            <a:r>
              <a:t/>
            </a:r>
            <a:endParaRPr>
              <a:solidFill>
                <a:srgbClr val="FFFFFF"/>
              </a:solidFill>
            </a:endParaRPr>
          </a:p>
          <a:p>
            <a:pPr indent="0" lvl="0" marL="282575" marR="0" rtl="0" algn="l">
              <a:lnSpc>
                <a:spcPct val="115000"/>
              </a:lnSpc>
              <a:spcBef>
                <a:spcPts val="1200"/>
              </a:spcBef>
              <a:spcAft>
                <a:spcPts val="120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7"/>
          <p:cNvSpPr txBox="1"/>
          <p:nvPr/>
        </p:nvSpPr>
        <p:spPr>
          <a:xfrm>
            <a:off x="3538675" y="381000"/>
            <a:ext cx="73179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lang="en-US" sz="3800">
                <a:solidFill>
                  <a:srgbClr val="FFFFFF"/>
                </a:solidFill>
                <a:latin typeface="Trebuchet MS"/>
                <a:ea typeface="Trebuchet MS"/>
                <a:cs typeface="Trebuchet MS"/>
                <a:sym typeface="Trebuchet MS"/>
              </a:rPr>
              <a:t>Core Implemented User Stories</a:t>
            </a:r>
            <a:endParaRPr b="0" i="0" sz="3800" u="none" cap="none" strike="noStrike">
              <a:solidFill>
                <a:srgbClr val="FFFFFF"/>
              </a:solidFill>
              <a:latin typeface="Trebuchet MS"/>
              <a:ea typeface="Trebuchet MS"/>
              <a:cs typeface="Trebuchet MS"/>
              <a:sym typeface="Trebuchet MS"/>
            </a:endParaRPr>
          </a:p>
        </p:txBody>
      </p:sp>
      <p:sp>
        <p:nvSpPr>
          <p:cNvPr id="252" name="Google Shape;252;p7"/>
          <p:cNvSpPr txBox="1"/>
          <p:nvPr/>
        </p:nvSpPr>
        <p:spPr>
          <a:xfrm>
            <a:off x="1966625" y="1425600"/>
            <a:ext cx="4579800" cy="4208400"/>
          </a:xfrm>
          <a:prstGeom prst="rect">
            <a:avLst/>
          </a:prstGeom>
          <a:noFill/>
          <a:ln>
            <a:noFill/>
          </a:ln>
        </p:spPr>
        <p:txBody>
          <a:bodyPr anchorCtr="0" anchor="t" bIns="45700" lIns="91425" spcFirstLastPara="1" rIns="91425" wrap="square" tIns="45700">
            <a:noAutofit/>
          </a:bodyPr>
          <a:lstStyle/>
          <a:p>
            <a:pPr indent="-257175" lvl="0" marL="282575" marR="0" rtl="0" algn="l">
              <a:lnSpc>
                <a:spcPct val="100000"/>
              </a:lnSpc>
              <a:spcBef>
                <a:spcPts val="2000"/>
              </a:spcBef>
              <a:spcAft>
                <a:spcPts val="0"/>
              </a:spcAft>
              <a:buClr>
                <a:srgbClr val="FFFFFF"/>
              </a:buClr>
              <a:buSzPts val="1800"/>
              <a:buFont typeface="Noto Sans Symbols"/>
              <a:buChar char="⚫"/>
            </a:pPr>
            <a:r>
              <a:rPr b="1" i="0" lang="en-US" sz="1800" u="none" cap="none" strike="noStrike">
                <a:solidFill>
                  <a:srgbClr val="FFFFFF"/>
                </a:solidFill>
                <a:latin typeface="Trebuchet MS"/>
                <a:ea typeface="Trebuchet MS"/>
                <a:cs typeface="Trebuchet MS"/>
                <a:sym typeface="Trebuchet MS"/>
              </a:rPr>
              <a:t>Register</a:t>
            </a:r>
            <a:r>
              <a:rPr b="0" i="0" lang="en-US" sz="1800" u="none" cap="none" strike="noStrike">
                <a:solidFill>
                  <a:srgbClr val="FFFFFF"/>
                </a:solidFill>
                <a:latin typeface="Trebuchet MS"/>
                <a:ea typeface="Trebuchet MS"/>
                <a:cs typeface="Trebuchet MS"/>
                <a:sym typeface="Trebuchet MS"/>
              </a:rPr>
              <a:t>: allows both jobseekers and employers to create their profiles including posting initial jobs and setting up your qualifications. </a:t>
            </a:r>
            <a:endParaRPr b="0" i="0" sz="1800" u="none" cap="none" strike="noStrike">
              <a:solidFill>
                <a:srgbClr val="FFFFFF"/>
              </a:solidFill>
              <a:latin typeface="Trebuchet MS"/>
              <a:ea typeface="Trebuchet MS"/>
              <a:cs typeface="Trebuchet MS"/>
              <a:sym typeface="Trebuchet MS"/>
            </a:endParaRPr>
          </a:p>
          <a:p>
            <a:pPr indent="-231775" lvl="0" marL="282575" marR="0" rtl="0" algn="l">
              <a:lnSpc>
                <a:spcPct val="100000"/>
              </a:lnSpc>
              <a:spcBef>
                <a:spcPts val="2000"/>
              </a:spcBef>
              <a:spcAft>
                <a:spcPts val="0"/>
              </a:spcAft>
              <a:buClr>
                <a:srgbClr val="FFFFFF"/>
              </a:buClr>
              <a:buSzPts val="1400"/>
              <a:buFont typeface="Noto Sans Symbols"/>
              <a:buChar char="⚫"/>
            </a:pPr>
            <a:r>
              <a:rPr b="1" i="0" lang="en-US" sz="1800" u="none" cap="none" strike="noStrike">
                <a:solidFill>
                  <a:srgbClr val="FFFFFF"/>
                </a:solidFill>
                <a:latin typeface="Trebuchet MS"/>
                <a:ea typeface="Trebuchet MS"/>
                <a:cs typeface="Trebuchet MS"/>
                <a:sym typeface="Trebuchet MS"/>
              </a:rPr>
              <a:t>Login</a:t>
            </a:r>
            <a:r>
              <a:rPr b="0" i="0" lang="en-US" sz="1800" u="none" cap="none" strike="noStrike">
                <a:solidFill>
                  <a:srgbClr val="FFFFFF"/>
                </a:solidFill>
                <a:latin typeface="Trebuchet MS"/>
                <a:ea typeface="Trebuchet MS"/>
                <a:cs typeface="Trebuchet MS"/>
                <a:sym typeface="Trebuchet MS"/>
              </a:rPr>
              <a:t>: allows users to access the website and potentially register</a:t>
            </a:r>
            <a:r>
              <a:rPr lang="en-US" sz="1800">
                <a:solidFill>
                  <a:srgbClr val="FFFFFF"/>
                </a:solidFill>
                <a:latin typeface="Trebuchet MS"/>
                <a:ea typeface="Trebuchet MS"/>
                <a:cs typeface="Trebuchet MS"/>
                <a:sym typeface="Trebuchet MS"/>
              </a:rPr>
              <a:t>.</a:t>
            </a:r>
            <a:endParaRPr b="0" i="0" sz="1800" u="none" cap="none" strike="noStrike">
              <a:solidFill>
                <a:srgbClr val="FFFFFF"/>
              </a:solidFill>
              <a:latin typeface="Trebuchet MS"/>
              <a:ea typeface="Trebuchet MS"/>
              <a:cs typeface="Trebuchet MS"/>
              <a:sym typeface="Trebuchet MS"/>
            </a:endParaRPr>
          </a:p>
          <a:p>
            <a:pPr indent="-231775" lvl="0" marL="282575" marR="0" rtl="0" algn="l">
              <a:lnSpc>
                <a:spcPct val="100000"/>
              </a:lnSpc>
              <a:spcBef>
                <a:spcPts val="2000"/>
              </a:spcBef>
              <a:spcAft>
                <a:spcPts val="0"/>
              </a:spcAft>
              <a:buClr>
                <a:srgbClr val="FFFFFF"/>
              </a:buClr>
              <a:buSzPts val="1400"/>
              <a:buFont typeface="Noto Sans Symbols"/>
              <a:buChar char="⚫"/>
            </a:pPr>
            <a:r>
              <a:rPr b="1" lang="en-US" sz="1800">
                <a:solidFill>
                  <a:srgbClr val="FFFFFF"/>
                </a:solidFill>
                <a:latin typeface="Trebuchet MS"/>
                <a:ea typeface="Trebuchet MS"/>
                <a:cs typeface="Trebuchet MS"/>
                <a:sym typeface="Trebuchet MS"/>
              </a:rPr>
              <a:t>Update Profiles</a:t>
            </a:r>
            <a:r>
              <a:rPr lang="en-US" sz="1800">
                <a:solidFill>
                  <a:srgbClr val="FFFFFF"/>
                </a:solidFill>
                <a:latin typeface="Trebuchet MS"/>
                <a:ea typeface="Trebuchet MS"/>
                <a:cs typeface="Trebuchet MS"/>
                <a:sym typeface="Trebuchet MS"/>
              </a:rPr>
              <a:t>:</a:t>
            </a:r>
            <a:r>
              <a:rPr b="1" lang="en-US" sz="1800">
                <a:solidFill>
                  <a:srgbClr val="FFFFFF"/>
                </a:solidFill>
                <a:latin typeface="Trebuchet MS"/>
                <a:ea typeface="Trebuchet MS"/>
                <a:cs typeface="Trebuchet MS"/>
                <a:sym typeface="Trebuchet MS"/>
              </a:rPr>
              <a:t> </a:t>
            </a:r>
            <a:r>
              <a:rPr lang="en-US" sz="1800">
                <a:solidFill>
                  <a:srgbClr val="FFFFFF"/>
                </a:solidFill>
                <a:latin typeface="Trebuchet MS"/>
                <a:ea typeface="Trebuchet MS"/>
                <a:cs typeface="Trebuchet MS"/>
                <a:sym typeface="Trebuchet MS"/>
              </a:rPr>
              <a:t>As a company owner or a jobseeker, you should be allow to edit and update your profile whenever.</a:t>
            </a:r>
            <a:endParaRPr i="0" sz="1800" u="none" cap="none" strike="noStrike">
              <a:solidFill>
                <a:srgbClr val="FFFFFF"/>
              </a:solidFill>
              <a:latin typeface="Trebuchet MS"/>
              <a:ea typeface="Trebuchet MS"/>
              <a:cs typeface="Trebuchet MS"/>
              <a:sym typeface="Trebuchet MS"/>
            </a:endParaRPr>
          </a:p>
          <a:p>
            <a:pPr indent="-231775" lvl="0" marL="282575" marR="0" rtl="0" algn="l">
              <a:lnSpc>
                <a:spcPct val="100000"/>
              </a:lnSpc>
              <a:spcBef>
                <a:spcPts val="2000"/>
              </a:spcBef>
              <a:spcAft>
                <a:spcPts val="0"/>
              </a:spcAft>
              <a:buClr>
                <a:srgbClr val="FFFFFF"/>
              </a:buClr>
              <a:buSzPts val="1400"/>
              <a:buFont typeface="Noto Sans Symbols"/>
              <a:buChar char="⚫"/>
            </a:pPr>
            <a:r>
              <a:rPr b="1" i="0" lang="en-US" sz="1800" u="none" cap="none" strike="noStrike">
                <a:solidFill>
                  <a:srgbClr val="FFFFFF"/>
                </a:solidFill>
                <a:latin typeface="Trebuchet MS"/>
                <a:ea typeface="Trebuchet MS"/>
                <a:cs typeface="Trebuchet MS"/>
                <a:sym typeface="Trebuchet MS"/>
              </a:rPr>
              <a:t>Upload Resume</a:t>
            </a:r>
            <a:r>
              <a:rPr b="0" i="0" lang="en-US" sz="1800" u="none" cap="none" strike="noStrike">
                <a:solidFill>
                  <a:srgbClr val="FFFFFF"/>
                </a:solidFill>
                <a:latin typeface="Trebuchet MS"/>
                <a:ea typeface="Trebuchet MS"/>
                <a:cs typeface="Trebuchet MS"/>
                <a:sym typeface="Trebuchet MS"/>
              </a:rPr>
              <a:t>: allows jobseekers to not only easily apply for jobs but also allows them to build their profiles via resume parsing</a:t>
            </a:r>
            <a:endParaRPr b="0" i="0" sz="1800" u="none" cap="none" strike="noStrike">
              <a:solidFill>
                <a:srgbClr val="FFFFFF"/>
              </a:solidFill>
              <a:latin typeface="Trebuchet MS"/>
              <a:ea typeface="Trebuchet MS"/>
              <a:cs typeface="Trebuchet MS"/>
              <a:sym typeface="Trebuchet MS"/>
            </a:endParaRPr>
          </a:p>
        </p:txBody>
      </p:sp>
      <p:sp>
        <p:nvSpPr>
          <p:cNvPr id="253" name="Google Shape;253;p7"/>
          <p:cNvSpPr txBox="1"/>
          <p:nvPr/>
        </p:nvSpPr>
        <p:spPr>
          <a:xfrm>
            <a:off x="7211350" y="1613000"/>
            <a:ext cx="4418400" cy="4208400"/>
          </a:xfrm>
          <a:prstGeom prst="rect">
            <a:avLst/>
          </a:prstGeom>
          <a:noFill/>
          <a:ln>
            <a:noFill/>
          </a:ln>
        </p:spPr>
        <p:txBody>
          <a:bodyPr anchorCtr="0" anchor="t" bIns="45700" lIns="91425" spcFirstLastPara="1" rIns="91425" wrap="square" tIns="45700">
            <a:noAutofit/>
          </a:bodyPr>
          <a:lstStyle/>
          <a:p>
            <a:pPr indent="-257175" lvl="0" marL="282575" marR="0" rtl="0" algn="l">
              <a:lnSpc>
                <a:spcPct val="100000"/>
              </a:lnSpc>
              <a:spcBef>
                <a:spcPts val="2000"/>
              </a:spcBef>
              <a:spcAft>
                <a:spcPts val="0"/>
              </a:spcAft>
              <a:buClr>
                <a:srgbClr val="FFFFFF"/>
              </a:buClr>
              <a:buSzPts val="1800"/>
              <a:buFont typeface="Noto Sans Symbols"/>
              <a:buChar char="⚫"/>
            </a:pPr>
            <a:r>
              <a:rPr b="1" i="0" lang="en-US" sz="1800" u="none" cap="none" strike="noStrike">
                <a:solidFill>
                  <a:srgbClr val="FFFFFF"/>
                </a:solidFill>
                <a:latin typeface="Trebuchet MS"/>
                <a:ea typeface="Trebuchet MS"/>
                <a:cs typeface="Trebuchet MS"/>
                <a:sym typeface="Trebuchet MS"/>
              </a:rPr>
              <a:t>Apply For Job</a:t>
            </a:r>
            <a:r>
              <a:rPr b="0" i="0" lang="en-US" sz="1800" u="none" cap="none" strike="noStrike">
                <a:solidFill>
                  <a:srgbClr val="FFFFFF"/>
                </a:solidFill>
                <a:latin typeface="Trebuchet MS"/>
                <a:ea typeface="Trebuchet MS"/>
                <a:cs typeface="Trebuchet MS"/>
                <a:sym typeface="Trebuchet MS"/>
              </a:rPr>
              <a:t>: The main reason that jobseekers register for the site, to apply for aviation jobs.</a:t>
            </a:r>
            <a:r>
              <a:rPr b="1" i="0" lang="en-US" sz="1800" u="none" cap="none" strike="noStrike">
                <a:solidFill>
                  <a:srgbClr val="FFFFFF"/>
                </a:solidFill>
                <a:latin typeface="Trebuchet MS"/>
                <a:ea typeface="Trebuchet MS"/>
                <a:cs typeface="Trebuchet MS"/>
                <a:sym typeface="Trebuchet MS"/>
              </a:rPr>
              <a:t>(not implemented) </a:t>
            </a:r>
            <a:endParaRPr b="1" i="0" sz="1800" u="none" cap="none" strike="noStrike">
              <a:solidFill>
                <a:srgbClr val="FFFFFF"/>
              </a:solidFill>
              <a:latin typeface="Trebuchet MS"/>
              <a:ea typeface="Trebuchet MS"/>
              <a:cs typeface="Trebuchet MS"/>
              <a:sym typeface="Trebuchet MS"/>
            </a:endParaRPr>
          </a:p>
          <a:p>
            <a:pPr indent="-257175" lvl="0" marL="282575" marR="0" rtl="0" algn="l">
              <a:lnSpc>
                <a:spcPct val="100000"/>
              </a:lnSpc>
              <a:spcBef>
                <a:spcPts val="2000"/>
              </a:spcBef>
              <a:spcAft>
                <a:spcPts val="0"/>
              </a:spcAft>
              <a:buClr>
                <a:srgbClr val="FFFFFF"/>
              </a:buClr>
              <a:buSzPts val="1800"/>
              <a:buFont typeface="Noto Sans Symbols"/>
              <a:buChar char="⚫"/>
            </a:pPr>
            <a:r>
              <a:rPr b="1" i="0" lang="en-US" sz="1800" u="none" cap="none" strike="noStrike">
                <a:solidFill>
                  <a:srgbClr val="FFFFFF"/>
                </a:solidFill>
                <a:latin typeface="Trebuchet MS"/>
                <a:ea typeface="Trebuchet MS"/>
                <a:cs typeface="Trebuchet MS"/>
                <a:sym typeface="Trebuchet MS"/>
              </a:rPr>
              <a:t>Search For Job</a:t>
            </a:r>
            <a:r>
              <a:rPr b="0" i="0" lang="en-US" sz="1800" u="none" cap="none" strike="noStrike">
                <a:solidFill>
                  <a:srgbClr val="FFFFFF"/>
                </a:solidFill>
                <a:latin typeface="Trebuchet MS"/>
                <a:ea typeface="Trebuchet MS"/>
                <a:cs typeface="Trebuchet MS"/>
                <a:sym typeface="Trebuchet MS"/>
              </a:rPr>
              <a:t>: The jobseeker can search for jobs based on a variety of criteria (location, salary, etc.)</a:t>
            </a:r>
            <a:endParaRPr b="0" i="0" sz="1800" u="none" cap="none" strike="noStrike">
              <a:solidFill>
                <a:srgbClr val="FFFFFF"/>
              </a:solidFill>
              <a:latin typeface="Trebuchet MS"/>
              <a:ea typeface="Trebuchet MS"/>
              <a:cs typeface="Trebuchet MS"/>
              <a:sym typeface="Trebuchet MS"/>
            </a:endParaRPr>
          </a:p>
          <a:p>
            <a:pPr indent="-257175" lvl="0" marL="282575" marR="0" rtl="0" algn="l">
              <a:lnSpc>
                <a:spcPct val="100000"/>
              </a:lnSpc>
              <a:spcBef>
                <a:spcPts val="2000"/>
              </a:spcBef>
              <a:spcAft>
                <a:spcPts val="0"/>
              </a:spcAft>
              <a:buClr>
                <a:srgbClr val="FFFFFF"/>
              </a:buClr>
              <a:buSzPts val="1800"/>
              <a:buFont typeface="Noto Sans Symbols"/>
              <a:buChar char="⚫"/>
            </a:pPr>
            <a:r>
              <a:rPr b="1" i="0" lang="en-US" sz="1800" u="none" cap="none" strike="noStrike">
                <a:solidFill>
                  <a:srgbClr val="FFFFFF"/>
                </a:solidFill>
                <a:latin typeface="Trebuchet MS"/>
                <a:ea typeface="Trebuchet MS"/>
                <a:cs typeface="Trebuchet MS"/>
                <a:sym typeface="Trebuchet MS"/>
              </a:rPr>
              <a:t>Post Job</a:t>
            </a:r>
            <a:r>
              <a:rPr b="0" i="0" lang="en-US" sz="1800" u="none" cap="none" strike="noStrike">
                <a:solidFill>
                  <a:srgbClr val="FFFFFF"/>
                </a:solidFill>
                <a:latin typeface="Trebuchet MS"/>
                <a:ea typeface="Trebuchet MS"/>
                <a:cs typeface="Trebuchet MS"/>
                <a:sym typeface="Trebuchet MS"/>
              </a:rPr>
              <a:t>: The main reason that employers register for the site, to post jobs that jobseekers can apply to.</a:t>
            </a:r>
            <a:endParaRPr b="0" i="0" sz="1800" u="none" cap="none" strike="noStrike">
              <a:solidFill>
                <a:srgbClr val="FFFFFF"/>
              </a:solidFill>
              <a:latin typeface="Trebuchet MS"/>
              <a:ea typeface="Trebuchet MS"/>
              <a:cs typeface="Trebuchet MS"/>
              <a:sym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8"/>
          <p:cNvSpPr txBox="1"/>
          <p:nvPr/>
        </p:nvSpPr>
        <p:spPr>
          <a:xfrm>
            <a:off x="2668550" y="462225"/>
            <a:ext cx="8725500" cy="839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3800"/>
              <a:buFont typeface="Arial"/>
              <a:buNone/>
            </a:pPr>
            <a:r>
              <a:rPr lang="en-US" sz="3800">
                <a:solidFill>
                  <a:schemeClr val="lt1"/>
                </a:solidFill>
                <a:latin typeface="Trebuchet MS"/>
                <a:ea typeface="Trebuchet MS"/>
                <a:cs typeface="Trebuchet MS"/>
                <a:sym typeface="Trebuchet MS"/>
              </a:rPr>
              <a:t>Core Implemented User Stories (cont.)</a:t>
            </a:r>
            <a:endParaRPr b="0" i="0" sz="3800" u="none" cap="none" strike="noStrike">
              <a:solidFill>
                <a:srgbClr val="FFFFFF"/>
              </a:solidFill>
              <a:latin typeface="Trebuchet MS"/>
              <a:ea typeface="Trebuchet MS"/>
              <a:cs typeface="Trebuchet MS"/>
              <a:sym typeface="Trebuchet MS"/>
            </a:endParaRPr>
          </a:p>
        </p:txBody>
      </p:sp>
      <p:sp>
        <p:nvSpPr>
          <p:cNvPr id="259" name="Google Shape;259;p8"/>
          <p:cNvSpPr txBox="1"/>
          <p:nvPr/>
        </p:nvSpPr>
        <p:spPr>
          <a:xfrm>
            <a:off x="2668550" y="1240875"/>
            <a:ext cx="8553600" cy="4208400"/>
          </a:xfrm>
          <a:prstGeom prst="rect">
            <a:avLst/>
          </a:prstGeom>
          <a:noFill/>
          <a:ln>
            <a:noFill/>
          </a:ln>
        </p:spPr>
        <p:txBody>
          <a:bodyPr anchorCtr="0" anchor="t" bIns="45700" lIns="91425" spcFirstLastPara="1" rIns="91425" wrap="square" tIns="45700">
            <a:noAutofit/>
          </a:bodyPr>
          <a:lstStyle/>
          <a:p>
            <a:pPr indent="-231775" lvl="0" marL="282575" marR="0" rtl="0" algn="l">
              <a:lnSpc>
                <a:spcPct val="100000"/>
              </a:lnSpc>
              <a:spcBef>
                <a:spcPts val="2000"/>
              </a:spcBef>
              <a:spcAft>
                <a:spcPts val="0"/>
              </a:spcAft>
              <a:buClr>
                <a:srgbClr val="FFFFFF"/>
              </a:buClr>
              <a:buSzPts val="1400"/>
              <a:buFont typeface="Noto Sans Symbols"/>
              <a:buChar char="●"/>
            </a:pPr>
            <a:r>
              <a:rPr b="1" lang="en-US" sz="1800">
                <a:solidFill>
                  <a:srgbClr val="FFFFFF"/>
                </a:solidFill>
                <a:latin typeface="Trebuchet MS"/>
                <a:ea typeface="Trebuchet MS"/>
                <a:cs typeface="Trebuchet MS"/>
                <a:sym typeface="Trebuchet MS"/>
              </a:rPr>
              <a:t>Edit/Delete Jobs: </a:t>
            </a:r>
            <a:r>
              <a:rPr lang="en-US" sz="1800">
                <a:solidFill>
                  <a:srgbClr val="FFFFFF"/>
                </a:solidFill>
                <a:latin typeface="Trebuchet MS"/>
                <a:ea typeface="Trebuchet MS"/>
                <a:cs typeface="Trebuchet MS"/>
                <a:sym typeface="Trebuchet MS"/>
              </a:rPr>
              <a:t>The company owner is able to edit/delete any job they post.</a:t>
            </a:r>
            <a:endParaRPr sz="1800">
              <a:solidFill>
                <a:srgbClr val="FFFFFF"/>
              </a:solidFill>
              <a:latin typeface="Trebuchet MS"/>
              <a:ea typeface="Trebuchet MS"/>
              <a:cs typeface="Trebuchet MS"/>
              <a:sym typeface="Trebuchet MS"/>
            </a:endParaRPr>
          </a:p>
          <a:p>
            <a:pPr indent="-231775" lvl="0" marL="282575" marR="0" rtl="0" algn="l">
              <a:lnSpc>
                <a:spcPct val="100000"/>
              </a:lnSpc>
              <a:spcBef>
                <a:spcPts val="2000"/>
              </a:spcBef>
              <a:spcAft>
                <a:spcPts val="0"/>
              </a:spcAft>
              <a:buClr>
                <a:srgbClr val="FFFFFF"/>
              </a:buClr>
              <a:buSzPts val="1400"/>
              <a:buFont typeface="Noto Sans Symbols"/>
              <a:buChar char="●"/>
            </a:pPr>
            <a:r>
              <a:rPr b="1" i="0" lang="en-US" sz="1800" u="none" cap="none" strike="noStrike">
                <a:solidFill>
                  <a:srgbClr val="FFFFFF"/>
                </a:solidFill>
                <a:latin typeface="Trebuchet MS"/>
                <a:ea typeface="Trebuchet MS"/>
                <a:cs typeface="Trebuchet MS"/>
                <a:sym typeface="Trebuchet MS"/>
              </a:rPr>
              <a:t>Post/E</a:t>
            </a:r>
            <a:r>
              <a:rPr b="1" lang="en-US" sz="1800">
                <a:solidFill>
                  <a:srgbClr val="FFFFFF"/>
                </a:solidFill>
                <a:latin typeface="Trebuchet MS"/>
                <a:ea typeface="Trebuchet MS"/>
                <a:cs typeface="Trebuchet MS"/>
                <a:sym typeface="Trebuchet MS"/>
              </a:rPr>
              <a:t>dit/Delete</a:t>
            </a:r>
            <a:r>
              <a:rPr b="1" i="0" lang="en-US" sz="1800" u="none" cap="none" strike="noStrike">
                <a:solidFill>
                  <a:srgbClr val="FFFFFF"/>
                </a:solidFill>
                <a:latin typeface="Trebuchet MS"/>
                <a:ea typeface="Trebuchet MS"/>
                <a:cs typeface="Trebuchet MS"/>
                <a:sym typeface="Trebuchet MS"/>
              </a:rPr>
              <a:t> Event: </a:t>
            </a:r>
            <a:r>
              <a:rPr b="0" i="0" lang="en-US" sz="1800" u="none" cap="none" strike="noStrike">
                <a:solidFill>
                  <a:srgbClr val="FFFFFF"/>
                </a:solidFill>
                <a:latin typeface="Trebuchet MS"/>
                <a:ea typeface="Trebuchet MS"/>
                <a:cs typeface="Trebuchet MS"/>
                <a:sym typeface="Trebuchet MS"/>
              </a:rPr>
              <a:t>The company owner is able to post, edit, and delete events that the jobseeker is later able to see.</a:t>
            </a:r>
            <a:endParaRPr b="0" i="0" sz="1800" u="none" cap="none" strike="noStrike">
              <a:solidFill>
                <a:srgbClr val="FFFFFF"/>
              </a:solidFill>
              <a:latin typeface="Trebuchet MS"/>
              <a:ea typeface="Trebuchet MS"/>
              <a:cs typeface="Trebuchet MS"/>
              <a:sym typeface="Trebuchet MS"/>
            </a:endParaRPr>
          </a:p>
          <a:p>
            <a:pPr indent="-231775" lvl="0" marL="282575" marR="0" rtl="0" algn="l">
              <a:lnSpc>
                <a:spcPct val="100000"/>
              </a:lnSpc>
              <a:spcBef>
                <a:spcPts val="2000"/>
              </a:spcBef>
              <a:spcAft>
                <a:spcPts val="0"/>
              </a:spcAft>
              <a:buClr>
                <a:srgbClr val="FFFFFF"/>
              </a:buClr>
              <a:buSzPts val="1400"/>
              <a:buFont typeface="Noto Sans Symbols"/>
              <a:buChar char="●"/>
            </a:pPr>
            <a:r>
              <a:rPr b="1" i="0" lang="en-US" sz="1800" u="none" cap="none" strike="noStrike">
                <a:solidFill>
                  <a:srgbClr val="FFFFFF"/>
                </a:solidFill>
                <a:latin typeface="Trebuchet MS"/>
                <a:ea typeface="Trebuchet MS"/>
                <a:cs typeface="Trebuchet MS"/>
                <a:sym typeface="Trebuchet MS"/>
              </a:rPr>
              <a:t>User Search page: </a:t>
            </a:r>
            <a:r>
              <a:rPr b="0" i="0" lang="en-US" sz="1800" u="none" cap="none" strike="noStrike">
                <a:solidFill>
                  <a:srgbClr val="FFFFFF"/>
                </a:solidFill>
                <a:latin typeface="Trebuchet MS"/>
                <a:ea typeface="Trebuchet MS"/>
                <a:cs typeface="Trebuchet MS"/>
                <a:sym typeface="Trebuchet MS"/>
              </a:rPr>
              <a:t>Allows company owners to be able to look for jobseekers based on their skills.</a:t>
            </a:r>
            <a:endParaRPr b="0" i="0" sz="1800" u="none" cap="none" strike="noStrike">
              <a:solidFill>
                <a:srgbClr val="FFFFFF"/>
              </a:solidFill>
              <a:latin typeface="Trebuchet MS"/>
              <a:ea typeface="Trebuchet MS"/>
              <a:cs typeface="Trebuchet MS"/>
              <a:sym typeface="Trebuchet MS"/>
            </a:endParaRPr>
          </a:p>
          <a:p>
            <a:pPr indent="-257175" lvl="0" marL="282575" marR="0" rtl="0" algn="l">
              <a:lnSpc>
                <a:spcPct val="100000"/>
              </a:lnSpc>
              <a:spcBef>
                <a:spcPts val="2000"/>
              </a:spcBef>
              <a:spcAft>
                <a:spcPts val="0"/>
              </a:spcAft>
              <a:buClr>
                <a:srgbClr val="FFFFFF"/>
              </a:buClr>
              <a:buSzPts val="1800"/>
              <a:buFont typeface="Trebuchet MS"/>
              <a:buChar char="●"/>
            </a:pPr>
            <a:r>
              <a:rPr b="1" lang="en-US" sz="1800">
                <a:solidFill>
                  <a:srgbClr val="FFFFFF"/>
                </a:solidFill>
                <a:latin typeface="Trebuchet MS"/>
                <a:ea typeface="Trebuchet MS"/>
                <a:cs typeface="Trebuchet MS"/>
                <a:sym typeface="Trebuchet MS"/>
              </a:rPr>
              <a:t>Subscribe to Company Updates</a:t>
            </a:r>
            <a:r>
              <a:rPr lang="en-US" sz="1800">
                <a:solidFill>
                  <a:srgbClr val="FFFFFF"/>
                </a:solidFill>
                <a:latin typeface="Trebuchet MS"/>
                <a:ea typeface="Trebuchet MS"/>
                <a:cs typeface="Trebuchet MS"/>
                <a:sym typeface="Trebuchet MS"/>
              </a:rPr>
              <a:t>: Allows jobseekers to subscribe to Company updates and receive email notifications when a subscribed Company posts a new job or event. </a:t>
            </a:r>
            <a:endParaRPr sz="1800">
              <a:solidFill>
                <a:srgbClr val="FFFFFF"/>
              </a:solidFill>
              <a:latin typeface="Trebuchet MS"/>
              <a:ea typeface="Trebuchet MS"/>
              <a:cs typeface="Trebuchet MS"/>
              <a:sym typeface="Trebuchet MS"/>
            </a:endParaRPr>
          </a:p>
          <a:p>
            <a:pPr indent="-257175" lvl="0" marL="282575" marR="0" rtl="0" algn="l">
              <a:lnSpc>
                <a:spcPct val="100000"/>
              </a:lnSpc>
              <a:spcBef>
                <a:spcPts val="2000"/>
              </a:spcBef>
              <a:spcAft>
                <a:spcPts val="0"/>
              </a:spcAft>
              <a:buClr>
                <a:srgbClr val="FFFFFF"/>
              </a:buClr>
              <a:buSzPts val="1800"/>
              <a:buFont typeface="Trebuchet MS"/>
              <a:buChar char="●"/>
            </a:pPr>
            <a:r>
              <a:rPr b="1" lang="en-US" sz="1800">
                <a:solidFill>
                  <a:srgbClr val="FFFFFF"/>
                </a:solidFill>
                <a:latin typeface="Trebuchet MS"/>
                <a:ea typeface="Trebuchet MS"/>
                <a:cs typeface="Trebuchet MS"/>
                <a:sym typeface="Trebuchet MS"/>
              </a:rPr>
              <a:t>Quick Apply:</a:t>
            </a:r>
            <a:r>
              <a:rPr lang="en-US" sz="1800">
                <a:solidFill>
                  <a:srgbClr val="FFFFFF"/>
                </a:solidFill>
                <a:latin typeface="Trebuchet MS"/>
                <a:ea typeface="Trebuchet MS"/>
                <a:cs typeface="Trebuchet MS"/>
                <a:sym typeface="Trebuchet MS"/>
              </a:rPr>
              <a:t> Allow jobseekers to quickly apply to jobs with one click by uploading a resume before hand.</a:t>
            </a:r>
            <a:endParaRPr sz="1800">
              <a:solidFill>
                <a:srgbClr val="FFFFFF"/>
              </a:solidFill>
              <a:latin typeface="Trebuchet MS"/>
              <a:ea typeface="Trebuchet MS"/>
              <a:cs typeface="Trebuchet MS"/>
              <a:sym typeface="Trebuchet MS"/>
            </a:endParaRPr>
          </a:p>
          <a:p>
            <a:pPr indent="-257175" lvl="0" marL="282575" marR="0" rtl="0" algn="l">
              <a:lnSpc>
                <a:spcPct val="100000"/>
              </a:lnSpc>
              <a:spcBef>
                <a:spcPts val="2000"/>
              </a:spcBef>
              <a:spcAft>
                <a:spcPts val="0"/>
              </a:spcAft>
              <a:buClr>
                <a:srgbClr val="FFFFFF"/>
              </a:buClr>
              <a:buSzPts val="1800"/>
              <a:buFont typeface="Trebuchet MS"/>
              <a:buChar char="●"/>
            </a:pPr>
            <a:r>
              <a:rPr b="1" lang="en-US" sz="1800">
                <a:solidFill>
                  <a:srgbClr val="FFFFFF"/>
                </a:solidFill>
                <a:latin typeface="Trebuchet MS"/>
                <a:ea typeface="Trebuchet MS"/>
                <a:cs typeface="Trebuchet MS"/>
                <a:sym typeface="Trebuchet MS"/>
              </a:rPr>
              <a:t>Decorators: </a:t>
            </a:r>
            <a:r>
              <a:rPr lang="en-US" sz="1800">
                <a:solidFill>
                  <a:srgbClr val="FFFFFF"/>
                </a:solidFill>
                <a:latin typeface="Trebuchet MS"/>
                <a:ea typeface="Trebuchet MS"/>
                <a:cs typeface="Trebuchet MS"/>
                <a:sym typeface="Trebuchet MS"/>
              </a:rPr>
              <a:t>Block jobseekers from going into pages only company owners are able to use, and vice-versa.</a:t>
            </a:r>
            <a:endParaRPr sz="1800">
              <a:solidFill>
                <a:srgbClr val="FFFFFF"/>
              </a:solidFill>
              <a:latin typeface="Trebuchet MS"/>
              <a:ea typeface="Trebuchet MS"/>
              <a:cs typeface="Trebuchet MS"/>
              <a:sym typeface="Trebuchet MS"/>
            </a:endParaRPr>
          </a:p>
          <a:p>
            <a:pPr indent="0" lvl="0" marL="457200" marR="0" rtl="0" algn="l">
              <a:lnSpc>
                <a:spcPct val="100000"/>
              </a:lnSpc>
              <a:spcBef>
                <a:spcPts val="2000"/>
              </a:spcBef>
              <a:spcAft>
                <a:spcPts val="0"/>
              </a:spcAft>
              <a:buClr>
                <a:srgbClr val="000000"/>
              </a:buClr>
              <a:buSzPts val="1800"/>
              <a:buFont typeface="Arial"/>
              <a:buNone/>
            </a:pPr>
            <a:r>
              <a:t/>
            </a:r>
            <a:endParaRPr b="0" i="0" sz="1800" u="none" cap="none" strike="noStrike">
              <a:solidFill>
                <a:srgbClr val="FFFFFF"/>
              </a:solidFill>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af2a21f7e9_4_37"/>
          <p:cNvSpPr txBox="1"/>
          <p:nvPr/>
        </p:nvSpPr>
        <p:spPr>
          <a:xfrm>
            <a:off x="2432063" y="600900"/>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lang="en-US" sz="3800">
                <a:solidFill>
                  <a:srgbClr val="FFFFFF"/>
                </a:solidFill>
                <a:latin typeface="Trebuchet MS"/>
                <a:ea typeface="Trebuchet MS"/>
                <a:cs typeface="Trebuchet MS"/>
                <a:sym typeface="Trebuchet MS"/>
              </a:rPr>
              <a:t>System Design Architecture</a:t>
            </a:r>
            <a:endParaRPr b="0" i="0" sz="3800" u="none" cap="none" strike="noStrike">
              <a:solidFill>
                <a:srgbClr val="FFFFFF"/>
              </a:solidFill>
              <a:latin typeface="Trebuchet MS"/>
              <a:ea typeface="Trebuchet MS"/>
              <a:cs typeface="Trebuchet MS"/>
              <a:sym typeface="Trebuchet MS"/>
            </a:endParaRPr>
          </a:p>
        </p:txBody>
      </p:sp>
      <p:sp>
        <p:nvSpPr>
          <p:cNvPr id="265" name="Google Shape;265;gaf2a21f7e9_4_37"/>
          <p:cNvSpPr txBox="1"/>
          <p:nvPr/>
        </p:nvSpPr>
        <p:spPr>
          <a:xfrm>
            <a:off x="2432063" y="1753775"/>
            <a:ext cx="7583400" cy="4208400"/>
          </a:xfrm>
          <a:prstGeom prst="rect">
            <a:avLst/>
          </a:prstGeom>
          <a:noFill/>
          <a:ln>
            <a:noFill/>
          </a:ln>
        </p:spPr>
        <p:txBody>
          <a:bodyPr anchorCtr="0" anchor="t" bIns="45700" lIns="91425" spcFirstLastPara="1" rIns="91425" wrap="square" tIns="45700">
            <a:noAutofit/>
          </a:bodyPr>
          <a:lstStyle/>
          <a:p>
            <a:pPr indent="-282575" lvl="0" marL="282575" marR="0" rtl="0" algn="l">
              <a:lnSpc>
                <a:spcPct val="100000"/>
              </a:lnSpc>
              <a:spcBef>
                <a:spcPts val="2000"/>
              </a:spcBef>
              <a:spcAft>
                <a:spcPts val="0"/>
              </a:spcAft>
              <a:buClr>
                <a:srgbClr val="FFFFFF"/>
              </a:buClr>
              <a:buSzPts val="2200"/>
              <a:buFont typeface="Noto Sans Symbols"/>
              <a:buChar char="⚫"/>
            </a:pPr>
            <a:r>
              <a:rPr b="0" i="0" lang="en-US" sz="2200" u="none" cap="none" strike="noStrike">
                <a:solidFill>
                  <a:srgbClr val="FFFFFF"/>
                </a:solidFill>
                <a:latin typeface="Trebuchet MS"/>
                <a:ea typeface="Trebuchet MS"/>
                <a:cs typeface="Trebuchet MS"/>
                <a:sym typeface="Trebuchet MS"/>
              </a:rPr>
              <a:t>Front End: HTML/CSS, JS, JQuery</a:t>
            </a:r>
            <a:r>
              <a:rPr lang="en-US" sz="2200">
                <a:solidFill>
                  <a:srgbClr val="FFFFFF"/>
                </a:solidFill>
                <a:latin typeface="Trebuchet MS"/>
                <a:ea typeface="Trebuchet MS"/>
                <a:cs typeface="Trebuchet MS"/>
                <a:sym typeface="Trebuchet MS"/>
              </a:rPr>
              <a:t>, Bootstrap 4</a:t>
            </a:r>
            <a:endParaRPr b="0" i="0" sz="2200" u="none" cap="none" strike="noStrike">
              <a:solidFill>
                <a:srgbClr val="FFFFFF"/>
              </a:solidFill>
              <a:latin typeface="Trebuchet MS"/>
              <a:ea typeface="Trebuchet MS"/>
              <a:cs typeface="Trebuchet MS"/>
              <a:sym typeface="Trebuchet MS"/>
            </a:endParaRPr>
          </a:p>
          <a:p>
            <a:pPr indent="-257175" lvl="0" marL="282575" marR="0" rtl="0" algn="l">
              <a:lnSpc>
                <a:spcPct val="100000"/>
              </a:lnSpc>
              <a:spcBef>
                <a:spcPts val="2000"/>
              </a:spcBef>
              <a:spcAft>
                <a:spcPts val="0"/>
              </a:spcAft>
              <a:buClr>
                <a:srgbClr val="FFFFFF"/>
              </a:buClr>
              <a:buSzPts val="1800"/>
              <a:buFont typeface="Noto Sans Symbols"/>
              <a:buChar char="⚫"/>
            </a:pPr>
            <a:r>
              <a:rPr b="0" i="0" lang="en-US" sz="2200" u="none" cap="none" strike="noStrike">
                <a:solidFill>
                  <a:srgbClr val="FFFFFF"/>
                </a:solidFill>
                <a:latin typeface="Trebuchet MS"/>
                <a:ea typeface="Trebuchet MS"/>
                <a:cs typeface="Trebuchet MS"/>
                <a:sym typeface="Trebuchet MS"/>
              </a:rPr>
              <a:t>Back End: Python 3.x</a:t>
            </a:r>
            <a:endParaRPr sz="2200">
              <a:solidFill>
                <a:srgbClr val="FFFFFF"/>
              </a:solidFill>
              <a:latin typeface="Trebuchet MS"/>
              <a:ea typeface="Trebuchet MS"/>
              <a:cs typeface="Trebuchet MS"/>
              <a:sym typeface="Trebuchet MS"/>
            </a:endParaRPr>
          </a:p>
          <a:p>
            <a:pPr indent="-257175" lvl="0" marL="282575" marR="0" rtl="0" algn="l">
              <a:lnSpc>
                <a:spcPct val="100000"/>
              </a:lnSpc>
              <a:spcBef>
                <a:spcPts val="2000"/>
              </a:spcBef>
              <a:spcAft>
                <a:spcPts val="0"/>
              </a:spcAft>
              <a:buClr>
                <a:srgbClr val="FFFFFF"/>
              </a:buClr>
              <a:buSzPts val="1800"/>
              <a:buFont typeface="Noto Sans Symbols"/>
              <a:buChar char="⚫"/>
            </a:pPr>
            <a:r>
              <a:rPr lang="en-US" sz="2200">
                <a:solidFill>
                  <a:srgbClr val="FFFFFF"/>
                </a:solidFill>
                <a:latin typeface="Trebuchet MS"/>
                <a:ea typeface="Trebuchet MS"/>
                <a:cs typeface="Trebuchet MS"/>
                <a:sym typeface="Trebuchet MS"/>
              </a:rPr>
              <a:t>Database Engine: </a:t>
            </a:r>
            <a:r>
              <a:rPr b="0" i="0" lang="en-US" sz="2200" u="none" cap="none" strike="noStrike">
                <a:solidFill>
                  <a:srgbClr val="FFFFFF"/>
                </a:solidFill>
                <a:latin typeface="Trebuchet MS"/>
                <a:ea typeface="Trebuchet MS"/>
                <a:cs typeface="Trebuchet MS"/>
                <a:sym typeface="Trebuchet MS"/>
              </a:rPr>
              <a:t>PostgreSQL</a:t>
            </a:r>
            <a:endParaRPr sz="2200">
              <a:solidFill>
                <a:srgbClr val="FFFFFF"/>
              </a:solidFill>
              <a:latin typeface="Trebuchet MS"/>
              <a:ea typeface="Trebuchet MS"/>
              <a:cs typeface="Trebuchet MS"/>
              <a:sym typeface="Trebuchet MS"/>
            </a:endParaRPr>
          </a:p>
          <a:p>
            <a:pPr indent="-257175" lvl="0" marL="282575" marR="0" rtl="0" algn="l">
              <a:lnSpc>
                <a:spcPct val="100000"/>
              </a:lnSpc>
              <a:spcBef>
                <a:spcPts val="2000"/>
              </a:spcBef>
              <a:spcAft>
                <a:spcPts val="0"/>
              </a:spcAft>
              <a:buClr>
                <a:srgbClr val="FFFFFF"/>
              </a:buClr>
              <a:buSzPts val="1800"/>
              <a:buFont typeface="Noto Sans Symbols"/>
              <a:buChar char="⚫"/>
            </a:pPr>
            <a:r>
              <a:rPr lang="en-US" sz="2200">
                <a:solidFill>
                  <a:srgbClr val="FFFFFF"/>
                </a:solidFill>
                <a:latin typeface="Trebuchet MS"/>
                <a:ea typeface="Trebuchet MS"/>
                <a:cs typeface="Trebuchet MS"/>
                <a:sym typeface="Trebuchet MS"/>
              </a:rPr>
              <a:t>Framework: Django</a:t>
            </a:r>
            <a:endParaRPr sz="2200">
              <a:solidFill>
                <a:srgbClr val="FFFFFF"/>
              </a:solidFill>
              <a:latin typeface="Trebuchet MS"/>
              <a:ea typeface="Trebuchet MS"/>
              <a:cs typeface="Trebuchet MS"/>
              <a:sym typeface="Trebuchet MS"/>
            </a:endParaRPr>
          </a:p>
          <a:p>
            <a:pPr indent="-257175" lvl="0" marL="282575" marR="0" rtl="0" algn="l">
              <a:lnSpc>
                <a:spcPct val="100000"/>
              </a:lnSpc>
              <a:spcBef>
                <a:spcPts val="2000"/>
              </a:spcBef>
              <a:spcAft>
                <a:spcPts val="0"/>
              </a:spcAft>
              <a:buClr>
                <a:srgbClr val="FFFFFF"/>
              </a:buClr>
              <a:buSzPts val="1800"/>
              <a:buFont typeface="Noto Sans Symbols"/>
              <a:buChar char="⚫"/>
            </a:pPr>
            <a:r>
              <a:rPr b="0" i="0" lang="en-US" sz="2200" u="none" cap="none" strike="noStrike">
                <a:solidFill>
                  <a:srgbClr val="FFFFFF"/>
                </a:solidFill>
                <a:latin typeface="Trebuchet MS"/>
                <a:ea typeface="Trebuchet MS"/>
                <a:cs typeface="Trebuchet MS"/>
                <a:sym typeface="Trebuchet MS"/>
              </a:rPr>
              <a:t>Cloud Server: AWS RDS Service</a:t>
            </a:r>
            <a:endParaRPr b="0" i="0" sz="2200" u="none" cap="none" strike="noStrike">
              <a:solidFill>
                <a:srgbClr val="FFFFFF"/>
              </a:solidFill>
              <a:latin typeface="Trebuchet MS"/>
              <a:ea typeface="Trebuchet MS"/>
              <a:cs typeface="Trebuchet MS"/>
              <a:sym typeface="Trebuchet M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a5c3b8aa57_0_0"/>
          <p:cNvSpPr txBox="1"/>
          <p:nvPr/>
        </p:nvSpPr>
        <p:spPr>
          <a:xfrm>
            <a:off x="4839775" y="3086400"/>
            <a:ext cx="4416000" cy="685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lang="en-US" sz="3800">
                <a:solidFill>
                  <a:srgbClr val="FFFFFF"/>
                </a:solidFill>
                <a:latin typeface="Trebuchet MS"/>
                <a:ea typeface="Trebuchet MS"/>
                <a:cs typeface="Trebuchet MS"/>
                <a:sym typeface="Trebuchet MS"/>
              </a:rPr>
              <a:t>Use Case Diagrams</a:t>
            </a:r>
            <a:endParaRPr b="0" i="0" sz="3800" u="none" cap="none" strike="noStrike">
              <a:solidFill>
                <a:srgbClr val="FFFFFF"/>
              </a:solidFill>
              <a:latin typeface="Trebuchet MS"/>
              <a:ea typeface="Trebuchet MS"/>
              <a:cs typeface="Trebuchet MS"/>
              <a:sym typeface="Trebuchet M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10"/>
          <p:cNvSpPr txBox="1"/>
          <p:nvPr/>
        </p:nvSpPr>
        <p:spPr>
          <a:xfrm>
            <a:off x="2574353" y="299750"/>
            <a:ext cx="91992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Use Case Diagram for </a:t>
            </a:r>
            <a:r>
              <a:rPr lang="en-US" sz="3800">
                <a:solidFill>
                  <a:srgbClr val="001D4D"/>
                </a:solidFill>
                <a:latin typeface="Trebuchet MS"/>
                <a:ea typeface="Trebuchet MS"/>
                <a:cs typeface="Trebuchet MS"/>
                <a:sym typeface="Trebuchet MS"/>
              </a:rPr>
              <a:t>Login System</a:t>
            </a:r>
            <a:r>
              <a:rPr b="0" i="0" lang="en-US" sz="3800" u="none" cap="none" strike="noStrike">
                <a:solidFill>
                  <a:srgbClr val="001D4D"/>
                </a:solidFill>
                <a:latin typeface="Trebuchet MS"/>
                <a:ea typeface="Trebuchet MS"/>
                <a:cs typeface="Trebuchet MS"/>
                <a:sym typeface="Trebuchet MS"/>
              </a:rPr>
              <a:t> </a:t>
            </a:r>
            <a:endParaRPr b="0" i="0" sz="3800" u="none" cap="none" strike="noStrike">
              <a:solidFill>
                <a:srgbClr val="001D4D"/>
              </a:solidFill>
              <a:latin typeface="Trebuchet MS"/>
              <a:ea typeface="Trebuchet MS"/>
              <a:cs typeface="Trebuchet MS"/>
              <a:sym typeface="Trebuchet MS"/>
            </a:endParaRPr>
          </a:p>
        </p:txBody>
      </p:sp>
      <p:sp>
        <p:nvSpPr>
          <p:cNvPr id="276" name="Google Shape;276;p10"/>
          <p:cNvSpPr txBox="1"/>
          <p:nvPr/>
        </p:nvSpPr>
        <p:spPr>
          <a:xfrm>
            <a:off x="2574338" y="1747538"/>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277" name="Google Shape;277;p10"/>
          <p:cNvPicPr preferRelativeResize="0"/>
          <p:nvPr/>
        </p:nvPicPr>
        <p:blipFill rotWithShape="1">
          <a:blip r:embed="rId3">
            <a:alphaModFix/>
          </a:blip>
          <a:srcRect b="0" l="0" r="0" t="0"/>
          <a:stretch/>
        </p:blipFill>
        <p:spPr>
          <a:xfrm>
            <a:off x="2413475" y="1643863"/>
            <a:ext cx="5196324" cy="49143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gaf2a21f7e9_1_0"/>
          <p:cNvSpPr txBox="1"/>
          <p:nvPr>
            <p:ph type="title"/>
          </p:nvPr>
        </p:nvSpPr>
        <p:spPr>
          <a:xfrm>
            <a:off x="1935502" y="48488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Use Case Diagram for Events</a:t>
            </a:r>
            <a:endParaRPr/>
          </a:p>
        </p:txBody>
      </p:sp>
      <p:pic>
        <p:nvPicPr>
          <p:cNvPr id="283" name="Google Shape;283;gaf2a21f7e9_1_0"/>
          <p:cNvPicPr preferRelativeResize="0"/>
          <p:nvPr/>
        </p:nvPicPr>
        <p:blipFill>
          <a:blip r:embed="rId3">
            <a:alphaModFix/>
          </a:blip>
          <a:stretch>
            <a:fillRect/>
          </a:stretch>
        </p:blipFill>
        <p:spPr>
          <a:xfrm>
            <a:off x="2177025" y="1509300"/>
            <a:ext cx="5064626" cy="49290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16"/>
          <p:cNvSpPr txBox="1"/>
          <p:nvPr/>
        </p:nvSpPr>
        <p:spPr>
          <a:xfrm>
            <a:off x="2738513" y="479500"/>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Use Case for Company Profile</a:t>
            </a:r>
            <a:endParaRPr b="0" i="0" sz="3800" u="none" cap="none" strike="noStrike">
              <a:solidFill>
                <a:srgbClr val="001D4D"/>
              </a:solidFill>
              <a:latin typeface="Trebuchet MS"/>
              <a:ea typeface="Trebuchet MS"/>
              <a:cs typeface="Trebuchet MS"/>
              <a:sym typeface="Trebuchet MS"/>
            </a:endParaRPr>
          </a:p>
        </p:txBody>
      </p:sp>
      <p:sp>
        <p:nvSpPr>
          <p:cNvPr id="289" name="Google Shape;289;p16"/>
          <p:cNvSpPr txBox="1"/>
          <p:nvPr/>
        </p:nvSpPr>
        <p:spPr>
          <a:xfrm>
            <a:off x="2738513" y="192730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290" name="Google Shape;290;p16"/>
          <p:cNvPicPr preferRelativeResize="0"/>
          <p:nvPr/>
        </p:nvPicPr>
        <p:blipFill rotWithShape="1">
          <a:blip r:embed="rId3">
            <a:alphaModFix/>
          </a:blip>
          <a:srcRect b="0" l="0" r="0" t="0"/>
          <a:stretch/>
        </p:blipFill>
        <p:spPr>
          <a:xfrm>
            <a:off x="2738525" y="1575700"/>
            <a:ext cx="5184500" cy="49116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gb108f5034e_0_0"/>
          <p:cNvSpPr txBox="1"/>
          <p:nvPr>
            <p:ph idx="1" type="body"/>
          </p:nvPr>
        </p:nvSpPr>
        <p:spPr>
          <a:xfrm>
            <a:off x="1920240" y="1825625"/>
            <a:ext cx="9718800" cy="3955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sp>
        <p:nvSpPr>
          <p:cNvPr id="296" name="Google Shape;296;gb108f5034e_0_0"/>
          <p:cNvSpPr txBox="1"/>
          <p:nvPr>
            <p:ph type="title"/>
          </p:nvPr>
        </p:nvSpPr>
        <p:spPr>
          <a:xfrm>
            <a:off x="1920252" y="136232"/>
            <a:ext cx="9718800" cy="1184100"/>
          </a:xfrm>
          <a:prstGeom prst="rect">
            <a:avLst/>
          </a:prstGeom>
        </p:spPr>
        <p:txBody>
          <a:bodyPr anchorCtr="0" anchor="ctr" bIns="45700" lIns="91425" spcFirstLastPara="1" rIns="91425" wrap="square" tIns="45700">
            <a:noAutofit/>
          </a:bodyPr>
          <a:lstStyle/>
          <a:p>
            <a:pPr indent="0" lvl="0" marL="0" rtl="0" algn="l">
              <a:lnSpc>
                <a:spcPct val="100000"/>
              </a:lnSpc>
              <a:spcBef>
                <a:spcPts val="0"/>
              </a:spcBef>
              <a:spcAft>
                <a:spcPts val="0"/>
              </a:spcAft>
              <a:buNone/>
            </a:pPr>
            <a:r>
              <a:rPr lang="en-US" sz="3800">
                <a:solidFill>
                  <a:srgbClr val="001D4D"/>
                </a:solidFill>
                <a:latin typeface="Trebuchet MS"/>
                <a:ea typeface="Trebuchet MS"/>
                <a:cs typeface="Trebuchet MS"/>
                <a:sym typeface="Trebuchet MS"/>
              </a:rPr>
              <a:t>Use Case for User Search page</a:t>
            </a:r>
            <a:endParaRPr/>
          </a:p>
        </p:txBody>
      </p:sp>
      <p:pic>
        <p:nvPicPr>
          <p:cNvPr id="297" name="Google Shape;297;gb108f5034e_0_0"/>
          <p:cNvPicPr preferRelativeResize="0"/>
          <p:nvPr/>
        </p:nvPicPr>
        <p:blipFill>
          <a:blip r:embed="rId3">
            <a:alphaModFix/>
          </a:blip>
          <a:stretch>
            <a:fillRect/>
          </a:stretch>
        </p:blipFill>
        <p:spPr>
          <a:xfrm>
            <a:off x="1920250" y="1400300"/>
            <a:ext cx="6150624" cy="5062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af2a21f7e9_4_18"/>
          <p:cNvSpPr txBox="1"/>
          <p:nvPr/>
        </p:nvSpPr>
        <p:spPr>
          <a:xfrm>
            <a:off x="2052388" y="164592"/>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lang="en-US" sz="3800">
                <a:solidFill>
                  <a:srgbClr val="FFFFFF"/>
                </a:solidFill>
                <a:latin typeface="Trebuchet MS"/>
                <a:ea typeface="Trebuchet MS"/>
                <a:cs typeface="Trebuchet MS"/>
                <a:sym typeface="Trebuchet MS"/>
              </a:rPr>
              <a:t>Problem Definition</a:t>
            </a:r>
            <a:endParaRPr b="0" i="0" sz="3800" u="none" cap="none" strike="noStrike">
              <a:solidFill>
                <a:srgbClr val="FFFFFF"/>
              </a:solidFill>
              <a:latin typeface="Trebuchet MS"/>
              <a:ea typeface="Trebuchet MS"/>
              <a:cs typeface="Trebuchet MS"/>
              <a:sym typeface="Trebuchet MS"/>
            </a:endParaRPr>
          </a:p>
        </p:txBody>
      </p:sp>
      <p:sp>
        <p:nvSpPr>
          <p:cNvPr id="188" name="Google Shape;188;gaf2a21f7e9_4_18"/>
          <p:cNvSpPr txBox="1"/>
          <p:nvPr/>
        </p:nvSpPr>
        <p:spPr>
          <a:xfrm>
            <a:off x="2052400" y="1298448"/>
            <a:ext cx="8662200" cy="5625300"/>
          </a:xfrm>
          <a:prstGeom prst="rect">
            <a:avLst/>
          </a:prstGeom>
          <a:noFill/>
          <a:ln>
            <a:noFill/>
          </a:ln>
        </p:spPr>
        <p:txBody>
          <a:bodyPr anchorCtr="0" anchor="t" bIns="45700" lIns="91425" spcFirstLastPara="1" rIns="91425" wrap="square" tIns="45700">
            <a:noAutofit/>
          </a:bodyPr>
          <a:lstStyle/>
          <a:p>
            <a:pPr indent="-269875" lvl="0" marL="282575" rtl="0" algn="l">
              <a:spcBef>
                <a:spcPts val="0"/>
              </a:spcBef>
              <a:spcAft>
                <a:spcPts val="0"/>
              </a:spcAft>
              <a:buClr>
                <a:srgbClr val="FFFFFF"/>
              </a:buClr>
              <a:buSzPts val="1600"/>
              <a:buFont typeface="Noto Sans Symbols"/>
              <a:buChar char="⚫"/>
            </a:pPr>
            <a:r>
              <a:rPr lang="en-US" sz="1600">
                <a:solidFill>
                  <a:srgbClr val="FFFFFF"/>
                </a:solidFill>
                <a:latin typeface="Trebuchet MS"/>
                <a:ea typeface="Trebuchet MS"/>
                <a:cs typeface="Trebuchet MS"/>
                <a:sym typeface="Trebuchet MS"/>
              </a:rPr>
              <a:t>Whole Project:</a:t>
            </a:r>
            <a:endParaRPr sz="1600">
              <a:solidFill>
                <a:srgbClr val="FFFFFF"/>
              </a:solidFill>
              <a:latin typeface="Trebuchet MS"/>
              <a:ea typeface="Trebuchet MS"/>
              <a:cs typeface="Trebuchet MS"/>
              <a:sym typeface="Trebuchet MS"/>
            </a:endParaRPr>
          </a:p>
          <a:p>
            <a:pPr indent="0" lvl="0" marL="457200" rtl="0" algn="l">
              <a:spcBef>
                <a:spcPts val="0"/>
              </a:spcBef>
              <a:spcAft>
                <a:spcPts val="0"/>
              </a:spcAft>
              <a:buNone/>
            </a:pPr>
            <a:r>
              <a:t/>
            </a:r>
            <a:endParaRPr sz="1600">
              <a:solidFill>
                <a:srgbClr val="FFFFFF"/>
              </a:solidFill>
              <a:latin typeface="Trebuchet MS"/>
              <a:ea typeface="Trebuchet MS"/>
              <a:cs typeface="Trebuchet MS"/>
              <a:sym typeface="Trebuchet MS"/>
            </a:endParaRPr>
          </a:p>
          <a:p>
            <a:pPr indent="-330200" lvl="1" marL="914400" rtl="0" algn="l">
              <a:spcBef>
                <a:spcPts val="0"/>
              </a:spcBef>
              <a:spcAft>
                <a:spcPts val="0"/>
              </a:spcAft>
              <a:buClr>
                <a:srgbClr val="FFFFFF"/>
              </a:buClr>
              <a:buSzPts val="1600"/>
              <a:buFont typeface="Noto Sans Symbols"/>
              <a:buChar char="⚫"/>
            </a:pPr>
            <a:r>
              <a:rPr lang="en-US" sz="1700">
                <a:solidFill>
                  <a:schemeClr val="lt1"/>
                </a:solidFill>
                <a:latin typeface="Trebuchet MS"/>
                <a:ea typeface="Trebuchet MS"/>
                <a:cs typeface="Trebuchet MS"/>
                <a:sym typeface="Trebuchet MS"/>
              </a:rPr>
              <a:t>The Aviation Job Board Portal was conceived as a means to connect jobseekers and employers in the aviation industry by providing the capacity to create job postings or apply to jobs within a specialized web portal. The portal essentially has a similar functionality to other online job boards like LinkedIn but is specific to the Airline and Aerospace industry.</a:t>
            </a:r>
            <a:endParaRPr sz="1700">
              <a:solidFill>
                <a:schemeClr val="lt1"/>
              </a:solidFill>
              <a:latin typeface="Trebuchet MS"/>
              <a:ea typeface="Trebuchet MS"/>
              <a:cs typeface="Trebuchet MS"/>
              <a:sym typeface="Trebuchet MS"/>
            </a:endParaRPr>
          </a:p>
          <a:p>
            <a:pPr indent="0" lvl="0" marL="914400" rtl="0" algn="l">
              <a:spcBef>
                <a:spcPts val="0"/>
              </a:spcBef>
              <a:spcAft>
                <a:spcPts val="0"/>
              </a:spcAft>
              <a:buNone/>
            </a:pPr>
            <a:r>
              <a:t/>
            </a:r>
            <a:endParaRPr sz="1700">
              <a:solidFill>
                <a:schemeClr val="lt1"/>
              </a:solidFill>
              <a:latin typeface="Trebuchet MS"/>
              <a:ea typeface="Trebuchet MS"/>
              <a:cs typeface="Trebuchet MS"/>
              <a:sym typeface="Trebuchet MS"/>
            </a:endParaRPr>
          </a:p>
          <a:p>
            <a:pPr indent="-330200" lvl="1" marL="914400" rtl="0" algn="l">
              <a:spcBef>
                <a:spcPts val="0"/>
              </a:spcBef>
              <a:spcAft>
                <a:spcPts val="0"/>
              </a:spcAft>
              <a:buClr>
                <a:srgbClr val="FFFFFF"/>
              </a:buClr>
              <a:buSzPts val="1600"/>
              <a:buFont typeface="Noto Sans Symbols"/>
              <a:buChar char="⚫"/>
            </a:pPr>
            <a:r>
              <a:rPr lang="en-US" sz="1800">
                <a:solidFill>
                  <a:schemeClr val="lt1"/>
                </a:solidFill>
                <a:latin typeface="Trebuchet MS"/>
                <a:ea typeface="Trebuchet MS"/>
                <a:cs typeface="Trebuchet MS"/>
                <a:sym typeface="Trebuchet MS"/>
              </a:rPr>
              <a:t>In the Previous semester, basic functionality of the site was set up, but many features were left unimplemented. Extended functionality has been added to our site this semester. This new functionality will be detailed in our demo video.</a:t>
            </a:r>
            <a:r>
              <a:rPr lang="en-US" sz="1700">
                <a:solidFill>
                  <a:schemeClr val="lt1"/>
                </a:solidFill>
                <a:latin typeface="Trebuchet MS"/>
                <a:ea typeface="Trebuchet MS"/>
                <a:cs typeface="Trebuchet MS"/>
                <a:sym typeface="Trebuchet MS"/>
              </a:rPr>
              <a:t> </a:t>
            </a:r>
            <a:endParaRPr sz="1700">
              <a:solidFill>
                <a:schemeClr val="lt1"/>
              </a:solidFill>
              <a:latin typeface="Trebuchet MS"/>
              <a:ea typeface="Trebuchet MS"/>
              <a:cs typeface="Trebuchet MS"/>
              <a:sym typeface="Trebuchet MS"/>
            </a:endParaRPr>
          </a:p>
          <a:p>
            <a:pPr indent="0" lvl="0" marL="914400" rtl="0" algn="l">
              <a:spcBef>
                <a:spcPts val="0"/>
              </a:spcBef>
              <a:spcAft>
                <a:spcPts val="0"/>
              </a:spcAft>
              <a:buNone/>
            </a:pPr>
            <a:r>
              <a:t/>
            </a:r>
            <a:endParaRPr sz="1700">
              <a:solidFill>
                <a:schemeClr val="lt1"/>
              </a:solidFill>
              <a:latin typeface="Trebuchet MS"/>
              <a:ea typeface="Trebuchet MS"/>
              <a:cs typeface="Trebuchet MS"/>
              <a:sym typeface="Trebuchet MS"/>
            </a:endParaRPr>
          </a:p>
          <a:p>
            <a:pPr indent="0" lvl="0" marL="0" rtl="0" algn="l">
              <a:spcBef>
                <a:spcPts val="0"/>
              </a:spcBef>
              <a:spcAft>
                <a:spcPts val="0"/>
              </a:spcAft>
              <a:buNone/>
            </a:pPr>
            <a:r>
              <a:t/>
            </a:r>
            <a:endParaRPr sz="1800">
              <a:solidFill>
                <a:schemeClr val="lt1"/>
              </a:solidFill>
              <a:latin typeface="Trebuchet MS"/>
              <a:ea typeface="Trebuchet MS"/>
              <a:cs typeface="Trebuchet MS"/>
              <a:sym typeface="Trebuchet MS"/>
            </a:endParaRPr>
          </a:p>
          <a:p>
            <a:pPr indent="0" lvl="0" marL="0" rtl="0" algn="l">
              <a:spcBef>
                <a:spcPts val="2000"/>
              </a:spcBef>
              <a:spcAft>
                <a:spcPts val="0"/>
              </a:spcAft>
              <a:buNone/>
            </a:pPr>
            <a:r>
              <a:t/>
            </a:r>
            <a:endParaRPr sz="1700">
              <a:solidFill>
                <a:srgbClr val="FFFFFF"/>
              </a:solidFill>
              <a:latin typeface="Trebuchet MS"/>
              <a:ea typeface="Trebuchet MS"/>
              <a:cs typeface="Trebuchet MS"/>
              <a:sym typeface="Trebuchet M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14"/>
          <p:cNvSpPr txBox="1"/>
          <p:nvPr/>
        </p:nvSpPr>
        <p:spPr>
          <a:xfrm>
            <a:off x="1984463" y="424775"/>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Use Case for Job Search Page</a:t>
            </a:r>
            <a:endParaRPr b="0" i="0" sz="3800" u="none" cap="none" strike="noStrike">
              <a:solidFill>
                <a:srgbClr val="001D4D"/>
              </a:solidFill>
              <a:latin typeface="Trebuchet MS"/>
              <a:ea typeface="Trebuchet MS"/>
              <a:cs typeface="Trebuchet MS"/>
              <a:sym typeface="Trebuchet MS"/>
            </a:endParaRPr>
          </a:p>
        </p:txBody>
      </p:sp>
      <p:sp>
        <p:nvSpPr>
          <p:cNvPr id="303" name="Google Shape;303;p14"/>
          <p:cNvSpPr txBox="1"/>
          <p:nvPr/>
        </p:nvSpPr>
        <p:spPr>
          <a:xfrm>
            <a:off x="7415425" y="5556250"/>
            <a:ext cx="2792100" cy="506100"/>
          </a:xfrm>
          <a:prstGeom prst="rect">
            <a:avLst/>
          </a:prstGeom>
          <a:noFill/>
          <a:ln>
            <a:noFill/>
          </a:ln>
        </p:spPr>
        <p:txBody>
          <a:bodyPr anchorCtr="0" anchor="t" bIns="45700" lIns="91425" spcFirstLastPara="1" rIns="91425" wrap="square" tIns="45700">
            <a:noAutofit/>
          </a:bodyPr>
          <a:lstStyle/>
          <a:p>
            <a:pPr indent="0" lvl="0" marL="282575" marR="0" rtl="0" algn="l">
              <a:lnSpc>
                <a:spcPct val="100000"/>
              </a:lnSpc>
              <a:spcBef>
                <a:spcPts val="2000"/>
              </a:spcBef>
              <a:spcAft>
                <a:spcPts val="0"/>
              </a:spcAft>
              <a:buClr>
                <a:srgbClr val="000000"/>
              </a:buClr>
              <a:buSzPts val="800"/>
              <a:buFont typeface="Arial"/>
              <a:buNone/>
            </a:pPr>
            <a:r>
              <a:rPr b="0" i="1" lang="en-US" sz="800" u="none" cap="none" strike="noStrike">
                <a:solidFill>
                  <a:srgbClr val="001D4D"/>
                </a:solidFill>
                <a:latin typeface="Trebuchet MS"/>
                <a:ea typeface="Trebuchet MS"/>
                <a:cs typeface="Trebuchet MS"/>
                <a:sym typeface="Trebuchet MS"/>
              </a:rPr>
              <a:t>By Sebastian Rodriguez</a:t>
            </a:r>
            <a:endParaRPr b="0" i="1" sz="800" u="none" cap="none" strike="noStrike">
              <a:solidFill>
                <a:srgbClr val="001D4D"/>
              </a:solidFill>
              <a:latin typeface="Trebuchet MS"/>
              <a:ea typeface="Trebuchet MS"/>
              <a:cs typeface="Trebuchet MS"/>
              <a:sym typeface="Trebuchet MS"/>
            </a:endParaRPr>
          </a:p>
        </p:txBody>
      </p:sp>
      <p:pic>
        <p:nvPicPr>
          <p:cNvPr id="304" name="Google Shape;304;p14"/>
          <p:cNvPicPr preferRelativeResize="0"/>
          <p:nvPr/>
        </p:nvPicPr>
        <p:blipFill rotWithShape="1">
          <a:blip r:embed="rId3">
            <a:alphaModFix/>
          </a:blip>
          <a:srcRect b="0" l="0" r="0" t="0"/>
          <a:stretch/>
        </p:blipFill>
        <p:spPr>
          <a:xfrm>
            <a:off x="1984475" y="1469375"/>
            <a:ext cx="5648325" cy="4592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19"/>
          <p:cNvSpPr txBox="1"/>
          <p:nvPr/>
        </p:nvSpPr>
        <p:spPr>
          <a:xfrm>
            <a:off x="3209113" y="391950"/>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Use Case for Userprofile</a:t>
            </a:r>
            <a:endParaRPr b="0" i="0" sz="3800" u="none" cap="none" strike="noStrike">
              <a:solidFill>
                <a:srgbClr val="001D4D"/>
              </a:solidFill>
              <a:latin typeface="Trebuchet MS"/>
              <a:ea typeface="Trebuchet MS"/>
              <a:cs typeface="Trebuchet MS"/>
              <a:sym typeface="Trebuchet MS"/>
            </a:endParaRPr>
          </a:p>
        </p:txBody>
      </p:sp>
      <p:sp>
        <p:nvSpPr>
          <p:cNvPr id="310" name="Google Shape;310;p19"/>
          <p:cNvSpPr txBox="1"/>
          <p:nvPr/>
        </p:nvSpPr>
        <p:spPr>
          <a:xfrm>
            <a:off x="3209113" y="183975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311" name="Google Shape;311;p19"/>
          <p:cNvPicPr preferRelativeResize="0"/>
          <p:nvPr/>
        </p:nvPicPr>
        <p:blipFill rotWithShape="1">
          <a:blip r:embed="rId3">
            <a:alphaModFix/>
          </a:blip>
          <a:srcRect b="0" l="0" r="0" t="0"/>
          <a:stretch/>
        </p:blipFill>
        <p:spPr>
          <a:xfrm>
            <a:off x="4153677" y="1839750"/>
            <a:ext cx="3364470" cy="42084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20"/>
          <p:cNvSpPr txBox="1"/>
          <p:nvPr/>
        </p:nvSpPr>
        <p:spPr>
          <a:xfrm>
            <a:off x="2847938" y="490450"/>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Use Case for Resume Parser</a:t>
            </a:r>
            <a:endParaRPr b="0" i="0" sz="3800" u="none" cap="none" strike="noStrike">
              <a:solidFill>
                <a:srgbClr val="001D4D"/>
              </a:solidFill>
              <a:latin typeface="Trebuchet MS"/>
              <a:ea typeface="Trebuchet MS"/>
              <a:cs typeface="Trebuchet MS"/>
              <a:sym typeface="Trebuchet MS"/>
            </a:endParaRPr>
          </a:p>
        </p:txBody>
      </p:sp>
      <p:sp>
        <p:nvSpPr>
          <p:cNvPr id="317" name="Google Shape;317;p20"/>
          <p:cNvSpPr txBox="1"/>
          <p:nvPr/>
        </p:nvSpPr>
        <p:spPr>
          <a:xfrm>
            <a:off x="2847938" y="193825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318" name="Google Shape;318;p20"/>
          <p:cNvPicPr preferRelativeResize="0"/>
          <p:nvPr/>
        </p:nvPicPr>
        <p:blipFill rotWithShape="1">
          <a:blip r:embed="rId3">
            <a:alphaModFix/>
          </a:blip>
          <a:srcRect b="0" l="0" r="0" t="0"/>
          <a:stretch/>
        </p:blipFill>
        <p:spPr>
          <a:xfrm>
            <a:off x="2752475" y="1938250"/>
            <a:ext cx="5310800" cy="434137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gaf2a21f7e9_3_6"/>
          <p:cNvSpPr txBox="1"/>
          <p:nvPr>
            <p:ph type="title"/>
          </p:nvPr>
        </p:nvSpPr>
        <p:spPr>
          <a:xfrm>
            <a:off x="1935502" y="48488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Use Case Diagram for Apply System</a:t>
            </a:r>
            <a:endParaRPr/>
          </a:p>
        </p:txBody>
      </p:sp>
      <p:pic>
        <p:nvPicPr>
          <p:cNvPr id="324" name="Google Shape;324;gaf2a21f7e9_3_6"/>
          <p:cNvPicPr preferRelativeResize="0"/>
          <p:nvPr/>
        </p:nvPicPr>
        <p:blipFill>
          <a:blip r:embed="rId3">
            <a:alphaModFix/>
          </a:blip>
          <a:stretch>
            <a:fillRect/>
          </a:stretch>
        </p:blipFill>
        <p:spPr>
          <a:xfrm>
            <a:off x="2467326" y="1391051"/>
            <a:ext cx="7654324" cy="53817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1"/>
          <p:cNvSpPr txBox="1"/>
          <p:nvPr/>
        </p:nvSpPr>
        <p:spPr>
          <a:xfrm>
            <a:off x="2388288" y="468575"/>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Landing Page Use Case</a:t>
            </a:r>
            <a:endParaRPr b="0" i="0" sz="3800" u="none" cap="none" strike="noStrike">
              <a:solidFill>
                <a:srgbClr val="001D4D"/>
              </a:solidFill>
              <a:latin typeface="Trebuchet MS"/>
              <a:ea typeface="Trebuchet MS"/>
              <a:cs typeface="Trebuchet MS"/>
              <a:sym typeface="Trebuchet MS"/>
            </a:endParaRPr>
          </a:p>
        </p:txBody>
      </p:sp>
      <p:pic>
        <p:nvPicPr>
          <p:cNvPr id="330" name="Google Shape;330;p21"/>
          <p:cNvPicPr preferRelativeResize="0"/>
          <p:nvPr/>
        </p:nvPicPr>
        <p:blipFill rotWithShape="1">
          <a:blip r:embed="rId3">
            <a:alphaModFix/>
          </a:blip>
          <a:srcRect b="0" l="0" r="0" t="0"/>
          <a:stretch/>
        </p:blipFill>
        <p:spPr>
          <a:xfrm>
            <a:off x="2388300" y="1595825"/>
            <a:ext cx="5887966" cy="43206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af2a21f7e9_2_15"/>
          <p:cNvSpPr txBox="1"/>
          <p:nvPr/>
        </p:nvSpPr>
        <p:spPr>
          <a:xfrm>
            <a:off x="2554613" y="88825"/>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lang="en-US" sz="3800">
                <a:solidFill>
                  <a:srgbClr val="001D4D"/>
                </a:solidFill>
                <a:latin typeface="Trebuchet MS"/>
                <a:ea typeface="Trebuchet MS"/>
                <a:cs typeface="Trebuchet MS"/>
                <a:sym typeface="Trebuchet MS"/>
              </a:rPr>
              <a:t>Use Case</a:t>
            </a:r>
            <a:r>
              <a:rPr b="0" i="0" lang="en-US" sz="3800" u="none" cap="none" strike="noStrike">
                <a:solidFill>
                  <a:srgbClr val="001D4D"/>
                </a:solidFill>
                <a:latin typeface="Trebuchet MS"/>
                <a:ea typeface="Trebuchet MS"/>
                <a:cs typeface="Trebuchet MS"/>
                <a:sym typeface="Trebuchet MS"/>
              </a:rPr>
              <a:t> Diagram for </a:t>
            </a:r>
            <a:r>
              <a:rPr lang="en-US" sz="3800">
                <a:solidFill>
                  <a:srgbClr val="001D4D"/>
                </a:solidFill>
                <a:latin typeface="Trebuchet MS"/>
                <a:ea typeface="Trebuchet MS"/>
                <a:cs typeface="Trebuchet MS"/>
                <a:sym typeface="Trebuchet MS"/>
              </a:rPr>
              <a:t>Subscribe</a:t>
            </a:r>
            <a:endParaRPr b="0" i="0" sz="3800" u="none" cap="none" strike="noStrike">
              <a:solidFill>
                <a:srgbClr val="001D4D"/>
              </a:solidFill>
              <a:latin typeface="Trebuchet MS"/>
              <a:ea typeface="Trebuchet MS"/>
              <a:cs typeface="Trebuchet MS"/>
              <a:sym typeface="Trebuchet MS"/>
            </a:endParaRPr>
          </a:p>
        </p:txBody>
      </p:sp>
      <p:sp>
        <p:nvSpPr>
          <p:cNvPr id="336" name="Google Shape;336;gaf2a21f7e9_2_15"/>
          <p:cNvSpPr txBox="1"/>
          <p:nvPr/>
        </p:nvSpPr>
        <p:spPr>
          <a:xfrm>
            <a:off x="2618113" y="181785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337" name="Google Shape;337;gaf2a21f7e9_2_15"/>
          <p:cNvPicPr preferRelativeResize="0"/>
          <p:nvPr/>
        </p:nvPicPr>
        <p:blipFill>
          <a:blip r:embed="rId3">
            <a:alphaModFix/>
          </a:blip>
          <a:stretch>
            <a:fillRect/>
          </a:stretch>
        </p:blipFill>
        <p:spPr>
          <a:xfrm>
            <a:off x="2671050" y="1133414"/>
            <a:ext cx="7866124" cy="516723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gaf2a21f7e9_4_81"/>
          <p:cNvSpPr txBox="1"/>
          <p:nvPr/>
        </p:nvSpPr>
        <p:spPr>
          <a:xfrm>
            <a:off x="4031647" y="421325"/>
            <a:ext cx="54960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600">
                <a:solidFill>
                  <a:srgbClr val="3F3F3F"/>
                </a:solidFill>
              </a:rPr>
              <a:t>Use Case for Job Search</a:t>
            </a:r>
            <a:endParaRPr sz="3800">
              <a:solidFill>
                <a:srgbClr val="001D4D"/>
              </a:solidFill>
              <a:latin typeface="Trebuchet MS"/>
              <a:ea typeface="Trebuchet MS"/>
              <a:cs typeface="Trebuchet MS"/>
              <a:sym typeface="Trebuchet MS"/>
            </a:endParaRPr>
          </a:p>
        </p:txBody>
      </p:sp>
      <p:pic>
        <p:nvPicPr>
          <p:cNvPr id="343" name="Google Shape;343;gaf2a21f7e9_4_81"/>
          <p:cNvPicPr preferRelativeResize="0"/>
          <p:nvPr/>
        </p:nvPicPr>
        <p:blipFill rotWithShape="1">
          <a:blip r:embed="rId3">
            <a:alphaModFix/>
          </a:blip>
          <a:srcRect b="0" l="0" r="0" t="0"/>
          <a:stretch/>
        </p:blipFill>
        <p:spPr>
          <a:xfrm>
            <a:off x="2226125" y="1636074"/>
            <a:ext cx="9107049" cy="43346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gaf2a21f7e9_4_0"/>
          <p:cNvSpPr txBox="1"/>
          <p:nvPr>
            <p:ph type="title"/>
          </p:nvPr>
        </p:nvSpPr>
        <p:spPr>
          <a:xfrm>
            <a:off x="1935502" y="48488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sz="3000"/>
              <a:t>Candidate Application Search Page User Case Diagram</a:t>
            </a:r>
            <a:endParaRPr sz="3000"/>
          </a:p>
        </p:txBody>
      </p:sp>
      <p:pic>
        <p:nvPicPr>
          <p:cNvPr id="349" name="Google Shape;349;gaf2a21f7e9_4_0"/>
          <p:cNvPicPr preferRelativeResize="0"/>
          <p:nvPr/>
        </p:nvPicPr>
        <p:blipFill>
          <a:blip r:embed="rId3">
            <a:alphaModFix/>
          </a:blip>
          <a:stretch>
            <a:fillRect/>
          </a:stretch>
        </p:blipFill>
        <p:spPr>
          <a:xfrm>
            <a:off x="2901313" y="1459000"/>
            <a:ext cx="7787175" cy="480335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ga5c3b8aa57_0_5"/>
          <p:cNvSpPr txBox="1"/>
          <p:nvPr/>
        </p:nvSpPr>
        <p:spPr>
          <a:xfrm>
            <a:off x="5165425" y="3086400"/>
            <a:ext cx="5088000" cy="685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lang="en-US" sz="3800">
                <a:solidFill>
                  <a:srgbClr val="FFFFFF"/>
                </a:solidFill>
                <a:latin typeface="Trebuchet MS"/>
                <a:ea typeface="Trebuchet MS"/>
                <a:cs typeface="Trebuchet MS"/>
                <a:sym typeface="Trebuchet MS"/>
              </a:rPr>
              <a:t>UML Class Diagrams</a:t>
            </a:r>
            <a:endParaRPr b="0" i="0" sz="3800" u="none" cap="none" strike="noStrike">
              <a:solidFill>
                <a:srgbClr val="FFFFFF"/>
              </a:solidFill>
              <a:latin typeface="Trebuchet MS"/>
              <a:ea typeface="Trebuchet MS"/>
              <a:cs typeface="Trebuchet MS"/>
              <a:sym typeface="Trebuchet M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11"/>
          <p:cNvSpPr txBox="1"/>
          <p:nvPr/>
        </p:nvSpPr>
        <p:spPr>
          <a:xfrm>
            <a:off x="1850276" y="551750"/>
            <a:ext cx="81288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UML Class Diagram for Login System</a:t>
            </a:r>
            <a:endParaRPr b="0" i="0" sz="3800" u="none" cap="none" strike="noStrike">
              <a:solidFill>
                <a:srgbClr val="001D4D"/>
              </a:solidFill>
              <a:latin typeface="Trebuchet MS"/>
              <a:ea typeface="Trebuchet MS"/>
              <a:cs typeface="Trebuchet MS"/>
              <a:sym typeface="Trebuchet MS"/>
            </a:endParaRPr>
          </a:p>
        </p:txBody>
      </p:sp>
      <p:sp>
        <p:nvSpPr>
          <p:cNvPr id="360" name="Google Shape;360;p11"/>
          <p:cNvSpPr txBox="1"/>
          <p:nvPr/>
        </p:nvSpPr>
        <p:spPr>
          <a:xfrm>
            <a:off x="2395663" y="175220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361" name="Google Shape;361;p11"/>
          <p:cNvPicPr preferRelativeResize="0"/>
          <p:nvPr/>
        </p:nvPicPr>
        <p:blipFill rotWithShape="1">
          <a:blip r:embed="rId3">
            <a:alphaModFix/>
          </a:blip>
          <a:srcRect b="0" l="0" r="0" t="0"/>
          <a:stretch/>
        </p:blipFill>
        <p:spPr>
          <a:xfrm>
            <a:off x="1957650" y="2181713"/>
            <a:ext cx="6438900" cy="39719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gaf2a21f7e9_4_55"/>
          <p:cNvSpPr txBox="1"/>
          <p:nvPr/>
        </p:nvSpPr>
        <p:spPr>
          <a:xfrm>
            <a:off x="2708800" y="18625"/>
            <a:ext cx="8760600" cy="75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800">
                <a:solidFill>
                  <a:schemeClr val="lt1"/>
                </a:solidFill>
                <a:latin typeface="Trebuchet MS"/>
                <a:ea typeface="Trebuchet MS"/>
                <a:cs typeface="Trebuchet MS"/>
                <a:sym typeface="Trebuchet MS"/>
              </a:rPr>
              <a:t>2020 Fall Project </a:t>
            </a:r>
            <a:r>
              <a:rPr lang="en-US" sz="3800">
                <a:solidFill>
                  <a:schemeClr val="lt1"/>
                </a:solidFill>
                <a:latin typeface="Trebuchet MS"/>
                <a:ea typeface="Trebuchet MS"/>
                <a:cs typeface="Trebuchet MS"/>
                <a:sym typeface="Trebuchet MS"/>
              </a:rPr>
              <a:t>Project Contributions</a:t>
            </a:r>
            <a:endParaRPr sz="3800">
              <a:solidFill>
                <a:schemeClr val="lt1"/>
              </a:solidFill>
              <a:latin typeface="Trebuchet MS"/>
              <a:ea typeface="Trebuchet MS"/>
              <a:cs typeface="Trebuchet MS"/>
              <a:sym typeface="Trebuchet MS"/>
            </a:endParaRPr>
          </a:p>
        </p:txBody>
      </p:sp>
      <p:sp>
        <p:nvSpPr>
          <p:cNvPr id="194" name="Google Shape;194;gaf2a21f7e9_4_55"/>
          <p:cNvSpPr txBox="1"/>
          <p:nvPr/>
        </p:nvSpPr>
        <p:spPr>
          <a:xfrm>
            <a:off x="1486700" y="779325"/>
            <a:ext cx="10705500" cy="5597100"/>
          </a:xfrm>
          <a:prstGeom prst="rect">
            <a:avLst/>
          </a:prstGeom>
          <a:noFill/>
          <a:ln>
            <a:noFill/>
          </a:ln>
        </p:spPr>
        <p:txBody>
          <a:bodyPr anchorCtr="0" anchor="t" bIns="91425" lIns="91425" spcFirstLastPara="1" rIns="91425" wrap="square" tIns="91425">
            <a:noAutofit/>
          </a:bodyPr>
          <a:lstStyle/>
          <a:p>
            <a:pPr indent="-342900" lvl="1" marL="914400" rtl="0" algn="l">
              <a:spcBef>
                <a:spcPts val="0"/>
              </a:spcBef>
              <a:spcAft>
                <a:spcPts val="0"/>
              </a:spcAft>
              <a:buClr>
                <a:schemeClr val="lt1"/>
              </a:buClr>
              <a:buSzPts val="1800"/>
              <a:buFont typeface="Noto Sans Symbols"/>
              <a:buChar char="⚫"/>
            </a:pPr>
            <a:r>
              <a:rPr lang="en-US" sz="1800">
                <a:solidFill>
                  <a:schemeClr val="lt1"/>
                </a:solidFill>
                <a:latin typeface="Trebuchet MS"/>
                <a:ea typeface="Trebuchet MS"/>
                <a:cs typeface="Trebuchet MS"/>
                <a:sym typeface="Trebuchet MS"/>
              </a:rPr>
              <a:t>R</a:t>
            </a:r>
            <a:r>
              <a:rPr lang="en-US" sz="1800">
                <a:solidFill>
                  <a:schemeClr val="lt1"/>
                </a:solidFill>
                <a:latin typeface="Trebuchet MS"/>
                <a:ea typeface="Trebuchet MS"/>
                <a:cs typeface="Trebuchet MS"/>
                <a:sym typeface="Trebuchet MS"/>
              </a:rPr>
              <a:t>yan: Worked on implementation of back-end for various parts of the site such as the Job search filters, Job seeker profile builder, viewing company/user profiles, and application page. I created the apply and quick apply system for our project as well.</a:t>
            </a:r>
            <a:endParaRPr sz="1800">
              <a:solidFill>
                <a:schemeClr val="lt1"/>
              </a:solidFill>
              <a:latin typeface="Trebuchet MS"/>
              <a:ea typeface="Trebuchet MS"/>
              <a:cs typeface="Trebuchet MS"/>
              <a:sym typeface="Trebuchet MS"/>
            </a:endParaRPr>
          </a:p>
          <a:p>
            <a:pPr indent="-342900" lvl="1" marL="914400" rtl="0" algn="l">
              <a:spcBef>
                <a:spcPts val="2000"/>
              </a:spcBef>
              <a:spcAft>
                <a:spcPts val="0"/>
              </a:spcAft>
              <a:buClr>
                <a:schemeClr val="lt1"/>
              </a:buClr>
              <a:buSzPts val="1800"/>
              <a:buFont typeface="Noto Sans Symbols"/>
              <a:buChar char="⚫"/>
            </a:pPr>
            <a:r>
              <a:rPr lang="en-US" sz="1800">
                <a:solidFill>
                  <a:schemeClr val="lt1"/>
                </a:solidFill>
                <a:latin typeface="Trebuchet MS"/>
                <a:ea typeface="Trebuchet MS"/>
                <a:cs typeface="Trebuchet MS"/>
                <a:sym typeface="Trebuchet MS"/>
              </a:rPr>
              <a:t>Dany Franco: For this semester Fall 2020, I worked on fixing an issue with the job post, and added the feature to allow company owners to edit and delete the job posts. </a:t>
            </a:r>
            <a:r>
              <a:rPr lang="en-US" sz="1800">
                <a:solidFill>
                  <a:schemeClr val="lt1"/>
                </a:solidFill>
                <a:latin typeface="Trebuchet MS"/>
                <a:ea typeface="Trebuchet MS"/>
                <a:cs typeface="Trebuchet MS"/>
                <a:sym typeface="Trebuchet MS"/>
              </a:rPr>
              <a:t>Also, I worked on improving the LinkedIn login button. </a:t>
            </a:r>
            <a:r>
              <a:rPr lang="en-US" sz="1800">
                <a:solidFill>
                  <a:schemeClr val="lt1"/>
                </a:solidFill>
                <a:latin typeface="Trebuchet MS"/>
                <a:ea typeface="Trebuchet MS"/>
                <a:cs typeface="Trebuchet MS"/>
                <a:sym typeface="Trebuchet MS"/>
              </a:rPr>
              <a:t>In addition, I worked on fixing the dynamic links in the top navbar. In continuation, I also worked on allowing company owners to be able to post, edit, and delete events. These events are able to be seen by jobseekers on their own separate events page. In the events page the jobseeker is able to sort, paginate, and RSVP for events, and view the details and descriptions of the events. Lastly, I also worked on a user search page that allows company owners to be able to search for jobseekers by filtering through name and skills, and if they want they’re able to email the jobseekers. </a:t>
            </a:r>
            <a:r>
              <a:rPr lang="en-US" sz="1800">
                <a:solidFill>
                  <a:schemeClr val="lt1"/>
                </a:solidFill>
                <a:latin typeface="Trebuchet MS"/>
                <a:ea typeface="Trebuchet MS"/>
                <a:cs typeface="Trebuchet MS"/>
                <a:sym typeface="Trebuchet MS"/>
              </a:rPr>
              <a:t>Previously last semester, I had made the login and registration system for company owners and jobseekers to be able to make an account and be registered in their desired user group (company owner or jobseeker). Once their account was made they were then able to login to our site. A LinkedIn button was created so that users may log in with their LinkedIn account, and choose to be either a company owner or a jobseeker. On top of that, I also created the backend for the company profile, to allow company owners to not only create a profile, but also be able to edit and update their company profile. Lastly, I also implemented our top navbar. </a:t>
            </a:r>
            <a:endParaRPr sz="1900">
              <a:solidFill>
                <a:schemeClr val="lt1"/>
              </a:solidFill>
              <a:latin typeface="Trebuchet MS"/>
              <a:ea typeface="Trebuchet MS"/>
              <a:cs typeface="Trebuchet MS"/>
              <a:sym typeface="Trebuchet MS"/>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gaf2a21f7e9_1_6"/>
          <p:cNvSpPr txBox="1"/>
          <p:nvPr>
            <p:ph type="title"/>
          </p:nvPr>
        </p:nvSpPr>
        <p:spPr>
          <a:xfrm>
            <a:off x="1887552" y="20913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UML Class Diagram for Events</a:t>
            </a:r>
            <a:endParaRPr/>
          </a:p>
        </p:txBody>
      </p:sp>
      <p:pic>
        <p:nvPicPr>
          <p:cNvPr id="367" name="Google Shape;367;gaf2a21f7e9_1_6"/>
          <p:cNvPicPr preferRelativeResize="0"/>
          <p:nvPr/>
        </p:nvPicPr>
        <p:blipFill>
          <a:blip r:embed="rId3">
            <a:alphaModFix/>
          </a:blip>
          <a:stretch>
            <a:fillRect/>
          </a:stretch>
        </p:blipFill>
        <p:spPr>
          <a:xfrm>
            <a:off x="1887538" y="1393213"/>
            <a:ext cx="7724775" cy="49625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15"/>
          <p:cNvSpPr txBox="1"/>
          <p:nvPr/>
        </p:nvSpPr>
        <p:spPr>
          <a:xfrm>
            <a:off x="1954200" y="443525"/>
            <a:ext cx="89922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UML Class Diagram for Company Profile</a:t>
            </a:r>
            <a:endParaRPr b="0" i="0" sz="3800" u="none" cap="none" strike="noStrike">
              <a:solidFill>
                <a:srgbClr val="001D4D"/>
              </a:solidFill>
              <a:latin typeface="Trebuchet MS"/>
              <a:ea typeface="Trebuchet MS"/>
              <a:cs typeface="Trebuchet MS"/>
              <a:sym typeface="Trebuchet MS"/>
            </a:endParaRPr>
          </a:p>
        </p:txBody>
      </p:sp>
      <p:sp>
        <p:nvSpPr>
          <p:cNvPr id="373" name="Google Shape;373;p15"/>
          <p:cNvSpPr txBox="1"/>
          <p:nvPr/>
        </p:nvSpPr>
        <p:spPr>
          <a:xfrm>
            <a:off x="2453938" y="192730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374" name="Google Shape;374;p15"/>
          <p:cNvPicPr preferRelativeResize="0"/>
          <p:nvPr/>
        </p:nvPicPr>
        <p:blipFill rotWithShape="1">
          <a:blip r:embed="rId3">
            <a:alphaModFix/>
          </a:blip>
          <a:srcRect b="0" l="0" r="0" t="0"/>
          <a:stretch/>
        </p:blipFill>
        <p:spPr>
          <a:xfrm>
            <a:off x="2453951" y="1735475"/>
            <a:ext cx="3793575" cy="493967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25"/>
          <p:cNvSpPr txBox="1"/>
          <p:nvPr/>
        </p:nvSpPr>
        <p:spPr>
          <a:xfrm>
            <a:off x="2304288" y="438450"/>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Class Diagram for Userprofile</a:t>
            </a:r>
            <a:endParaRPr b="0" i="0" sz="3800" u="none" cap="none" strike="noStrike">
              <a:solidFill>
                <a:srgbClr val="001D4D"/>
              </a:solidFill>
              <a:latin typeface="Trebuchet MS"/>
              <a:ea typeface="Trebuchet MS"/>
              <a:cs typeface="Trebuchet MS"/>
              <a:sym typeface="Trebuchet MS"/>
            </a:endParaRPr>
          </a:p>
        </p:txBody>
      </p:sp>
      <p:sp>
        <p:nvSpPr>
          <p:cNvPr id="380" name="Google Shape;380;p25"/>
          <p:cNvSpPr txBox="1"/>
          <p:nvPr/>
        </p:nvSpPr>
        <p:spPr>
          <a:xfrm>
            <a:off x="2304288" y="1927300"/>
            <a:ext cx="7583400" cy="4208400"/>
          </a:xfrm>
          <a:prstGeom prst="rect">
            <a:avLst/>
          </a:prstGeom>
          <a:noFill/>
          <a:ln>
            <a:noFill/>
          </a:ln>
        </p:spPr>
        <p:txBody>
          <a:bodyPr anchorCtr="0" anchor="t" bIns="45700" lIns="91425" spcFirstLastPara="1" rIns="91425" wrap="square" tIns="45700">
            <a:noAutofit/>
          </a:bodyPr>
          <a:lstStyle/>
          <a:p>
            <a:pPr indent="0" lvl="0" marL="282575"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381" name="Google Shape;381;p25"/>
          <p:cNvPicPr preferRelativeResize="0"/>
          <p:nvPr/>
        </p:nvPicPr>
        <p:blipFill rotWithShape="1">
          <a:blip r:embed="rId3">
            <a:alphaModFix/>
          </a:blip>
          <a:srcRect b="0" l="0" r="0" t="0"/>
          <a:stretch/>
        </p:blipFill>
        <p:spPr>
          <a:xfrm>
            <a:off x="2753650" y="1483050"/>
            <a:ext cx="4602501" cy="463742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26"/>
          <p:cNvSpPr txBox="1"/>
          <p:nvPr/>
        </p:nvSpPr>
        <p:spPr>
          <a:xfrm>
            <a:off x="2618113" y="370050"/>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Class Diagram for Jobpost</a:t>
            </a:r>
            <a:endParaRPr b="0" i="0" sz="3800" u="none" cap="none" strike="noStrike">
              <a:solidFill>
                <a:srgbClr val="001D4D"/>
              </a:solidFill>
              <a:latin typeface="Trebuchet MS"/>
              <a:ea typeface="Trebuchet MS"/>
              <a:cs typeface="Trebuchet MS"/>
              <a:sym typeface="Trebuchet MS"/>
            </a:endParaRPr>
          </a:p>
        </p:txBody>
      </p:sp>
      <p:sp>
        <p:nvSpPr>
          <p:cNvPr id="387" name="Google Shape;387;p26"/>
          <p:cNvSpPr txBox="1"/>
          <p:nvPr/>
        </p:nvSpPr>
        <p:spPr>
          <a:xfrm>
            <a:off x="2618113" y="181785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388" name="Google Shape;388;p26"/>
          <p:cNvPicPr preferRelativeResize="0"/>
          <p:nvPr/>
        </p:nvPicPr>
        <p:blipFill rotWithShape="1">
          <a:blip r:embed="rId3">
            <a:alphaModFix/>
          </a:blip>
          <a:srcRect b="0" l="0" r="0" t="0"/>
          <a:stretch/>
        </p:blipFill>
        <p:spPr>
          <a:xfrm>
            <a:off x="2681700" y="1817854"/>
            <a:ext cx="4526255" cy="42084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gaf2a21f7e9_2_0"/>
          <p:cNvSpPr txBox="1"/>
          <p:nvPr/>
        </p:nvSpPr>
        <p:spPr>
          <a:xfrm>
            <a:off x="2554613" y="88825"/>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Class Diagram for </a:t>
            </a:r>
            <a:r>
              <a:rPr lang="en-US" sz="3800">
                <a:solidFill>
                  <a:srgbClr val="001D4D"/>
                </a:solidFill>
                <a:latin typeface="Trebuchet MS"/>
                <a:ea typeface="Trebuchet MS"/>
                <a:cs typeface="Trebuchet MS"/>
                <a:sym typeface="Trebuchet MS"/>
              </a:rPr>
              <a:t>Subscribe</a:t>
            </a:r>
            <a:endParaRPr b="0" i="0" sz="3800" u="none" cap="none" strike="noStrike">
              <a:solidFill>
                <a:srgbClr val="001D4D"/>
              </a:solidFill>
              <a:latin typeface="Trebuchet MS"/>
              <a:ea typeface="Trebuchet MS"/>
              <a:cs typeface="Trebuchet MS"/>
              <a:sym typeface="Trebuchet MS"/>
            </a:endParaRPr>
          </a:p>
        </p:txBody>
      </p:sp>
      <p:sp>
        <p:nvSpPr>
          <p:cNvPr id="394" name="Google Shape;394;gaf2a21f7e9_2_0"/>
          <p:cNvSpPr txBox="1"/>
          <p:nvPr/>
        </p:nvSpPr>
        <p:spPr>
          <a:xfrm>
            <a:off x="2618113" y="181785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395" name="Google Shape;395;gaf2a21f7e9_2_0"/>
          <p:cNvPicPr preferRelativeResize="0"/>
          <p:nvPr/>
        </p:nvPicPr>
        <p:blipFill>
          <a:blip r:embed="rId3">
            <a:alphaModFix/>
          </a:blip>
          <a:stretch>
            <a:fillRect/>
          </a:stretch>
        </p:blipFill>
        <p:spPr>
          <a:xfrm>
            <a:off x="2979913" y="1286325"/>
            <a:ext cx="6859827" cy="5054126"/>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gaf2a21f7e9_3_0"/>
          <p:cNvSpPr txBox="1"/>
          <p:nvPr>
            <p:ph type="title"/>
          </p:nvPr>
        </p:nvSpPr>
        <p:spPr>
          <a:xfrm>
            <a:off x="1935502" y="48488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Class Diagram for Application</a:t>
            </a:r>
            <a:endParaRPr/>
          </a:p>
        </p:txBody>
      </p:sp>
      <p:pic>
        <p:nvPicPr>
          <p:cNvPr id="401" name="Google Shape;401;gaf2a21f7e9_3_0"/>
          <p:cNvPicPr preferRelativeResize="0"/>
          <p:nvPr/>
        </p:nvPicPr>
        <p:blipFill>
          <a:blip r:embed="rId3">
            <a:alphaModFix/>
          </a:blip>
          <a:stretch>
            <a:fillRect/>
          </a:stretch>
        </p:blipFill>
        <p:spPr>
          <a:xfrm>
            <a:off x="3418975" y="1353975"/>
            <a:ext cx="5527799" cy="55347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gaf2a21f7e9_4_42"/>
          <p:cNvSpPr txBox="1"/>
          <p:nvPr>
            <p:ph type="title"/>
          </p:nvPr>
        </p:nvSpPr>
        <p:spPr>
          <a:xfrm>
            <a:off x="3944162" y="226475"/>
            <a:ext cx="5701500" cy="1184100"/>
          </a:xfrm>
          <a:prstGeom prst="rect">
            <a:avLst/>
          </a:prstGeom>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sz="3000"/>
              <a:t>Class Diagram: Resume Parser</a:t>
            </a:r>
            <a:endParaRPr sz="3800">
              <a:solidFill>
                <a:srgbClr val="001D4D"/>
              </a:solidFill>
              <a:latin typeface="Trebuchet MS"/>
              <a:ea typeface="Trebuchet MS"/>
              <a:cs typeface="Trebuchet MS"/>
              <a:sym typeface="Trebuchet MS"/>
            </a:endParaRPr>
          </a:p>
          <a:p>
            <a:pPr indent="0" lvl="0" marL="0" rtl="0" algn="l">
              <a:spcBef>
                <a:spcPts val="0"/>
              </a:spcBef>
              <a:spcAft>
                <a:spcPts val="0"/>
              </a:spcAft>
              <a:buNone/>
            </a:pPr>
            <a:r>
              <a:t/>
            </a:r>
            <a:endParaRPr sz="3000"/>
          </a:p>
        </p:txBody>
      </p:sp>
      <p:pic>
        <p:nvPicPr>
          <p:cNvPr id="407" name="Google Shape;407;gaf2a21f7e9_4_42"/>
          <p:cNvPicPr preferRelativeResize="0"/>
          <p:nvPr/>
        </p:nvPicPr>
        <p:blipFill rotWithShape="1">
          <a:blip r:embed="rId3">
            <a:alphaModFix/>
          </a:blip>
          <a:srcRect b="0" l="0" r="0" t="0"/>
          <a:stretch/>
        </p:blipFill>
        <p:spPr>
          <a:xfrm>
            <a:off x="3165900" y="1185575"/>
            <a:ext cx="7257999" cy="46991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gaf2a21f7e9_4_5"/>
          <p:cNvSpPr txBox="1"/>
          <p:nvPr>
            <p:ph type="title"/>
          </p:nvPr>
        </p:nvSpPr>
        <p:spPr>
          <a:xfrm>
            <a:off x="2139764" y="65657"/>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sz="3000"/>
              <a:t>Favorite Job Post Related Object Model UML Diagram</a:t>
            </a:r>
            <a:endParaRPr sz="3000"/>
          </a:p>
        </p:txBody>
      </p:sp>
      <p:pic>
        <p:nvPicPr>
          <p:cNvPr id="413" name="Google Shape;413;gaf2a21f7e9_4_5"/>
          <p:cNvPicPr preferRelativeResize="0"/>
          <p:nvPr/>
        </p:nvPicPr>
        <p:blipFill>
          <a:blip r:embed="rId3">
            <a:alphaModFix/>
          </a:blip>
          <a:stretch>
            <a:fillRect/>
          </a:stretch>
        </p:blipFill>
        <p:spPr>
          <a:xfrm>
            <a:off x="5294675" y="1249757"/>
            <a:ext cx="3408986" cy="488422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ga5c3b8aa57_0_22"/>
          <p:cNvSpPr txBox="1"/>
          <p:nvPr>
            <p:ph type="title"/>
          </p:nvPr>
        </p:nvSpPr>
        <p:spPr>
          <a:xfrm>
            <a:off x="3096400" y="0"/>
            <a:ext cx="78462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sz="3000"/>
              <a:t>Job Search Related Object Models</a:t>
            </a:r>
            <a:r>
              <a:rPr lang="en-US" sz="3000"/>
              <a:t> Diagram</a:t>
            </a:r>
            <a:endParaRPr sz="3000"/>
          </a:p>
        </p:txBody>
      </p:sp>
      <p:pic>
        <p:nvPicPr>
          <p:cNvPr id="419" name="Google Shape;419;ga5c3b8aa57_0_22"/>
          <p:cNvPicPr preferRelativeResize="0"/>
          <p:nvPr/>
        </p:nvPicPr>
        <p:blipFill>
          <a:blip r:embed="rId3">
            <a:alphaModFix/>
          </a:blip>
          <a:stretch>
            <a:fillRect/>
          </a:stretch>
        </p:blipFill>
        <p:spPr>
          <a:xfrm>
            <a:off x="4107425" y="1125725"/>
            <a:ext cx="5824150" cy="46065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ga5c3b8aa57_0_9"/>
          <p:cNvSpPr txBox="1"/>
          <p:nvPr/>
        </p:nvSpPr>
        <p:spPr>
          <a:xfrm>
            <a:off x="5116100" y="3086400"/>
            <a:ext cx="4416000" cy="685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lang="en-US" sz="3800">
                <a:solidFill>
                  <a:srgbClr val="FFFFFF"/>
                </a:solidFill>
                <a:latin typeface="Trebuchet MS"/>
                <a:ea typeface="Trebuchet MS"/>
                <a:cs typeface="Trebuchet MS"/>
                <a:sym typeface="Trebuchet MS"/>
              </a:rPr>
              <a:t>Sequence Diagrams</a:t>
            </a:r>
            <a:endParaRPr b="0" i="0" sz="3800" u="none" cap="none" strike="noStrike">
              <a:solidFill>
                <a:srgbClr val="FFFFFF"/>
              </a:solidFill>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af2a21f7e9_4_60"/>
          <p:cNvSpPr txBox="1"/>
          <p:nvPr/>
        </p:nvSpPr>
        <p:spPr>
          <a:xfrm>
            <a:off x="2241225" y="300975"/>
            <a:ext cx="10598700" cy="75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400">
                <a:solidFill>
                  <a:schemeClr val="lt1"/>
                </a:solidFill>
                <a:latin typeface="Trebuchet MS"/>
                <a:ea typeface="Trebuchet MS"/>
                <a:cs typeface="Trebuchet MS"/>
                <a:sym typeface="Trebuchet MS"/>
              </a:rPr>
              <a:t>2020 Fall Project Project Contributions (cont.)</a:t>
            </a:r>
            <a:endParaRPr sz="3400">
              <a:solidFill>
                <a:schemeClr val="lt1"/>
              </a:solidFill>
              <a:latin typeface="Trebuchet MS"/>
              <a:ea typeface="Trebuchet MS"/>
              <a:cs typeface="Trebuchet MS"/>
              <a:sym typeface="Trebuchet MS"/>
            </a:endParaRPr>
          </a:p>
        </p:txBody>
      </p:sp>
      <p:sp>
        <p:nvSpPr>
          <p:cNvPr id="200" name="Google Shape;200;gaf2a21f7e9_4_60"/>
          <p:cNvSpPr txBox="1"/>
          <p:nvPr/>
        </p:nvSpPr>
        <p:spPr>
          <a:xfrm>
            <a:off x="2413150" y="838450"/>
            <a:ext cx="9351900" cy="4590000"/>
          </a:xfrm>
          <a:prstGeom prst="rect">
            <a:avLst/>
          </a:prstGeom>
          <a:noFill/>
          <a:ln>
            <a:noFill/>
          </a:ln>
        </p:spPr>
        <p:txBody>
          <a:bodyPr anchorCtr="0" anchor="t" bIns="91425" lIns="91425" spcFirstLastPara="1" rIns="91425" wrap="square" tIns="91425">
            <a:noAutofit/>
          </a:bodyPr>
          <a:lstStyle/>
          <a:p>
            <a:pPr indent="-295275" lvl="1" marL="577850" rtl="0" algn="l">
              <a:spcBef>
                <a:spcPts val="2000"/>
              </a:spcBef>
              <a:spcAft>
                <a:spcPts val="0"/>
              </a:spcAft>
              <a:buClr>
                <a:schemeClr val="lt1"/>
              </a:buClr>
              <a:buSzPts val="1800"/>
              <a:buFont typeface="Noto Sans Symbols"/>
              <a:buChar char="⚫"/>
            </a:pPr>
            <a:r>
              <a:rPr lang="en-US" sz="1800">
                <a:solidFill>
                  <a:schemeClr val="lt1"/>
                </a:solidFill>
                <a:latin typeface="Trebuchet MS"/>
                <a:ea typeface="Trebuchet MS"/>
                <a:cs typeface="Trebuchet MS"/>
                <a:sym typeface="Trebuchet MS"/>
              </a:rPr>
              <a:t>Eric: Designed the front-end for the candidate application search page and front-end changes/improvements to the Side-Dashboard that both fix past graphical issues and promote better user interaction. Additionally, I implemented a system for job seekers to favorite job posts and for links for those posts to be made accessible in the Side-Dashboard for quick re-navigation to those posts</a:t>
            </a:r>
            <a:endParaRPr sz="1800">
              <a:solidFill>
                <a:schemeClr val="lt1"/>
              </a:solidFill>
              <a:latin typeface="Trebuchet MS"/>
              <a:ea typeface="Trebuchet MS"/>
              <a:cs typeface="Trebuchet MS"/>
              <a:sym typeface="Trebuchet MS"/>
            </a:endParaRPr>
          </a:p>
          <a:p>
            <a:pPr indent="-295275" lvl="1" marL="577850" rtl="0" algn="l">
              <a:spcBef>
                <a:spcPts val="2000"/>
              </a:spcBef>
              <a:spcAft>
                <a:spcPts val="0"/>
              </a:spcAft>
              <a:buClr>
                <a:schemeClr val="lt1"/>
              </a:buClr>
              <a:buSzPts val="1800"/>
              <a:buFont typeface="Noto Sans Symbols"/>
              <a:buChar char="⚫"/>
            </a:pPr>
            <a:r>
              <a:rPr lang="en-US" sz="1800">
                <a:solidFill>
                  <a:schemeClr val="lt1"/>
                </a:solidFill>
                <a:latin typeface="Trebuchet MS"/>
                <a:ea typeface="Trebuchet MS"/>
                <a:cs typeface="Trebuchet MS"/>
                <a:sym typeface="Trebuchet MS"/>
              </a:rPr>
              <a:t>Joel: Fixed bug preventing adding an Address to a User Profile. Added ability to upload profile picture to a User’s Profile. Created a Company Subscription system so that jobseekers receive a notification when a Company they are subscribed to posts a new job or event. Added email notifications for Company Owners when they receive a new job application. Added email notifications for Jobseekers when a Company Owner accepts, rejects, or reviews their application. Coordinated Scrum Ceremonies and Documentation. </a:t>
            </a:r>
            <a:endParaRPr sz="1800">
              <a:solidFill>
                <a:schemeClr val="lt1"/>
              </a:solidFill>
              <a:latin typeface="Trebuchet MS"/>
              <a:ea typeface="Trebuchet MS"/>
              <a:cs typeface="Trebuchet MS"/>
              <a:sym typeface="Trebuchet MS"/>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12"/>
          <p:cNvSpPr txBox="1"/>
          <p:nvPr/>
        </p:nvSpPr>
        <p:spPr>
          <a:xfrm>
            <a:off x="2563401" y="457600"/>
            <a:ext cx="80088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Sequence Diagram for Login System</a:t>
            </a:r>
            <a:endParaRPr b="0" i="0" sz="3800" u="none" cap="none" strike="noStrike">
              <a:solidFill>
                <a:srgbClr val="001D4D"/>
              </a:solidFill>
              <a:latin typeface="Trebuchet MS"/>
              <a:ea typeface="Trebuchet MS"/>
              <a:cs typeface="Trebuchet MS"/>
              <a:sym typeface="Trebuchet MS"/>
            </a:endParaRPr>
          </a:p>
        </p:txBody>
      </p:sp>
      <p:sp>
        <p:nvSpPr>
          <p:cNvPr id="430" name="Google Shape;430;p12"/>
          <p:cNvSpPr txBox="1"/>
          <p:nvPr/>
        </p:nvSpPr>
        <p:spPr>
          <a:xfrm>
            <a:off x="2563388" y="190540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431" name="Google Shape;431;p12"/>
          <p:cNvPicPr preferRelativeResize="0"/>
          <p:nvPr/>
        </p:nvPicPr>
        <p:blipFill rotWithShape="1">
          <a:blip r:embed="rId3">
            <a:alphaModFix/>
          </a:blip>
          <a:srcRect b="0" l="0" r="0" t="0"/>
          <a:stretch/>
        </p:blipFill>
        <p:spPr>
          <a:xfrm>
            <a:off x="2179750" y="2194627"/>
            <a:ext cx="6234400" cy="39191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13"/>
          <p:cNvSpPr txBox="1"/>
          <p:nvPr/>
        </p:nvSpPr>
        <p:spPr>
          <a:xfrm>
            <a:off x="2097775" y="703088"/>
            <a:ext cx="86805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Sequence Diagram for Register System</a:t>
            </a:r>
            <a:endParaRPr b="0" i="0" sz="3800" u="none" cap="none" strike="noStrike">
              <a:solidFill>
                <a:srgbClr val="001D4D"/>
              </a:solidFill>
              <a:latin typeface="Trebuchet MS"/>
              <a:ea typeface="Trebuchet MS"/>
              <a:cs typeface="Trebuchet MS"/>
              <a:sym typeface="Trebuchet MS"/>
            </a:endParaRPr>
          </a:p>
          <a:p>
            <a:pPr indent="0" lvl="0" marL="0" marR="0" rtl="0" algn="l">
              <a:lnSpc>
                <a:spcPct val="100000"/>
              </a:lnSpc>
              <a:spcBef>
                <a:spcPts val="0"/>
              </a:spcBef>
              <a:spcAft>
                <a:spcPts val="0"/>
              </a:spcAft>
              <a:buClr>
                <a:srgbClr val="000000"/>
              </a:buClr>
              <a:buSzPts val="3800"/>
              <a:buFont typeface="Arial"/>
              <a:buNone/>
            </a:pPr>
            <a:r>
              <a:t/>
            </a:r>
            <a:endParaRPr b="0" i="0" sz="3800" u="none" cap="none" strike="noStrike">
              <a:solidFill>
                <a:srgbClr val="001D4D"/>
              </a:solidFill>
              <a:latin typeface="Trebuchet MS"/>
              <a:ea typeface="Trebuchet MS"/>
              <a:cs typeface="Trebuchet MS"/>
              <a:sym typeface="Trebuchet MS"/>
            </a:endParaRPr>
          </a:p>
        </p:txBody>
      </p:sp>
      <p:sp>
        <p:nvSpPr>
          <p:cNvPr id="437" name="Google Shape;437;p13"/>
          <p:cNvSpPr txBox="1"/>
          <p:nvPr/>
        </p:nvSpPr>
        <p:spPr>
          <a:xfrm>
            <a:off x="2541538" y="1815163"/>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438" name="Google Shape;438;p13"/>
          <p:cNvPicPr preferRelativeResize="0"/>
          <p:nvPr/>
        </p:nvPicPr>
        <p:blipFill rotWithShape="1">
          <a:blip r:embed="rId3">
            <a:alphaModFix/>
          </a:blip>
          <a:srcRect b="0" l="0" r="0" t="0"/>
          <a:stretch/>
        </p:blipFill>
        <p:spPr>
          <a:xfrm>
            <a:off x="2409775" y="2344513"/>
            <a:ext cx="7493176" cy="28917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gaf2a21f7e9_1_12"/>
          <p:cNvSpPr txBox="1"/>
          <p:nvPr>
            <p:ph type="title"/>
          </p:nvPr>
        </p:nvSpPr>
        <p:spPr>
          <a:xfrm>
            <a:off x="1935502" y="48488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Sequence Diagram #1 for Events</a:t>
            </a:r>
            <a:endParaRPr/>
          </a:p>
        </p:txBody>
      </p:sp>
      <p:pic>
        <p:nvPicPr>
          <p:cNvPr id="444" name="Google Shape;444;gaf2a21f7e9_1_12"/>
          <p:cNvPicPr preferRelativeResize="0"/>
          <p:nvPr/>
        </p:nvPicPr>
        <p:blipFill>
          <a:blip r:embed="rId3">
            <a:alphaModFix/>
          </a:blip>
          <a:stretch>
            <a:fillRect/>
          </a:stretch>
        </p:blipFill>
        <p:spPr>
          <a:xfrm>
            <a:off x="1722775" y="1728025"/>
            <a:ext cx="7848600" cy="45529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gaf2a21f7e9_1_18"/>
          <p:cNvSpPr txBox="1"/>
          <p:nvPr>
            <p:ph type="title"/>
          </p:nvPr>
        </p:nvSpPr>
        <p:spPr>
          <a:xfrm>
            <a:off x="1935502" y="48488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Sequence Diagram #2 </a:t>
            </a:r>
            <a:endParaRPr/>
          </a:p>
        </p:txBody>
      </p:sp>
      <p:pic>
        <p:nvPicPr>
          <p:cNvPr id="450" name="Google Shape;450;gaf2a21f7e9_1_18"/>
          <p:cNvPicPr preferRelativeResize="0"/>
          <p:nvPr/>
        </p:nvPicPr>
        <p:blipFill>
          <a:blip r:embed="rId3">
            <a:alphaModFix/>
          </a:blip>
          <a:stretch>
            <a:fillRect/>
          </a:stretch>
        </p:blipFill>
        <p:spPr>
          <a:xfrm>
            <a:off x="1935500" y="1668975"/>
            <a:ext cx="8315526" cy="47219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17"/>
          <p:cNvSpPr txBox="1"/>
          <p:nvPr/>
        </p:nvSpPr>
        <p:spPr>
          <a:xfrm>
            <a:off x="2618126" y="327875"/>
            <a:ext cx="81048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Company Profile Sequence Diagram</a:t>
            </a:r>
            <a:endParaRPr b="0" i="0" sz="3800" u="none" cap="none" strike="noStrike">
              <a:solidFill>
                <a:srgbClr val="001D4D"/>
              </a:solidFill>
              <a:latin typeface="Trebuchet MS"/>
              <a:ea typeface="Trebuchet MS"/>
              <a:cs typeface="Trebuchet MS"/>
              <a:sym typeface="Trebuchet MS"/>
            </a:endParaRPr>
          </a:p>
        </p:txBody>
      </p:sp>
      <p:sp>
        <p:nvSpPr>
          <p:cNvPr id="456" name="Google Shape;456;p17"/>
          <p:cNvSpPr txBox="1"/>
          <p:nvPr/>
        </p:nvSpPr>
        <p:spPr>
          <a:xfrm>
            <a:off x="2618113" y="163180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457" name="Google Shape;457;p17"/>
          <p:cNvPicPr preferRelativeResize="0"/>
          <p:nvPr/>
        </p:nvPicPr>
        <p:blipFill rotWithShape="1">
          <a:blip r:embed="rId3">
            <a:alphaModFix/>
          </a:blip>
          <a:srcRect b="0" l="0" r="0" t="0"/>
          <a:stretch/>
        </p:blipFill>
        <p:spPr>
          <a:xfrm>
            <a:off x="2374450" y="1790775"/>
            <a:ext cx="5176426" cy="451052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18"/>
          <p:cNvSpPr txBox="1"/>
          <p:nvPr/>
        </p:nvSpPr>
        <p:spPr>
          <a:xfrm>
            <a:off x="1705850" y="155975"/>
            <a:ext cx="9018900" cy="14478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700"/>
              <a:buFont typeface="Arial"/>
              <a:buNone/>
            </a:pPr>
            <a:r>
              <a:rPr b="0" i="0" lang="en-US" sz="3700" u="none" cap="none" strike="noStrike">
                <a:solidFill>
                  <a:srgbClr val="001D4D"/>
                </a:solidFill>
                <a:latin typeface="Trebuchet MS"/>
                <a:ea typeface="Trebuchet MS"/>
                <a:cs typeface="Trebuchet MS"/>
                <a:sym typeface="Trebuchet MS"/>
              </a:rPr>
              <a:t>Sequence Diagram #2 for Company Profile</a:t>
            </a:r>
            <a:endParaRPr b="0" i="0" sz="3700" u="none" cap="none" strike="noStrike">
              <a:solidFill>
                <a:srgbClr val="001D4D"/>
              </a:solidFill>
              <a:latin typeface="Trebuchet MS"/>
              <a:ea typeface="Trebuchet MS"/>
              <a:cs typeface="Trebuchet MS"/>
              <a:sym typeface="Trebuchet MS"/>
            </a:endParaRPr>
          </a:p>
        </p:txBody>
      </p:sp>
      <p:sp>
        <p:nvSpPr>
          <p:cNvPr id="463" name="Google Shape;463;p18"/>
          <p:cNvSpPr txBox="1"/>
          <p:nvPr/>
        </p:nvSpPr>
        <p:spPr>
          <a:xfrm>
            <a:off x="2169388" y="186165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464" name="Google Shape;464;p18"/>
          <p:cNvPicPr preferRelativeResize="0"/>
          <p:nvPr/>
        </p:nvPicPr>
        <p:blipFill rotWithShape="1">
          <a:blip r:embed="rId3">
            <a:alphaModFix/>
          </a:blip>
          <a:srcRect b="0" l="0" r="0" t="0"/>
          <a:stretch/>
        </p:blipFill>
        <p:spPr>
          <a:xfrm>
            <a:off x="1746904" y="2119904"/>
            <a:ext cx="5850749" cy="3950149"/>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gb108f5034e_0_6"/>
          <p:cNvSpPr txBox="1"/>
          <p:nvPr>
            <p:ph idx="1" type="body"/>
          </p:nvPr>
        </p:nvSpPr>
        <p:spPr>
          <a:xfrm>
            <a:off x="1920240" y="1825625"/>
            <a:ext cx="9718800" cy="3955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sp>
        <p:nvSpPr>
          <p:cNvPr id="470" name="Google Shape;470;gb108f5034e_0_6"/>
          <p:cNvSpPr txBox="1"/>
          <p:nvPr>
            <p:ph type="title"/>
          </p:nvPr>
        </p:nvSpPr>
        <p:spPr>
          <a:xfrm>
            <a:off x="1935502" y="484882"/>
            <a:ext cx="9718800" cy="1184100"/>
          </a:xfrm>
          <a:prstGeom prst="rect">
            <a:avLst/>
          </a:prstGeom>
        </p:spPr>
        <p:txBody>
          <a:bodyPr anchorCtr="0" anchor="ctr" bIns="45700" lIns="91425" spcFirstLastPara="1" rIns="91425" wrap="square" tIns="45700">
            <a:noAutofit/>
          </a:bodyPr>
          <a:lstStyle/>
          <a:p>
            <a:pPr indent="0" lvl="0" marL="0" rtl="0" algn="l">
              <a:lnSpc>
                <a:spcPct val="100000"/>
              </a:lnSpc>
              <a:spcBef>
                <a:spcPts val="0"/>
              </a:spcBef>
              <a:spcAft>
                <a:spcPts val="0"/>
              </a:spcAft>
              <a:buNone/>
            </a:pPr>
            <a:r>
              <a:rPr lang="en-US" sz="3700">
                <a:solidFill>
                  <a:srgbClr val="001D4D"/>
                </a:solidFill>
                <a:latin typeface="Trebuchet MS"/>
                <a:ea typeface="Trebuchet MS"/>
                <a:cs typeface="Trebuchet MS"/>
                <a:sym typeface="Trebuchet MS"/>
              </a:rPr>
              <a:t>Sequence Diagram for User Search page</a:t>
            </a:r>
            <a:endParaRPr/>
          </a:p>
        </p:txBody>
      </p:sp>
      <p:pic>
        <p:nvPicPr>
          <p:cNvPr id="471" name="Google Shape;471;gb108f5034e_0_6"/>
          <p:cNvPicPr preferRelativeResize="0"/>
          <p:nvPr/>
        </p:nvPicPr>
        <p:blipFill>
          <a:blip r:embed="rId3">
            <a:alphaModFix/>
          </a:blip>
          <a:stretch>
            <a:fillRect/>
          </a:stretch>
        </p:blipFill>
        <p:spPr>
          <a:xfrm>
            <a:off x="1806675" y="1825625"/>
            <a:ext cx="7848600" cy="45529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22"/>
          <p:cNvSpPr txBox="1"/>
          <p:nvPr/>
        </p:nvSpPr>
        <p:spPr>
          <a:xfrm>
            <a:off x="2304288" y="391950"/>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Landing Page Sequence</a:t>
            </a:r>
            <a:endParaRPr b="0" i="0" sz="3800" u="none" cap="none" strike="noStrike">
              <a:solidFill>
                <a:srgbClr val="001D4D"/>
              </a:solidFill>
              <a:latin typeface="Trebuchet MS"/>
              <a:ea typeface="Trebuchet MS"/>
              <a:cs typeface="Trebuchet MS"/>
              <a:sym typeface="Trebuchet MS"/>
            </a:endParaRPr>
          </a:p>
        </p:txBody>
      </p:sp>
      <p:pic>
        <p:nvPicPr>
          <p:cNvPr id="477" name="Google Shape;477;p22"/>
          <p:cNvPicPr preferRelativeResize="0"/>
          <p:nvPr/>
        </p:nvPicPr>
        <p:blipFill rotWithShape="1">
          <a:blip r:embed="rId3">
            <a:alphaModFix/>
          </a:blip>
          <a:srcRect b="0" l="0" r="0" t="0"/>
          <a:stretch/>
        </p:blipFill>
        <p:spPr>
          <a:xfrm>
            <a:off x="2304300" y="1790775"/>
            <a:ext cx="5931250" cy="410065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24"/>
          <p:cNvSpPr txBox="1"/>
          <p:nvPr/>
        </p:nvSpPr>
        <p:spPr>
          <a:xfrm>
            <a:off x="31981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700"/>
              <a:buFont typeface="Arial"/>
              <a:buNone/>
            </a:pPr>
            <a:r>
              <a:rPr b="0" i="0" lang="en-US" sz="3700" u="none" cap="none" strike="noStrike">
                <a:solidFill>
                  <a:srgbClr val="001D4D"/>
                </a:solidFill>
                <a:latin typeface="Trebuchet MS"/>
                <a:ea typeface="Trebuchet MS"/>
                <a:cs typeface="Trebuchet MS"/>
                <a:sym typeface="Trebuchet MS"/>
              </a:rPr>
              <a:t>Sequence Diagram: Resume Parser</a:t>
            </a:r>
            <a:endParaRPr b="0" i="0" sz="3700" u="none" cap="none" strike="noStrike">
              <a:solidFill>
                <a:srgbClr val="001D4D"/>
              </a:solidFill>
              <a:latin typeface="Trebuchet MS"/>
              <a:ea typeface="Trebuchet MS"/>
              <a:cs typeface="Trebuchet MS"/>
              <a:sym typeface="Trebuchet MS"/>
            </a:endParaRPr>
          </a:p>
        </p:txBody>
      </p:sp>
      <p:pic>
        <p:nvPicPr>
          <p:cNvPr id="483" name="Google Shape;483;p24"/>
          <p:cNvPicPr preferRelativeResize="0"/>
          <p:nvPr/>
        </p:nvPicPr>
        <p:blipFill rotWithShape="1">
          <a:blip r:embed="rId3">
            <a:alphaModFix/>
          </a:blip>
          <a:srcRect b="0" l="0" r="0" t="0"/>
          <a:stretch/>
        </p:blipFill>
        <p:spPr>
          <a:xfrm>
            <a:off x="2508057" y="1708825"/>
            <a:ext cx="8788193" cy="37885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gaf2a21f7e9_2_8"/>
          <p:cNvSpPr txBox="1"/>
          <p:nvPr/>
        </p:nvSpPr>
        <p:spPr>
          <a:xfrm>
            <a:off x="2554613" y="88825"/>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lang="en-US" sz="3800">
                <a:solidFill>
                  <a:srgbClr val="001D4D"/>
                </a:solidFill>
                <a:latin typeface="Trebuchet MS"/>
                <a:ea typeface="Trebuchet MS"/>
                <a:cs typeface="Trebuchet MS"/>
                <a:sym typeface="Trebuchet MS"/>
              </a:rPr>
              <a:t>Sequence</a:t>
            </a:r>
            <a:r>
              <a:rPr b="0" i="0" lang="en-US" sz="3800" u="none" cap="none" strike="noStrike">
                <a:solidFill>
                  <a:srgbClr val="001D4D"/>
                </a:solidFill>
                <a:latin typeface="Trebuchet MS"/>
                <a:ea typeface="Trebuchet MS"/>
                <a:cs typeface="Trebuchet MS"/>
                <a:sym typeface="Trebuchet MS"/>
              </a:rPr>
              <a:t> Diagram for </a:t>
            </a:r>
            <a:r>
              <a:rPr lang="en-US" sz="3800">
                <a:solidFill>
                  <a:srgbClr val="001D4D"/>
                </a:solidFill>
                <a:latin typeface="Trebuchet MS"/>
                <a:ea typeface="Trebuchet MS"/>
                <a:cs typeface="Trebuchet MS"/>
                <a:sym typeface="Trebuchet MS"/>
              </a:rPr>
              <a:t>Subscribe</a:t>
            </a:r>
            <a:endParaRPr b="0" i="0" sz="3800" u="none" cap="none" strike="noStrike">
              <a:solidFill>
                <a:srgbClr val="001D4D"/>
              </a:solidFill>
              <a:latin typeface="Trebuchet MS"/>
              <a:ea typeface="Trebuchet MS"/>
              <a:cs typeface="Trebuchet MS"/>
              <a:sym typeface="Trebuchet MS"/>
            </a:endParaRPr>
          </a:p>
        </p:txBody>
      </p:sp>
      <p:sp>
        <p:nvSpPr>
          <p:cNvPr id="489" name="Google Shape;489;gaf2a21f7e9_2_8"/>
          <p:cNvSpPr txBox="1"/>
          <p:nvPr/>
        </p:nvSpPr>
        <p:spPr>
          <a:xfrm>
            <a:off x="2618113" y="181785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2200"/>
              <a:buFont typeface="Arial"/>
              <a:buNone/>
            </a:pPr>
            <a:r>
              <a:t/>
            </a:r>
            <a:endParaRPr b="0" i="0" sz="2200" u="none" cap="none" strike="noStrike">
              <a:solidFill>
                <a:srgbClr val="001D4D"/>
              </a:solidFill>
              <a:latin typeface="Trebuchet MS"/>
              <a:ea typeface="Trebuchet MS"/>
              <a:cs typeface="Trebuchet MS"/>
              <a:sym typeface="Trebuchet MS"/>
            </a:endParaRPr>
          </a:p>
        </p:txBody>
      </p:sp>
      <p:pic>
        <p:nvPicPr>
          <p:cNvPr id="490" name="Google Shape;490;gaf2a21f7e9_2_8"/>
          <p:cNvPicPr preferRelativeResize="0"/>
          <p:nvPr/>
        </p:nvPicPr>
        <p:blipFill>
          <a:blip r:embed="rId3">
            <a:alphaModFix/>
          </a:blip>
          <a:stretch>
            <a:fillRect/>
          </a:stretch>
        </p:blipFill>
        <p:spPr>
          <a:xfrm>
            <a:off x="3116050" y="1212175"/>
            <a:ext cx="7198175" cy="50515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ga5c3b8aa57_0_13"/>
          <p:cNvSpPr txBox="1"/>
          <p:nvPr/>
        </p:nvSpPr>
        <p:spPr>
          <a:xfrm>
            <a:off x="2915200" y="411100"/>
            <a:ext cx="8235000" cy="87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800">
                <a:solidFill>
                  <a:schemeClr val="lt1"/>
                </a:solidFill>
                <a:latin typeface="Trebuchet MS"/>
                <a:ea typeface="Trebuchet MS"/>
                <a:cs typeface="Trebuchet MS"/>
                <a:sym typeface="Trebuchet MS"/>
              </a:rPr>
              <a:t>2020 Summer </a:t>
            </a:r>
            <a:r>
              <a:rPr lang="en-US" sz="3800">
                <a:solidFill>
                  <a:schemeClr val="lt1"/>
                </a:solidFill>
                <a:latin typeface="Trebuchet MS"/>
                <a:ea typeface="Trebuchet MS"/>
                <a:cs typeface="Trebuchet MS"/>
                <a:sym typeface="Trebuchet MS"/>
              </a:rPr>
              <a:t>Project Contributions</a:t>
            </a:r>
            <a:endParaRPr/>
          </a:p>
        </p:txBody>
      </p:sp>
      <p:sp>
        <p:nvSpPr>
          <p:cNvPr id="206" name="Google Shape;206;ga5c3b8aa57_0_13"/>
          <p:cNvSpPr txBox="1"/>
          <p:nvPr/>
        </p:nvSpPr>
        <p:spPr>
          <a:xfrm>
            <a:off x="2349950" y="1450075"/>
            <a:ext cx="9099900" cy="4998300"/>
          </a:xfrm>
          <a:prstGeom prst="rect">
            <a:avLst/>
          </a:prstGeom>
          <a:noFill/>
          <a:ln>
            <a:noFill/>
          </a:ln>
        </p:spPr>
        <p:txBody>
          <a:bodyPr anchorCtr="0" anchor="t" bIns="45700" lIns="91425" spcFirstLastPara="1" rIns="91425" wrap="square" tIns="45700">
            <a:noAutofit/>
          </a:bodyPr>
          <a:lstStyle/>
          <a:p>
            <a:pPr indent="-330200" lvl="0" marL="457200" rtl="0" algn="l">
              <a:spcBef>
                <a:spcPts val="0"/>
              </a:spcBef>
              <a:spcAft>
                <a:spcPts val="0"/>
              </a:spcAft>
              <a:buClr>
                <a:srgbClr val="FFFFFF"/>
              </a:buClr>
              <a:buSzPts val="1600"/>
              <a:buFont typeface="Noto Sans Symbols"/>
              <a:buChar char="⚫"/>
            </a:pPr>
            <a:r>
              <a:rPr lang="en-US" sz="1600">
                <a:solidFill>
                  <a:srgbClr val="FFFFFF"/>
                </a:solidFill>
                <a:latin typeface="Trebuchet MS"/>
                <a:ea typeface="Trebuchet MS"/>
                <a:cs typeface="Trebuchet MS"/>
                <a:sym typeface="Trebuchet MS"/>
              </a:rPr>
              <a:t>Sebastian</a:t>
            </a:r>
            <a:r>
              <a:rPr lang="en-US" sz="1600">
                <a:solidFill>
                  <a:srgbClr val="FFFFFF"/>
                </a:solidFill>
                <a:latin typeface="Trebuchet MS"/>
                <a:ea typeface="Trebuchet MS"/>
                <a:cs typeface="Trebuchet MS"/>
                <a:sym typeface="Trebuchet MS"/>
              </a:rPr>
              <a:t> </a:t>
            </a:r>
            <a:r>
              <a:rPr lang="en-US" sz="1600">
                <a:solidFill>
                  <a:srgbClr val="FFFFFF"/>
                </a:solidFill>
                <a:latin typeface="Trebuchet MS"/>
                <a:ea typeface="Trebuchet MS"/>
                <a:cs typeface="Trebuchet MS"/>
                <a:sym typeface="Trebuchet MS"/>
              </a:rPr>
              <a:t>Rodriguez</a:t>
            </a:r>
            <a:r>
              <a:rPr lang="en-US" sz="1600">
                <a:solidFill>
                  <a:srgbClr val="FFFFFF"/>
                </a:solidFill>
                <a:latin typeface="Trebuchet MS"/>
                <a:ea typeface="Trebuchet MS"/>
                <a:cs typeface="Trebuchet MS"/>
                <a:sym typeface="Trebuchet MS"/>
              </a:rPr>
              <a:t>:</a:t>
            </a:r>
            <a:endParaRPr sz="1600">
              <a:solidFill>
                <a:srgbClr val="FFFFFF"/>
              </a:solidFill>
              <a:latin typeface="Trebuchet MS"/>
              <a:ea typeface="Trebuchet MS"/>
              <a:cs typeface="Trebuchet MS"/>
              <a:sym typeface="Trebuchet MS"/>
            </a:endParaRPr>
          </a:p>
          <a:p>
            <a:pPr indent="-330200" lvl="1" marL="914400" rtl="0" algn="l">
              <a:spcBef>
                <a:spcPts val="0"/>
              </a:spcBef>
              <a:spcAft>
                <a:spcPts val="0"/>
              </a:spcAft>
              <a:buClr>
                <a:srgbClr val="FFFFFF"/>
              </a:buClr>
              <a:buSzPts val="1600"/>
              <a:buFont typeface="Noto Sans Symbols"/>
              <a:buChar char="⚫"/>
            </a:pPr>
            <a:r>
              <a:rPr lang="en-US" sz="1600">
                <a:solidFill>
                  <a:schemeClr val="lt1"/>
                </a:solidFill>
                <a:latin typeface="Trebuchet MS"/>
                <a:ea typeface="Trebuchet MS"/>
                <a:cs typeface="Trebuchet MS"/>
                <a:sym typeface="Trebuchet MS"/>
              </a:rPr>
              <a:t>Coded the front end for a large portion of the website and made UI mockups.</a:t>
            </a:r>
            <a:endParaRPr sz="1600">
              <a:solidFill>
                <a:schemeClr val="lt1"/>
              </a:solidFill>
              <a:latin typeface="Trebuchet MS"/>
              <a:ea typeface="Trebuchet MS"/>
              <a:cs typeface="Trebuchet MS"/>
              <a:sym typeface="Trebuchet MS"/>
            </a:endParaRPr>
          </a:p>
          <a:p>
            <a:pPr indent="0" lvl="0" marL="914400" rtl="0" algn="l">
              <a:spcBef>
                <a:spcPts val="0"/>
              </a:spcBef>
              <a:spcAft>
                <a:spcPts val="0"/>
              </a:spcAft>
              <a:buNone/>
            </a:pPr>
            <a:r>
              <a:t/>
            </a:r>
            <a:endParaRPr sz="1600">
              <a:solidFill>
                <a:schemeClr val="lt1"/>
              </a:solidFill>
              <a:latin typeface="Trebuchet MS"/>
              <a:ea typeface="Trebuchet MS"/>
              <a:cs typeface="Trebuchet MS"/>
              <a:sym typeface="Trebuchet MS"/>
            </a:endParaRPr>
          </a:p>
          <a:p>
            <a:pPr indent="-330200" lvl="0" marL="457200" rtl="0" algn="l">
              <a:spcBef>
                <a:spcPts val="0"/>
              </a:spcBef>
              <a:spcAft>
                <a:spcPts val="0"/>
              </a:spcAft>
              <a:buClr>
                <a:srgbClr val="FFFFFF"/>
              </a:buClr>
              <a:buSzPts val="1600"/>
              <a:buFont typeface="Noto Sans Symbols"/>
              <a:buChar char="⚫"/>
            </a:pPr>
            <a:r>
              <a:rPr lang="en-US" sz="1600">
                <a:solidFill>
                  <a:srgbClr val="FFFFFF"/>
                </a:solidFill>
                <a:latin typeface="Trebuchet MS"/>
                <a:ea typeface="Trebuchet MS"/>
                <a:cs typeface="Trebuchet MS"/>
                <a:sym typeface="Trebuchet MS"/>
              </a:rPr>
              <a:t>Ryan Pineyro: </a:t>
            </a:r>
            <a:endParaRPr sz="1600">
              <a:solidFill>
                <a:srgbClr val="FFFFFF"/>
              </a:solidFill>
              <a:latin typeface="Trebuchet MS"/>
              <a:ea typeface="Trebuchet MS"/>
              <a:cs typeface="Trebuchet MS"/>
              <a:sym typeface="Trebuchet MS"/>
            </a:endParaRPr>
          </a:p>
          <a:p>
            <a:pPr indent="-330200" lvl="1" marL="914400" rtl="0" algn="l">
              <a:spcBef>
                <a:spcPts val="0"/>
              </a:spcBef>
              <a:spcAft>
                <a:spcPts val="0"/>
              </a:spcAft>
              <a:buClr>
                <a:srgbClr val="FFFFFF"/>
              </a:buClr>
              <a:buSzPts val="1600"/>
              <a:buFont typeface="Noto Sans Symbols"/>
              <a:buChar char="⚫"/>
            </a:pPr>
            <a:r>
              <a:rPr lang="en-US" sz="1600">
                <a:solidFill>
                  <a:schemeClr val="lt1"/>
                </a:solidFill>
                <a:latin typeface="Trebuchet MS"/>
                <a:ea typeface="Trebuchet MS"/>
                <a:cs typeface="Trebuchet MS"/>
                <a:sym typeface="Trebuchet MS"/>
              </a:rPr>
              <a:t>Managed AWS server and coded the back end for the resume parser and assisted in various areas of back-end.</a:t>
            </a:r>
            <a:endParaRPr sz="1600">
              <a:solidFill>
                <a:schemeClr val="lt1"/>
              </a:solidFill>
              <a:latin typeface="Trebuchet MS"/>
              <a:ea typeface="Trebuchet MS"/>
              <a:cs typeface="Trebuchet MS"/>
              <a:sym typeface="Trebuchet MS"/>
            </a:endParaRPr>
          </a:p>
          <a:p>
            <a:pPr indent="0" lvl="0" marL="914400" rtl="0" algn="l">
              <a:spcBef>
                <a:spcPts val="0"/>
              </a:spcBef>
              <a:spcAft>
                <a:spcPts val="0"/>
              </a:spcAft>
              <a:buNone/>
            </a:pPr>
            <a:r>
              <a:t/>
            </a:r>
            <a:endParaRPr sz="1600">
              <a:solidFill>
                <a:schemeClr val="lt1"/>
              </a:solidFill>
              <a:latin typeface="Trebuchet MS"/>
              <a:ea typeface="Trebuchet MS"/>
              <a:cs typeface="Trebuchet MS"/>
              <a:sym typeface="Trebuchet MS"/>
            </a:endParaRPr>
          </a:p>
          <a:p>
            <a:pPr indent="-330200" lvl="0" marL="457200" rtl="0" algn="l">
              <a:spcBef>
                <a:spcPts val="0"/>
              </a:spcBef>
              <a:spcAft>
                <a:spcPts val="0"/>
              </a:spcAft>
              <a:buClr>
                <a:srgbClr val="FFFFFF"/>
              </a:buClr>
              <a:buSzPts val="1600"/>
              <a:buFont typeface="Noto Sans Symbols"/>
              <a:buChar char="⚫"/>
            </a:pPr>
            <a:r>
              <a:rPr lang="en-US" sz="1600">
                <a:solidFill>
                  <a:srgbClr val="FFFFFF"/>
                </a:solidFill>
                <a:latin typeface="Trebuchet MS"/>
                <a:ea typeface="Trebuchet MS"/>
                <a:cs typeface="Trebuchet MS"/>
                <a:sym typeface="Trebuchet MS"/>
              </a:rPr>
              <a:t>Dany Franco:</a:t>
            </a:r>
            <a:endParaRPr sz="1600">
              <a:solidFill>
                <a:srgbClr val="FFFFFF"/>
              </a:solidFill>
              <a:latin typeface="Trebuchet MS"/>
              <a:ea typeface="Trebuchet MS"/>
              <a:cs typeface="Trebuchet MS"/>
              <a:sym typeface="Trebuchet MS"/>
            </a:endParaRPr>
          </a:p>
          <a:p>
            <a:pPr indent="-330200" lvl="1" marL="914400" rtl="0" algn="l">
              <a:spcBef>
                <a:spcPts val="0"/>
              </a:spcBef>
              <a:spcAft>
                <a:spcPts val="0"/>
              </a:spcAft>
              <a:buClr>
                <a:srgbClr val="FFFFFF"/>
              </a:buClr>
              <a:buSzPts val="1600"/>
              <a:buFont typeface="Noto Sans Symbols"/>
              <a:buChar char="⚫"/>
            </a:pPr>
            <a:r>
              <a:rPr lang="en-US" sz="1600">
                <a:solidFill>
                  <a:schemeClr val="lt1"/>
                </a:solidFill>
                <a:latin typeface="Trebuchet MS"/>
                <a:ea typeface="Trebuchet MS"/>
                <a:cs typeface="Trebuchet MS"/>
                <a:sym typeface="Trebuchet MS"/>
              </a:rPr>
              <a:t>Implemented the login and registration system where a user can be a jobseeker or a company owner, and upon registration are able to login to their accounts. </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rgbClr val="FFFFFF"/>
              </a:buClr>
              <a:buSzPts val="1600"/>
              <a:buFont typeface="Noto Sans Symbols"/>
              <a:buChar char="⚫"/>
            </a:pPr>
            <a:r>
              <a:rPr lang="en-US" sz="1600">
                <a:solidFill>
                  <a:schemeClr val="lt1"/>
                </a:solidFill>
                <a:latin typeface="Trebuchet MS"/>
                <a:ea typeface="Trebuchet MS"/>
                <a:cs typeface="Trebuchet MS"/>
                <a:sym typeface="Trebuchet MS"/>
              </a:rPr>
              <a:t>Also developed the back-end system for company profiles where company owners can view and edit/update their profiles. </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rgbClr val="FFFFFF"/>
              </a:buClr>
              <a:buSzPts val="1600"/>
              <a:buFont typeface="Noto Sans Symbols"/>
              <a:buChar char="⚫"/>
            </a:pPr>
            <a:r>
              <a:rPr lang="en-US" sz="1600">
                <a:solidFill>
                  <a:schemeClr val="lt1"/>
                </a:solidFill>
                <a:latin typeface="Trebuchet MS"/>
                <a:ea typeface="Trebuchet MS"/>
                <a:cs typeface="Trebuchet MS"/>
                <a:sym typeface="Trebuchet MS"/>
              </a:rPr>
              <a:t>I made also the LinkedIn button for users to be able to log in with their LinkedIn account. </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rgbClr val="FFFFFF"/>
              </a:buClr>
              <a:buSzPts val="1600"/>
              <a:buFont typeface="Noto Sans Symbols"/>
              <a:buChar char="⚫"/>
            </a:pPr>
            <a:r>
              <a:rPr lang="en-US" sz="1600">
                <a:solidFill>
                  <a:schemeClr val="lt1"/>
                </a:solidFill>
                <a:latin typeface="Trebuchet MS"/>
                <a:ea typeface="Trebuchet MS"/>
                <a:cs typeface="Trebuchet MS"/>
                <a:sym typeface="Trebuchet MS"/>
              </a:rPr>
              <a:t>I worked on creating decorators to prohibit jobseekers from going to pages where only company owners are able to access, and did the same for company owners vice-versa.</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chemeClr val="lt1"/>
              </a:buClr>
              <a:buSzPts val="1600"/>
              <a:buFont typeface="Noto Sans Symbols"/>
              <a:buChar char="⚫"/>
            </a:pPr>
            <a:r>
              <a:rPr lang="en-US" sz="1600">
                <a:solidFill>
                  <a:schemeClr val="lt1"/>
                </a:solidFill>
                <a:latin typeface="Trebuchet MS"/>
                <a:ea typeface="Trebuchet MS"/>
                <a:cs typeface="Trebuchet MS"/>
                <a:sym typeface="Trebuchet MS"/>
              </a:rPr>
              <a:t>I created the top navbar to allow users to traverse the site, and with the help of the decorators only the desired links depending on the type of user (company owner or jobseeker) will appear.</a:t>
            </a:r>
            <a:endParaRPr sz="1600">
              <a:solidFill>
                <a:schemeClr val="lt1"/>
              </a:solidFill>
              <a:latin typeface="Trebuchet MS"/>
              <a:ea typeface="Trebuchet MS"/>
              <a:cs typeface="Trebuchet MS"/>
              <a:sym typeface="Trebuchet MS"/>
            </a:endParaRPr>
          </a:p>
          <a:p>
            <a:pPr indent="0" lvl="0" marL="914400" rtl="0" algn="l">
              <a:spcBef>
                <a:spcPts val="0"/>
              </a:spcBef>
              <a:spcAft>
                <a:spcPts val="0"/>
              </a:spcAft>
              <a:buNone/>
            </a:pPr>
            <a:r>
              <a:t/>
            </a:r>
            <a:endParaRPr sz="1600">
              <a:solidFill>
                <a:schemeClr val="lt1"/>
              </a:solidFill>
              <a:latin typeface="Trebuchet MS"/>
              <a:ea typeface="Trebuchet MS"/>
              <a:cs typeface="Trebuchet MS"/>
              <a:sym typeface="Trebuchet MS"/>
            </a:endParaRPr>
          </a:p>
          <a:p>
            <a:pPr indent="0" lvl="0" marL="914400" rtl="0" algn="l">
              <a:spcBef>
                <a:spcPts val="0"/>
              </a:spcBef>
              <a:spcAft>
                <a:spcPts val="0"/>
              </a:spcAft>
              <a:buNone/>
            </a:pPr>
            <a:r>
              <a:t/>
            </a:r>
            <a:endParaRPr sz="1600">
              <a:solidFill>
                <a:schemeClr val="lt1"/>
              </a:solidFill>
              <a:latin typeface="Trebuchet MS"/>
              <a:ea typeface="Trebuchet MS"/>
              <a:cs typeface="Trebuchet MS"/>
              <a:sym typeface="Trebuchet MS"/>
            </a:endParaRPr>
          </a:p>
          <a:p>
            <a:pPr indent="0" lvl="0" marL="457200" rtl="0" algn="l">
              <a:spcBef>
                <a:spcPts val="2000"/>
              </a:spcBef>
              <a:spcAft>
                <a:spcPts val="0"/>
              </a:spcAft>
              <a:buNone/>
            </a:pPr>
            <a:r>
              <a:t/>
            </a:r>
            <a:endParaRPr sz="1700">
              <a:solidFill>
                <a:srgbClr val="FFFFFF"/>
              </a:solidFill>
              <a:latin typeface="Trebuchet MS"/>
              <a:ea typeface="Trebuchet MS"/>
              <a:cs typeface="Trebuchet MS"/>
              <a:sym typeface="Trebuchet MS"/>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gaf2a21f7e9_3_12"/>
          <p:cNvSpPr txBox="1"/>
          <p:nvPr>
            <p:ph idx="1" type="body"/>
          </p:nvPr>
        </p:nvSpPr>
        <p:spPr>
          <a:xfrm>
            <a:off x="1920240" y="1825625"/>
            <a:ext cx="9718800" cy="3955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sp>
        <p:nvSpPr>
          <p:cNvPr id="496" name="Google Shape;496;gaf2a21f7e9_3_12"/>
          <p:cNvSpPr txBox="1"/>
          <p:nvPr>
            <p:ph type="title"/>
          </p:nvPr>
        </p:nvSpPr>
        <p:spPr>
          <a:xfrm>
            <a:off x="1935502" y="48488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Sequence for Quick Apply</a:t>
            </a:r>
            <a:endParaRPr/>
          </a:p>
        </p:txBody>
      </p:sp>
      <p:pic>
        <p:nvPicPr>
          <p:cNvPr id="497" name="Google Shape;497;gaf2a21f7e9_3_12"/>
          <p:cNvPicPr preferRelativeResize="0"/>
          <p:nvPr/>
        </p:nvPicPr>
        <p:blipFill>
          <a:blip r:embed="rId3">
            <a:alphaModFix/>
          </a:blip>
          <a:stretch>
            <a:fillRect/>
          </a:stretch>
        </p:blipFill>
        <p:spPr>
          <a:xfrm>
            <a:off x="1676563" y="1764263"/>
            <a:ext cx="10391775" cy="353377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23"/>
          <p:cNvSpPr txBox="1"/>
          <p:nvPr/>
        </p:nvSpPr>
        <p:spPr>
          <a:xfrm>
            <a:off x="2224113" y="512350"/>
            <a:ext cx="80598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Job Search UX Sequence Diagram</a:t>
            </a:r>
            <a:endParaRPr b="0" i="0" sz="3800" u="none" cap="none" strike="noStrike">
              <a:solidFill>
                <a:srgbClr val="001D4D"/>
              </a:solidFill>
              <a:latin typeface="Trebuchet MS"/>
              <a:ea typeface="Trebuchet MS"/>
              <a:cs typeface="Trebuchet MS"/>
              <a:sym typeface="Trebuchet MS"/>
            </a:endParaRPr>
          </a:p>
        </p:txBody>
      </p:sp>
      <p:pic>
        <p:nvPicPr>
          <p:cNvPr id="503" name="Google Shape;503;p23"/>
          <p:cNvPicPr preferRelativeResize="0"/>
          <p:nvPr/>
        </p:nvPicPr>
        <p:blipFill rotWithShape="1">
          <a:blip r:embed="rId3">
            <a:alphaModFix/>
          </a:blip>
          <a:srcRect b="0" l="0" r="0" t="0"/>
          <a:stretch/>
        </p:blipFill>
        <p:spPr>
          <a:xfrm>
            <a:off x="2330225" y="1795900"/>
            <a:ext cx="7372850" cy="398917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gaf2a21f7e9_4_12"/>
          <p:cNvSpPr txBox="1"/>
          <p:nvPr>
            <p:ph type="title"/>
          </p:nvPr>
        </p:nvSpPr>
        <p:spPr>
          <a:xfrm>
            <a:off x="3005160" y="282050"/>
            <a:ext cx="75795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sz="3000"/>
              <a:t>Job Post Favoriting UX Sequence Diagram</a:t>
            </a:r>
            <a:endParaRPr sz="3000"/>
          </a:p>
        </p:txBody>
      </p:sp>
      <p:pic>
        <p:nvPicPr>
          <p:cNvPr id="509" name="Google Shape;509;gaf2a21f7e9_4_12"/>
          <p:cNvPicPr preferRelativeResize="0"/>
          <p:nvPr/>
        </p:nvPicPr>
        <p:blipFill>
          <a:blip r:embed="rId3">
            <a:alphaModFix/>
          </a:blip>
          <a:stretch>
            <a:fillRect/>
          </a:stretch>
        </p:blipFill>
        <p:spPr>
          <a:xfrm>
            <a:off x="1822287" y="1225250"/>
            <a:ext cx="9945235" cy="508705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ga7c78c1938_0_0"/>
          <p:cNvSpPr txBox="1"/>
          <p:nvPr>
            <p:ph idx="1" type="body"/>
          </p:nvPr>
        </p:nvSpPr>
        <p:spPr>
          <a:xfrm>
            <a:off x="1920250" y="1054275"/>
            <a:ext cx="9718800" cy="5071500"/>
          </a:xfrm>
          <a:prstGeom prst="rect">
            <a:avLst/>
          </a:prstGeom>
        </p:spPr>
        <p:txBody>
          <a:bodyPr anchorCtr="0" anchor="t" bIns="45700" lIns="91425" spcFirstLastPara="1" rIns="91425" wrap="square" tIns="45700">
            <a:noAutofit/>
          </a:bodyPr>
          <a:lstStyle/>
          <a:p>
            <a:pPr indent="-355600" lvl="0" marL="457200" rtl="0" algn="l">
              <a:spcBef>
                <a:spcPts val="1000"/>
              </a:spcBef>
              <a:spcAft>
                <a:spcPts val="0"/>
              </a:spcAft>
              <a:buSzPts val="2000"/>
              <a:buChar char="•"/>
            </a:pPr>
            <a:r>
              <a:rPr lang="en-US"/>
              <a:t>Multiple test users were used to register them as both a jobseekers and company owners. This was used to make sure that the users created were put into the correct user group (company owner or jobseeker).</a:t>
            </a:r>
            <a:endParaRPr/>
          </a:p>
          <a:p>
            <a:pPr indent="-355600" lvl="0" marL="457200" rtl="0" algn="l">
              <a:spcBef>
                <a:spcPts val="0"/>
              </a:spcBef>
              <a:spcAft>
                <a:spcPts val="0"/>
              </a:spcAft>
              <a:buSzPts val="2000"/>
              <a:buChar char="•"/>
            </a:pPr>
            <a:r>
              <a:rPr lang="en-US"/>
              <a:t>During the registration process we made sure that the correct fields were present, and once filled we checked that they correctly saved all the information.</a:t>
            </a:r>
            <a:endParaRPr/>
          </a:p>
          <a:p>
            <a:pPr indent="-355600" lvl="0" marL="457200" rtl="0" algn="l">
              <a:spcBef>
                <a:spcPts val="0"/>
              </a:spcBef>
              <a:spcAft>
                <a:spcPts val="0"/>
              </a:spcAft>
              <a:buSzPts val="2000"/>
              <a:buChar char="•"/>
            </a:pPr>
            <a:r>
              <a:rPr lang="en-US"/>
              <a:t>Test logging in with different test users.</a:t>
            </a:r>
            <a:endParaRPr/>
          </a:p>
          <a:p>
            <a:pPr indent="-355600" lvl="0" marL="457200" rtl="0" algn="l">
              <a:spcBef>
                <a:spcPts val="0"/>
              </a:spcBef>
              <a:spcAft>
                <a:spcPts val="0"/>
              </a:spcAft>
              <a:buSzPts val="2000"/>
              <a:buChar char="•"/>
            </a:pPr>
            <a:r>
              <a:rPr lang="en-US"/>
              <a:t>Check both the jobseeker and company owner profile to see if the information is correctly being displayed, and is able to be edited and updated.</a:t>
            </a:r>
            <a:endParaRPr/>
          </a:p>
          <a:p>
            <a:pPr indent="-355600" lvl="0" marL="457200" rtl="0" algn="l">
              <a:spcBef>
                <a:spcPts val="0"/>
              </a:spcBef>
              <a:spcAft>
                <a:spcPts val="0"/>
              </a:spcAft>
              <a:buSzPts val="2000"/>
              <a:buChar char="•"/>
            </a:pPr>
            <a:r>
              <a:rPr lang="en-US"/>
              <a:t>Check to see if navbar is displaying the correct links depending on the user who is logged in (company owner or jobseeker).</a:t>
            </a:r>
            <a:endParaRPr/>
          </a:p>
          <a:p>
            <a:pPr indent="-355600" lvl="0" marL="457200" rtl="0" algn="l">
              <a:spcBef>
                <a:spcPts val="0"/>
              </a:spcBef>
              <a:spcAft>
                <a:spcPts val="0"/>
              </a:spcAft>
              <a:buSzPts val="2000"/>
              <a:buChar char="•"/>
            </a:pPr>
            <a:r>
              <a:rPr lang="en-US"/>
              <a:t>Check to see if decorators are preventing jobseekers from looking at pages only accessible for company owners. Also check if company owners are not able to access pages meant for only jobseekers.</a:t>
            </a:r>
            <a:endParaRPr/>
          </a:p>
          <a:p>
            <a:pPr indent="-355600" lvl="0" marL="457200" rtl="0" algn="l">
              <a:spcBef>
                <a:spcPts val="0"/>
              </a:spcBef>
              <a:spcAft>
                <a:spcPts val="0"/>
              </a:spcAft>
              <a:buSzPts val="2000"/>
              <a:buChar char="•"/>
            </a:pPr>
            <a:r>
              <a:rPr lang="en-US"/>
              <a:t>Test to see if company owners are able to post, view, edit, and delete both jobs and events correctly in the company profile page.</a:t>
            </a:r>
            <a:endParaRPr/>
          </a:p>
          <a:p>
            <a:pPr indent="-355600" lvl="0" marL="457200" rtl="0" algn="l">
              <a:spcBef>
                <a:spcPts val="0"/>
              </a:spcBef>
              <a:spcAft>
                <a:spcPts val="0"/>
              </a:spcAft>
              <a:buSzPts val="2000"/>
              <a:buChar char="•"/>
            </a:pPr>
            <a:r>
              <a:rPr lang="en-US"/>
              <a:t>Test to see if filters, sorting, and pagination all work in pages that include such features such as the job search page, events page, candidate applications page, and user search page.</a:t>
            </a:r>
            <a:endParaRPr/>
          </a:p>
        </p:txBody>
      </p:sp>
      <p:sp>
        <p:nvSpPr>
          <p:cNvPr id="515" name="Google Shape;515;ga7c78c1938_0_0"/>
          <p:cNvSpPr txBox="1"/>
          <p:nvPr>
            <p:ph type="title"/>
          </p:nvPr>
        </p:nvSpPr>
        <p:spPr>
          <a:xfrm>
            <a:off x="1935502" y="25628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Verification and Test Cases for Features</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gb0c7a28596_0_0"/>
          <p:cNvSpPr txBox="1"/>
          <p:nvPr>
            <p:ph idx="1" type="body"/>
          </p:nvPr>
        </p:nvSpPr>
        <p:spPr>
          <a:xfrm>
            <a:off x="1920250" y="1186950"/>
            <a:ext cx="9718800" cy="5179500"/>
          </a:xfrm>
          <a:prstGeom prst="rect">
            <a:avLst/>
          </a:prstGeom>
        </p:spPr>
        <p:txBody>
          <a:bodyPr anchorCtr="0" anchor="t" bIns="45700" lIns="91425" spcFirstLastPara="1" rIns="91425" wrap="square" tIns="45700">
            <a:noAutofit/>
          </a:bodyPr>
          <a:lstStyle/>
          <a:p>
            <a:pPr indent="-355600" lvl="0" marL="457200" rtl="0" algn="l">
              <a:spcBef>
                <a:spcPts val="1000"/>
              </a:spcBef>
              <a:spcAft>
                <a:spcPts val="0"/>
              </a:spcAft>
              <a:buSzPts val="2000"/>
              <a:buChar char="•"/>
            </a:pPr>
            <a:r>
              <a:rPr lang="en-US"/>
              <a:t>Try multiple cases of trying to submit a resume in a jobseeker’s profile, and having the skills be collected correctly from such resumes</a:t>
            </a:r>
            <a:endParaRPr/>
          </a:p>
          <a:p>
            <a:pPr indent="-355600" lvl="0" marL="457200" rtl="0" algn="l">
              <a:spcBef>
                <a:spcPts val="0"/>
              </a:spcBef>
              <a:spcAft>
                <a:spcPts val="0"/>
              </a:spcAft>
              <a:buSzPts val="2000"/>
              <a:buChar char="•"/>
            </a:pPr>
            <a:r>
              <a:rPr lang="en-US"/>
              <a:t>Test applying (and quick apply) for a job as a jobseeker, then check with a company owner test user to see if we are able to view the application, take notes, and change the status on the jobseeker’s application.</a:t>
            </a:r>
            <a:endParaRPr/>
          </a:p>
          <a:p>
            <a:pPr indent="-355600" lvl="0" marL="457200" rtl="0" algn="l">
              <a:spcBef>
                <a:spcPts val="0"/>
              </a:spcBef>
              <a:spcAft>
                <a:spcPts val="0"/>
              </a:spcAft>
              <a:buSzPts val="2000"/>
              <a:buChar char="•"/>
            </a:pPr>
            <a:r>
              <a:rPr lang="en-US"/>
              <a:t>Test with multiple jobseeker accounts to see if their profile was built correctly when using a resume to build the profile.</a:t>
            </a:r>
            <a:endParaRPr/>
          </a:p>
          <a:p>
            <a:pPr indent="-355600" lvl="0" marL="457200" rtl="0" algn="l">
              <a:spcBef>
                <a:spcPts val="0"/>
              </a:spcBef>
              <a:spcAft>
                <a:spcPts val="0"/>
              </a:spcAft>
              <a:buSzPts val="2000"/>
              <a:buChar char="•"/>
            </a:pPr>
            <a:r>
              <a:rPr lang="en-US"/>
              <a:t>Check our emailing functionalities such as when a jobseeker is subscribed to a company owner page, that the jobseeker is able to </a:t>
            </a:r>
            <a:r>
              <a:rPr lang="en-US"/>
              <a:t>receive</a:t>
            </a:r>
            <a:r>
              <a:rPr lang="en-US"/>
              <a:t> email notifications alerting them that the company owner has indeed performed the action of posting a job or event. Also, check if messages sent to jobseekers in the user search page are working correctly.</a:t>
            </a:r>
            <a:endParaRPr/>
          </a:p>
          <a:p>
            <a:pPr indent="-355600" lvl="0" marL="457200" rtl="0" algn="l">
              <a:spcBef>
                <a:spcPts val="0"/>
              </a:spcBef>
              <a:spcAft>
                <a:spcPts val="0"/>
              </a:spcAft>
              <a:buSzPts val="2000"/>
              <a:buChar char="•"/>
            </a:pPr>
            <a:r>
              <a:rPr lang="en-US"/>
              <a:t>Go through all the pages in site and see how the side dashboard looks, and correct the div tag if </a:t>
            </a:r>
            <a:r>
              <a:rPr lang="en-US"/>
              <a:t>necessary</a:t>
            </a:r>
            <a:r>
              <a:rPr lang="en-US"/>
              <a:t>.</a:t>
            </a:r>
            <a:endParaRPr/>
          </a:p>
          <a:p>
            <a:pPr indent="-355600" lvl="0" marL="457200" rtl="0" algn="l">
              <a:spcBef>
                <a:spcPts val="0"/>
              </a:spcBef>
              <a:spcAft>
                <a:spcPts val="0"/>
              </a:spcAft>
              <a:buSzPts val="2000"/>
              <a:buChar char="•"/>
            </a:pPr>
            <a:r>
              <a:rPr lang="en-US"/>
              <a:t>Try favoriting jobs as a jobseeker, and then checking to see if side dashboard is holding favorited jobs.</a:t>
            </a:r>
            <a:endParaRPr/>
          </a:p>
          <a:p>
            <a:pPr indent="-355600" lvl="0" marL="457200" rtl="0" algn="l">
              <a:spcBef>
                <a:spcPts val="0"/>
              </a:spcBef>
              <a:spcAft>
                <a:spcPts val="0"/>
              </a:spcAft>
              <a:buSzPts val="2000"/>
              <a:buChar char="•"/>
            </a:pPr>
            <a:r>
              <a:rPr lang="en-US"/>
              <a:t>In all web pages check to see if all the pages are clear and easily viewable/accessible for the users.</a:t>
            </a:r>
            <a:endParaRPr/>
          </a:p>
        </p:txBody>
      </p:sp>
      <p:sp>
        <p:nvSpPr>
          <p:cNvPr id="521" name="Google Shape;521;gb0c7a28596_0_0"/>
          <p:cNvSpPr txBox="1"/>
          <p:nvPr>
            <p:ph type="title"/>
          </p:nvPr>
        </p:nvSpPr>
        <p:spPr>
          <a:xfrm>
            <a:off x="1935502" y="484882"/>
            <a:ext cx="9718800" cy="11841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Verification and Test Cases for Features</a:t>
            </a:r>
            <a:endParaRPr/>
          </a:p>
          <a:p>
            <a:pPr indent="0" lvl="0" marL="0" rtl="0" algn="l">
              <a:spcBef>
                <a:spcPts val="0"/>
              </a:spcBef>
              <a:spcAft>
                <a:spcPts val="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27"/>
          <p:cNvSpPr txBox="1"/>
          <p:nvPr/>
        </p:nvSpPr>
        <p:spPr>
          <a:xfrm>
            <a:off x="2328738" y="337225"/>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1D4D"/>
                </a:solidFill>
                <a:latin typeface="Trebuchet MS"/>
                <a:ea typeface="Trebuchet MS"/>
                <a:cs typeface="Trebuchet MS"/>
                <a:sym typeface="Trebuchet MS"/>
              </a:rPr>
              <a:t>Contact Us:</a:t>
            </a:r>
            <a:endParaRPr b="0" i="0" sz="3800" u="none" cap="none" strike="noStrike">
              <a:solidFill>
                <a:srgbClr val="001D4D"/>
              </a:solidFill>
              <a:latin typeface="Trebuchet MS"/>
              <a:ea typeface="Trebuchet MS"/>
              <a:cs typeface="Trebuchet MS"/>
              <a:sym typeface="Trebuchet MS"/>
            </a:endParaRPr>
          </a:p>
        </p:txBody>
      </p:sp>
      <p:sp>
        <p:nvSpPr>
          <p:cNvPr id="527" name="Google Shape;527;p27"/>
          <p:cNvSpPr txBox="1"/>
          <p:nvPr/>
        </p:nvSpPr>
        <p:spPr>
          <a:xfrm>
            <a:off x="6765025" y="1522300"/>
            <a:ext cx="4225500" cy="4207800"/>
          </a:xfrm>
          <a:prstGeom prst="rect">
            <a:avLst/>
          </a:prstGeom>
          <a:noFill/>
          <a:ln>
            <a:noFill/>
          </a:ln>
        </p:spPr>
        <p:txBody>
          <a:bodyPr anchorCtr="0" anchor="t" bIns="91425" lIns="91425" spcFirstLastPara="1" rIns="91425" wrap="square" tIns="91425">
            <a:noAutofit/>
          </a:bodyPr>
          <a:lstStyle/>
          <a:p>
            <a:pPr indent="-276225" lvl="0" marL="282575" marR="0" rtl="0" algn="l">
              <a:lnSpc>
                <a:spcPct val="100000"/>
              </a:lnSpc>
              <a:spcBef>
                <a:spcPts val="2000"/>
              </a:spcBef>
              <a:spcAft>
                <a:spcPts val="0"/>
              </a:spcAft>
              <a:buClr>
                <a:srgbClr val="001D4D"/>
              </a:buClr>
              <a:buSzPts val="1700"/>
              <a:buFont typeface="Noto Sans Symbols"/>
              <a:buChar char="⚫"/>
            </a:pPr>
            <a:r>
              <a:rPr b="0" i="0" lang="en-US" sz="1700" u="none" cap="none" strike="noStrike">
                <a:solidFill>
                  <a:srgbClr val="001D4D"/>
                </a:solidFill>
                <a:latin typeface="Trebuchet MS"/>
                <a:ea typeface="Trebuchet MS"/>
                <a:cs typeface="Trebuchet MS"/>
                <a:sym typeface="Trebuchet MS"/>
              </a:rPr>
              <a:t>Eric Bazan: ebaza001@fiu.edu </a:t>
            </a:r>
            <a:endParaRPr b="0" i="0" sz="1700" u="none" cap="none" strike="noStrike">
              <a:solidFill>
                <a:srgbClr val="001D4D"/>
              </a:solidFill>
              <a:latin typeface="Trebuchet MS"/>
              <a:ea typeface="Trebuchet MS"/>
              <a:cs typeface="Trebuchet MS"/>
              <a:sym typeface="Trebuchet MS"/>
            </a:endParaRPr>
          </a:p>
          <a:p>
            <a:pPr indent="-276225" lvl="0" marL="282575" marR="0" rtl="0" algn="l">
              <a:lnSpc>
                <a:spcPct val="100000"/>
              </a:lnSpc>
              <a:spcBef>
                <a:spcPts val="2000"/>
              </a:spcBef>
              <a:spcAft>
                <a:spcPts val="0"/>
              </a:spcAft>
              <a:buClr>
                <a:srgbClr val="001D4D"/>
              </a:buClr>
              <a:buSzPts val="1700"/>
              <a:buFont typeface="Noto Sans Symbols"/>
              <a:buChar char="⚫"/>
            </a:pPr>
            <a:r>
              <a:rPr b="0" i="0" lang="en-US" sz="1700" u="none" cap="none" strike="noStrike">
                <a:solidFill>
                  <a:srgbClr val="001D4D"/>
                </a:solidFill>
                <a:latin typeface="Trebuchet MS"/>
                <a:ea typeface="Trebuchet MS"/>
                <a:cs typeface="Trebuchet MS"/>
                <a:sym typeface="Trebuchet MS"/>
              </a:rPr>
              <a:t>Ryan Pineyro: rpine032@fiu.edu</a:t>
            </a:r>
            <a:endParaRPr b="0" i="0" sz="1700" u="none" cap="none" strike="noStrike">
              <a:solidFill>
                <a:srgbClr val="001D4D"/>
              </a:solidFill>
              <a:latin typeface="Trebuchet MS"/>
              <a:ea typeface="Trebuchet MS"/>
              <a:cs typeface="Trebuchet MS"/>
              <a:sym typeface="Trebuchet MS"/>
            </a:endParaRPr>
          </a:p>
          <a:p>
            <a:pPr indent="-276225" lvl="0" marL="282575" marR="0" rtl="0" algn="l">
              <a:lnSpc>
                <a:spcPct val="100000"/>
              </a:lnSpc>
              <a:spcBef>
                <a:spcPts val="2000"/>
              </a:spcBef>
              <a:spcAft>
                <a:spcPts val="0"/>
              </a:spcAft>
              <a:buClr>
                <a:srgbClr val="001D4D"/>
              </a:buClr>
              <a:buSzPts val="1700"/>
              <a:buFont typeface="Noto Sans Symbols"/>
              <a:buChar char="⚫"/>
            </a:pPr>
            <a:r>
              <a:rPr b="0" i="0" lang="en-US" sz="1700" u="none" cap="none" strike="noStrike">
                <a:solidFill>
                  <a:srgbClr val="001D4D"/>
                </a:solidFill>
                <a:latin typeface="Trebuchet MS"/>
                <a:ea typeface="Trebuchet MS"/>
                <a:cs typeface="Trebuchet MS"/>
                <a:sym typeface="Trebuchet MS"/>
              </a:rPr>
              <a:t>Dany Franco: dfran125@fiu.edu </a:t>
            </a:r>
            <a:endParaRPr b="0" i="0" sz="1700" u="none" cap="none" strike="noStrike">
              <a:solidFill>
                <a:srgbClr val="001D4D"/>
              </a:solidFill>
              <a:latin typeface="Trebuchet MS"/>
              <a:ea typeface="Trebuchet MS"/>
              <a:cs typeface="Trebuchet MS"/>
              <a:sym typeface="Trebuchet MS"/>
            </a:endParaRPr>
          </a:p>
          <a:p>
            <a:pPr indent="-276225" lvl="0" marL="282575" marR="0" rtl="0" algn="l">
              <a:lnSpc>
                <a:spcPct val="100000"/>
              </a:lnSpc>
              <a:spcBef>
                <a:spcPts val="2000"/>
              </a:spcBef>
              <a:spcAft>
                <a:spcPts val="0"/>
              </a:spcAft>
              <a:buClr>
                <a:srgbClr val="001D4D"/>
              </a:buClr>
              <a:buSzPts val="1700"/>
              <a:buFont typeface="Noto Sans Symbols"/>
              <a:buChar char="⚫"/>
            </a:pPr>
            <a:r>
              <a:rPr b="0" i="0" lang="en-US" sz="1700" u="none" cap="none" strike="noStrike">
                <a:solidFill>
                  <a:srgbClr val="001D4D"/>
                </a:solidFill>
                <a:latin typeface="Trebuchet MS"/>
                <a:ea typeface="Trebuchet MS"/>
                <a:cs typeface="Trebuchet MS"/>
                <a:sym typeface="Trebuchet MS"/>
              </a:rPr>
              <a:t>Joel Echagarrua:jecha004@fiu.edu</a:t>
            </a:r>
            <a:endParaRPr b="0" i="0" sz="1700" u="none" cap="none" strike="noStrike">
              <a:solidFill>
                <a:srgbClr val="001D4D"/>
              </a:solidFill>
              <a:latin typeface="Trebuchet MS"/>
              <a:ea typeface="Trebuchet MS"/>
              <a:cs typeface="Trebuchet MS"/>
              <a:sym typeface="Trebuchet MS"/>
            </a:endParaRPr>
          </a:p>
          <a:p>
            <a:pPr indent="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Trebuchet MS"/>
              <a:ea typeface="Trebuchet MS"/>
              <a:cs typeface="Trebuchet MS"/>
              <a:sym typeface="Trebuchet MS"/>
            </a:endParaRPr>
          </a:p>
        </p:txBody>
      </p:sp>
      <p:sp>
        <p:nvSpPr>
          <p:cNvPr id="528" name="Google Shape;528;p27"/>
          <p:cNvSpPr txBox="1"/>
          <p:nvPr/>
        </p:nvSpPr>
        <p:spPr>
          <a:xfrm>
            <a:off x="2328750" y="1522000"/>
            <a:ext cx="4278000" cy="4208400"/>
          </a:xfrm>
          <a:prstGeom prst="rect">
            <a:avLst/>
          </a:prstGeom>
          <a:noFill/>
          <a:ln>
            <a:noFill/>
          </a:ln>
        </p:spPr>
        <p:txBody>
          <a:bodyPr anchorCtr="0" anchor="t" bIns="45700" lIns="91425" spcFirstLastPara="1" rIns="91425" wrap="square" tIns="45700">
            <a:noAutofit/>
          </a:bodyPr>
          <a:lstStyle/>
          <a:p>
            <a:pPr indent="-276225" lvl="0" marL="282575" rtl="0" algn="l">
              <a:spcBef>
                <a:spcPts val="2000"/>
              </a:spcBef>
              <a:spcAft>
                <a:spcPts val="0"/>
              </a:spcAft>
              <a:buClr>
                <a:srgbClr val="001D4D"/>
              </a:buClr>
              <a:buSzPts val="1700"/>
              <a:buFont typeface="Noto Sans Symbols"/>
              <a:buChar char="⚫"/>
            </a:pPr>
            <a:r>
              <a:rPr lang="en-US" sz="1700">
                <a:solidFill>
                  <a:srgbClr val="001D4D"/>
                </a:solidFill>
                <a:latin typeface="Trebuchet MS"/>
                <a:ea typeface="Trebuchet MS"/>
                <a:cs typeface="Trebuchet MS"/>
                <a:sym typeface="Trebuchet MS"/>
              </a:rPr>
              <a:t>Sebastian Rodriguez: srodr378@fiu.edu</a:t>
            </a:r>
            <a:endParaRPr sz="1700">
              <a:solidFill>
                <a:srgbClr val="001D4D"/>
              </a:solidFill>
              <a:latin typeface="Trebuchet MS"/>
              <a:ea typeface="Trebuchet MS"/>
              <a:cs typeface="Trebuchet MS"/>
              <a:sym typeface="Trebuchet MS"/>
            </a:endParaRPr>
          </a:p>
          <a:p>
            <a:pPr indent="-250825" lvl="0" marL="282575" rtl="0" algn="l">
              <a:spcBef>
                <a:spcPts val="2000"/>
              </a:spcBef>
              <a:spcAft>
                <a:spcPts val="0"/>
              </a:spcAft>
              <a:buClr>
                <a:srgbClr val="001D4D"/>
              </a:buClr>
              <a:buSzPts val="1700"/>
              <a:buFont typeface="Noto Sans Symbols"/>
              <a:buChar char="⚫"/>
            </a:pPr>
            <a:r>
              <a:rPr lang="en-US" sz="1700">
                <a:solidFill>
                  <a:srgbClr val="001D4D"/>
                </a:solidFill>
                <a:latin typeface="Trebuchet MS"/>
                <a:ea typeface="Trebuchet MS"/>
                <a:cs typeface="Trebuchet MS"/>
                <a:sym typeface="Trebuchet MS"/>
              </a:rPr>
              <a:t>Carlos Debasa: cdeba002@fiu.edu</a:t>
            </a:r>
            <a:endParaRPr sz="1700">
              <a:solidFill>
                <a:srgbClr val="001D4D"/>
              </a:solidFill>
              <a:latin typeface="Trebuchet MS"/>
              <a:ea typeface="Trebuchet MS"/>
              <a:cs typeface="Trebuchet MS"/>
              <a:sym typeface="Trebuchet MS"/>
            </a:endParaRPr>
          </a:p>
          <a:p>
            <a:pPr indent="-250825" lvl="0" marL="282575" rtl="0" algn="l">
              <a:spcBef>
                <a:spcPts val="2000"/>
              </a:spcBef>
              <a:spcAft>
                <a:spcPts val="0"/>
              </a:spcAft>
              <a:buClr>
                <a:srgbClr val="001D4D"/>
              </a:buClr>
              <a:buSzPts val="1700"/>
              <a:buFont typeface="Noto Sans Symbols"/>
              <a:buChar char="⚫"/>
            </a:pPr>
            <a:r>
              <a:rPr lang="en-US" sz="1700">
                <a:solidFill>
                  <a:srgbClr val="001D4D"/>
                </a:solidFill>
                <a:latin typeface="Trebuchet MS"/>
                <a:ea typeface="Trebuchet MS"/>
                <a:cs typeface="Trebuchet MS"/>
                <a:sym typeface="Trebuchet MS"/>
              </a:rPr>
              <a:t>Malachi Williams: mwill279@fiu.edu</a:t>
            </a:r>
            <a:endParaRPr sz="1700">
              <a:solidFill>
                <a:srgbClr val="001D4D"/>
              </a:solidFill>
              <a:latin typeface="Trebuchet MS"/>
              <a:ea typeface="Trebuchet MS"/>
              <a:cs typeface="Trebuchet MS"/>
              <a:sym typeface="Trebuchet MS"/>
            </a:endParaRPr>
          </a:p>
          <a:p>
            <a:pPr indent="-250825" lvl="0" marL="282575" rtl="0" algn="l">
              <a:spcBef>
                <a:spcPts val="2000"/>
              </a:spcBef>
              <a:spcAft>
                <a:spcPts val="0"/>
              </a:spcAft>
              <a:buClr>
                <a:srgbClr val="001D4D"/>
              </a:buClr>
              <a:buSzPts val="1700"/>
              <a:buFont typeface="Noto Sans Symbols"/>
              <a:buChar char="⚫"/>
            </a:pPr>
            <a:r>
              <a:rPr lang="en-US" sz="1700">
                <a:solidFill>
                  <a:srgbClr val="001D4D"/>
                </a:solidFill>
                <a:latin typeface="Trebuchet MS"/>
                <a:ea typeface="Trebuchet MS"/>
                <a:cs typeface="Trebuchet MS"/>
                <a:sym typeface="Trebuchet MS"/>
              </a:rPr>
              <a:t>Tinghui Zhang: tzhan024@fiu.edu</a:t>
            </a:r>
            <a:endParaRPr sz="1700">
              <a:solidFill>
                <a:srgbClr val="001D4D"/>
              </a:solidFill>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ga5c3b8aa57_0_28"/>
          <p:cNvSpPr txBox="1"/>
          <p:nvPr/>
        </p:nvSpPr>
        <p:spPr>
          <a:xfrm>
            <a:off x="1978625" y="399100"/>
            <a:ext cx="9654900" cy="87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800">
                <a:solidFill>
                  <a:schemeClr val="lt1"/>
                </a:solidFill>
                <a:latin typeface="Trebuchet MS"/>
                <a:ea typeface="Trebuchet MS"/>
                <a:cs typeface="Trebuchet MS"/>
                <a:sym typeface="Trebuchet MS"/>
              </a:rPr>
              <a:t>2020 Summer Project Contributions (cont.)</a:t>
            </a:r>
            <a:endParaRPr/>
          </a:p>
        </p:txBody>
      </p:sp>
      <p:sp>
        <p:nvSpPr>
          <p:cNvPr id="212" name="Google Shape;212;ga5c3b8aa57_0_28"/>
          <p:cNvSpPr txBox="1"/>
          <p:nvPr/>
        </p:nvSpPr>
        <p:spPr>
          <a:xfrm>
            <a:off x="2822075" y="1273000"/>
            <a:ext cx="7583400" cy="4998300"/>
          </a:xfrm>
          <a:prstGeom prst="rect">
            <a:avLst/>
          </a:prstGeom>
          <a:noFill/>
          <a:ln>
            <a:noFill/>
          </a:ln>
        </p:spPr>
        <p:txBody>
          <a:bodyPr anchorCtr="0" anchor="t" bIns="45700" lIns="91425" spcFirstLastPara="1" rIns="91425" wrap="square" tIns="45700">
            <a:noAutofit/>
          </a:bodyPr>
          <a:lstStyle/>
          <a:p>
            <a:pPr indent="-330200" lvl="0" marL="457200" rtl="0" algn="l">
              <a:spcBef>
                <a:spcPts val="0"/>
              </a:spcBef>
              <a:spcAft>
                <a:spcPts val="0"/>
              </a:spcAft>
              <a:buClr>
                <a:schemeClr val="lt1"/>
              </a:buClr>
              <a:buSzPts val="1600"/>
              <a:buFont typeface="Noto Sans Symbols"/>
              <a:buChar char="⚫"/>
            </a:pPr>
            <a:r>
              <a:rPr lang="en-US" sz="1600">
                <a:solidFill>
                  <a:schemeClr val="lt1"/>
                </a:solidFill>
                <a:latin typeface="Trebuchet MS"/>
                <a:ea typeface="Trebuchet MS"/>
                <a:cs typeface="Trebuchet MS"/>
                <a:sym typeface="Trebuchet MS"/>
              </a:rPr>
              <a:t>Tinghui </a:t>
            </a:r>
            <a:r>
              <a:rPr lang="en-US" sz="1800">
                <a:solidFill>
                  <a:srgbClr val="FFFFFF"/>
                </a:solidFill>
                <a:latin typeface="Trebuchet MS"/>
                <a:ea typeface="Trebuchet MS"/>
                <a:cs typeface="Trebuchet MS"/>
                <a:sym typeface="Trebuchet MS"/>
              </a:rPr>
              <a:t>Zhang</a:t>
            </a:r>
            <a:r>
              <a:rPr lang="en-US" sz="1600">
                <a:solidFill>
                  <a:schemeClr val="lt1"/>
                </a:solidFill>
                <a:latin typeface="Trebuchet MS"/>
                <a:ea typeface="Trebuchet MS"/>
                <a:cs typeface="Trebuchet MS"/>
                <a:sym typeface="Trebuchet MS"/>
              </a:rPr>
              <a:t>: </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chemeClr val="lt1"/>
              </a:buClr>
              <a:buSzPts val="1600"/>
              <a:buFont typeface="Noto Sans Symbols"/>
              <a:buChar char="⚫"/>
            </a:pPr>
            <a:r>
              <a:rPr lang="en-US" sz="1600">
                <a:solidFill>
                  <a:schemeClr val="lt1"/>
                </a:solidFill>
                <a:latin typeface="Trebuchet MS"/>
                <a:ea typeface="Trebuchet MS"/>
                <a:cs typeface="Trebuchet MS"/>
                <a:sym typeface="Trebuchet MS"/>
              </a:rPr>
              <a:t>Coded for both front end and backend for userprofile, jobseeker may be able to  edit their inofrmations and add experiences.</a:t>
            </a:r>
            <a:endParaRPr sz="1600">
              <a:solidFill>
                <a:schemeClr val="lt1"/>
              </a:solidFill>
              <a:latin typeface="Trebuchet MS"/>
              <a:ea typeface="Trebuchet MS"/>
              <a:cs typeface="Trebuchet MS"/>
              <a:sym typeface="Trebuchet MS"/>
            </a:endParaRPr>
          </a:p>
          <a:p>
            <a:pPr indent="0" lvl="0" marL="914400" rtl="0" algn="l">
              <a:spcBef>
                <a:spcPts val="0"/>
              </a:spcBef>
              <a:spcAft>
                <a:spcPts val="0"/>
              </a:spcAft>
              <a:buNone/>
            </a:pPr>
            <a:r>
              <a:t/>
            </a:r>
            <a:endParaRPr sz="1600">
              <a:solidFill>
                <a:schemeClr val="lt1"/>
              </a:solidFill>
              <a:latin typeface="Trebuchet MS"/>
              <a:ea typeface="Trebuchet MS"/>
              <a:cs typeface="Trebuchet MS"/>
              <a:sym typeface="Trebuchet MS"/>
            </a:endParaRPr>
          </a:p>
          <a:p>
            <a:pPr indent="-330200" lvl="0" marL="457200" rtl="0" algn="l">
              <a:spcBef>
                <a:spcPts val="0"/>
              </a:spcBef>
              <a:spcAft>
                <a:spcPts val="0"/>
              </a:spcAft>
              <a:buClr>
                <a:schemeClr val="lt1"/>
              </a:buClr>
              <a:buSzPts val="1600"/>
              <a:buFont typeface="Noto Sans Symbols"/>
              <a:buChar char="⚫"/>
            </a:pPr>
            <a:r>
              <a:rPr lang="en-US" sz="1600">
                <a:solidFill>
                  <a:schemeClr val="lt1"/>
                </a:solidFill>
                <a:latin typeface="Trebuchet MS"/>
                <a:ea typeface="Trebuchet MS"/>
                <a:cs typeface="Trebuchet MS"/>
                <a:sym typeface="Trebuchet MS"/>
              </a:rPr>
              <a:t>Malachi </a:t>
            </a:r>
            <a:r>
              <a:rPr lang="en-US" sz="1800">
                <a:solidFill>
                  <a:srgbClr val="FFFFFF"/>
                </a:solidFill>
                <a:latin typeface="Trebuchet MS"/>
                <a:ea typeface="Trebuchet MS"/>
                <a:cs typeface="Trebuchet MS"/>
                <a:sym typeface="Trebuchet MS"/>
              </a:rPr>
              <a:t>Williams</a:t>
            </a:r>
            <a:r>
              <a:rPr lang="en-US" sz="1600">
                <a:solidFill>
                  <a:schemeClr val="lt1"/>
                </a:solidFill>
                <a:latin typeface="Trebuchet MS"/>
                <a:ea typeface="Trebuchet MS"/>
                <a:cs typeface="Trebuchet MS"/>
                <a:sym typeface="Trebuchet MS"/>
              </a:rPr>
              <a:t>: </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chemeClr val="lt1"/>
              </a:buClr>
              <a:buSzPts val="1600"/>
              <a:buFont typeface="Noto Sans Symbols"/>
              <a:buChar char="⚫"/>
            </a:pPr>
            <a:r>
              <a:rPr lang="en-US" sz="1600">
                <a:solidFill>
                  <a:schemeClr val="lt1"/>
                </a:solidFill>
                <a:latin typeface="Trebuchet MS"/>
                <a:ea typeface="Trebuchet MS"/>
                <a:cs typeface="Trebuchet MS"/>
                <a:sym typeface="Trebuchet MS"/>
              </a:rPr>
              <a:t>Coded the back end for the Jobform to create jobs and implement the search/filter engines needed to search for jobs.</a:t>
            </a:r>
            <a:endParaRPr sz="1600">
              <a:solidFill>
                <a:schemeClr val="lt1"/>
              </a:solidFill>
              <a:latin typeface="Trebuchet MS"/>
              <a:ea typeface="Trebuchet MS"/>
              <a:cs typeface="Trebuchet MS"/>
              <a:sym typeface="Trebuchet MS"/>
            </a:endParaRPr>
          </a:p>
          <a:p>
            <a:pPr indent="0" lvl="0" marL="914400" rtl="0" algn="l">
              <a:spcBef>
                <a:spcPts val="0"/>
              </a:spcBef>
              <a:spcAft>
                <a:spcPts val="0"/>
              </a:spcAft>
              <a:buNone/>
            </a:pPr>
            <a:r>
              <a:t/>
            </a:r>
            <a:endParaRPr sz="1600">
              <a:solidFill>
                <a:schemeClr val="lt1"/>
              </a:solidFill>
              <a:latin typeface="Trebuchet MS"/>
              <a:ea typeface="Trebuchet MS"/>
              <a:cs typeface="Trebuchet MS"/>
              <a:sym typeface="Trebuchet MS"/>
            </a:endParaRPr>
          </a:p>
          <a:p>
            <a:pPr indent="-330200" lvl="0" marL="457200" rtl="0" algn="l">
              <a:spcBef>
                <a:spcPts val="0"/>
              </a:spcBef>
              <a:spcAft>
                <a:spcPts val="0"/>
              </a:spcAft>
              <a:buClr>
                <a:schemeClr val="lt1"/>
              </a:buClr>
              <a:buSzPts val="1600"/>
              <a:buFont typeface="Noto Sans Symbols"/>
              <a:buChar char="⚫"/>
            </a:pPr>
            <a:r>
              <a:rPr lang="en-US" sz="1600">
                <a:solidFill>
                  <a:schemeClr val="lt1"/>
                </a:solidFill>
                <a:latin typeface="Trebuchet MS"/>
                <a:ea typeface="Trebuchet MS"/>
                <a:cs typeface="Trebuchet MS"/>
                <a:sym typeface="Trebuchet MS"/>
              </a:rPr>
              <a:t>Eric Bazan: </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chemeClr val="lt1"/>
              </a:buClr>
              <a:buSzPts val="1600"/>
              <a:buFont typeface="Noto Sans Symbols"/>
              <a:buChar char="⚫"/>
            </a:pPr>
            <a:r>
              <a:rPr lang="en-US" sz="1800">
                <a:solidFill>
                  <a:schemeClr val="lt1"/>
                </a:solidFill>
                <a:latin typeface="Trebuchet MS"/>
                <a:ea typeface="Trebuchet MS"/>
                <a:cs typeface="Trebuchet MS"/>
                <a:sym typeface="Trebuchet MS"/>
              </a:rPr>
              <a:t>Launched and designed and the front-end for the search page where job seekers can search and apply for jobs</a:t>
            </a:r>
            <a:r>
              <a:rPr lang="en-US" sz="1600">
                <a:solidFill>
                  <a:schemeClr val="lt1"/>
                </a:solidFill>
                <a:latin typeface="Trebuchet MS"/>
                <a:ea typeface="Trebuchet MS"/>
                <a:cs typeface="Trebuchet MS"/>
                <a:sym typeface="Trebuchet MS"/>
              </a:rPr>
              <a:t> </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chemeClr val="lt1"/>
              </a:buClr>
              <a:buSzPts val="1600"/>
              <a:buFont typeface="Noto Sans Symbols"/>
              <a:buChar char="⚫"/>
            </a:pPr>
            <a:r>
              <a:rPr lang="en-US" sz="1600">
                <a:solidFill>
                  <a:schemeClr val="lt1"/>
                </a:solidFill>
                <a:latin typeface="Trebuchet MS"/>
                <a:ea typeface="Trebuchet MS"/>
                <a:cs typeface="Trebuchet MS"/>
                <a:sym typeface="Trebuchet MS"/>
              </a:rPr>
              <a:t>Developed the earlier iterations for back end processes responsible for the retrieval of jobs posts and other data in the job search page</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chemeClr val="lt1"/>
              </a:buClr>
              <a:buSzPts val="1600"/>
              <a:buFont typeface="Noto Sans Symbols"/>
              <a:buChar char="⚫"/>
            </a:pPr>
            <a:r>
              <a:rPr lang="en-US" sz="1600">
                <a:solidFill>
                  <a:schemeClr val="lt1"/>
                </a:solidFill>
                <a:latin typeface="Trebuchet MS"/>
                <a:ea typeface="Trebuchet MS"/>
                <a:cs typeface="Trebuchet MS"/>
                <a:sym typeface="Trebuchet MS"/>
              </a:rPr>
              <a:t>Curated planning diagrams for objects within the backend system </a:t>
            </a:r>
            <a:endParaRPr sz="1600">
              <a:solidFill>
                <a:schemeClr val="lt1"/>
              </a:solidFill>
              <a:latin typeface="Trebuchet MS"/>
              <a:ea typeface="Trebuchet MS"/>
              <a:cs typeface="Trebuchet MS"/>
              <a:sym typeface="Trebuchet MS"/>
            </a:endParaRPr>
          </a:p>
          <a:p>
            <a:pPr indent="-330200" lvl="1" marL="914400" rtl="0" algn="l">
              <a:spcBef>
                <a:spcPts val="0"/>
              </a:spcBef>
              <a:spcAft>
                <a:spcPts val="0"/>
              </a:spcAft>
              <a:buClr>
                <a:schemeClr val="lt1"/>
              </a:buClr>
              <a:buSzPts val="1600"/>
              <a:buFont typeface="Noto Sans Symbols"/>
              <a:buChar char="⚫"/>
            </a:pPr>
            <a:r>
              <a:rPr lang="en-US" sz="1600">
                <a:solidFill>
                  <a:schemeClr val="lt1"/>
                </a:solidFill>
                <a:latin typeface="Trebuchet MS"/>
                <a:ea typeface="Trebuchet MS"/>
                <a:cs typeface="Trebuchet MS"/>
                <a:sym typeface="Trebuchet MS"/>
              </a:rPr>
              <a:t>Drafted the meeting documents used for project documentation</a:t>
            </a:r>
            <a:endParaRPr sz="1600">
              <a:solidFill>
                <a:srgbClr val="FFFFFF"/>
              </a:solidFill>
              <a:latin typeface="Trebuchet MS"/>
              <a:ea typeface="Trebuchet MS"/>
              <a:cs typeface="Trebuchet MS"/>
              <a:sym typeface="Trebuchet MS"/>
            </a:endParaRPr>
          </a:p>
          <a:p>
            <a:pPr indent="0" lvl="0" marL="457200" rtl="0" algn="l">
              <a:spcBef>
                <a:spcPts val="2000"/>
              </a:spcBef>
              <a:spcAft>
                <a:spcPts val="0"/>
              </a:spcAft>
              <a:buNone/>
            </a:pPr>
            <a:r>
              <a:t/>
            </a:r>
            <a:endParaRPr sz="1700">
              <a:solidFill>
                <a:srgbClr val="FFFFFF"/>
              </a:solidFill>
              <a:latin typeface="Trebuchet MS"/>
              <a:ea typeface="Trebuchet MS"/>
              <a:cs typeface="Trebuchet MS"/>
              <a:sym typeface="Trebuchet M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a5c3b8aa57_1_0"/>
          <p:cNvSpPr txBox="1"/>
          <p:nvPr/>
        </p:nvSpPr>
        <p:spPr>
          <a:xfrm>
            <a:off x="1981500" y="399100"/>
            <a:ext cx="10210500" cy="87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800">
                <a:solidFill>
                  <a:schemeClr val="lt1"/>
                </a:solidFill>
                <a:latin typeface="Trebuchet MS"/>
                <a:ea typeface="Trebuchet MS"/>
                <a:cs typeface="Trebuchet MS"/>
                <a:sym typeface="Trebuchet MS"/>
              </a:rPr>
              <a:t>2020 Summer Project Contributions (cont..)</a:t>
            </a:r>
            <a:endParaRPr/>
          </a:p>
        </p:txBody>
      </p:sp>
      <p:sp>
        <p:nvSpPr>
          <p:cNvPr id="218" name="Google Shape;218;ga5c3b8aa57_1_0"/>
          <p:cNvSpPr txBox="1"/>
          <p:nvPr/>
        </p:nvSpPr>
        <p:spPr>
          <a:xfrm>
            <a:off x="2822075" y="1273000"/>
            <a:ext cx="7583400" cy="4998300"/>
          </a:xfrm>
          <a:prstGeom prst="rect">
            <a:avLst/>
          </a:prstGeom>
          <a:noFill/>
          <a:ln>
            <a:noFill/>
          </a:ln>
        </p:spPr>
        <p:txBody>
          <a:bodyPr anchorCtr="0" anchor="t" bIns="45700" lIns="91425" spcFirstLastPara="1" rIns="91425" wrap="square" tIns="45700">
            <a:noAutofit/>
          </a:bodyPr>
          <a:lstStyle/>
          <a:p>
            <a:pPr indent="-342900" lvl="0" marL="457200" rtl="0" algn="l">
              <a:spcBef>
                <a:spcPts val="0"/>
              </a:spcBef>
              <a:spcAft>
                <a:spcPts val="0"/>
              </a:spcAft>
              <a:buClr>
                <a:schemeClr val="lt1"/>
              </a:buClr>
              <a:buSzPts val="1800"/>
              <a:buFont typeface="Noto Sans Symbols"/>
              <a:buChar char="⚫"/>
            </a:pPr>
            <a:r>
              <a:rPr lang="en-US" sz="1800">
                <a:solidFill>
                  <a:schemeClr val="lt1"/>
                </a:solidFill>
                <a:latin typeface="Trebuchet MS"/>
                <a:ea typeface="Trebuchet MS"/>
                <a:cs typeface="Trebuchet MS"/>
                <a:sym typeface="Trebuchet MS"/>
              </a:rPr>
              <a:t>Joel </a:t>
            </a:r>
            <a:r>
              <a:rPr lang="en-US" sz="1800">
                <a:solidFill>
                  <a:srgbClr val="FFFFFF"/>
                </a:solidFill>
                <a:latin typeface="Trebuchet MS"/>
                <a:ea typeface="Trebuchet MS"/>
                <a:cs typeface="Trebuchet MS"/>
                <a:sym typeface="Trebuchet MS"/>
              </a:rPr>
              <a:t>Echagarrua</a:t>
            </a:r>
            <a:r>
              <a:rPr lang="en-US" sz="1800">
                <a:solidFill>
                  <a:schemeClr val="lt1"/>
                </a:solidFill>
                <a:latin typeface="Trebuchet MS"/>
                <a:ea typeface="Trebuchet MS"/>
                <a:cs typeface="Trebuchet MS"/>
                <a:sym typeface="Trebuchet MS"/>
              </a:rPr>
              <a:t>: </a:t>
            </a:r>
            <a:endParaRPr sz="1800">
              <a:solidFill>
                <a:schemeClr val="lt1"/>
              </a:solidFill>
              <a:latin typeface="Trebuchet MS"/>
              <a:ea typeface="Trebuchet MS"/>
              <a:cs typeface="Trebuchet MS"/>
              <a:sym typeface="Trebuchet MS"/>
            </a:endParaRPr>
          </a:p>
          <a:p>
            <a:pPr indent="-342900" lvl="1" marL="914400" rtl="0" algn="l">
              <a:spcBef>
                <a:spcPts val="0"/>
              </a:spcBef>
              <a:spcAft>
                <a:spcPts val="0"/>
              </a:spcAft>
              <a:buClr>
                <a:schemeClr val="lt1"/>
              </a:buClr>
              <a:buSzPts val="1800"/>
              <a:buFont typeface="Noto Sans Symbols"/>
              <a:buChar char="⚫"/>
            </a:pPr>
            <a:r>
              <a:rPr lang="en-US" sz="1800">
                <a:solidFill>
                  <a:schemeClr val="lt1"/>
                </a:solidFill>
                <a:latin typeface="Trebuchet MS"/>
                <a:ea typeface="Trebuchet MS"/>
                <a:cs typeface="Trebuchet MS"/>
                <a:sym typeface="Trebuchet MS"/>
              </a:rPr>
              <a:t>created mockup for Job Search page. Created Outline, Introduction, Glossary, and References for the final deliverable document. Assisted with video recording and various other parts of documentation.</a:t>
            </a:r>
            <a:endParaRPr sz="1800">
              <a:solidFill>
                <a:schemeClr val="lt1"/>
              </a:solidFill>
              <a:latin typeface="Trebuchet MS"/>
              <a:ea typeface="Trebuchet MS"/>
              <a:cs typeface="Trebuchet MS"/>
              <a:sym typeface="Trebuchet MS"/>
            </a:endParaRPr>
          </a:p>
          <a:p>
            <a:pPr indent="0" lvl="0" marL="914400" rtl="0" algn="l">
              <a:spcBef>
                <a:spcPts val="0"/>
              </a:spcBef>
              <a:spcAft>
                <a:spcPts val="0"/>
              </a:spcAft>
              <a:buNone/>
            </a:pPr>
            <a:r>
              <a:t/>
            </a:r>
            <a:endParaRPr sz="1800">
              <a:solidFill>
                <a:schemeClr val="lt1"/>
              </a:solidFill>
              <a:latin typeface="Trebuchet MS"/>
              <a:ea typeface="Trebuchet MS"/>
              <a:cs typeface="Trebuchet MS"/>
              <a:sym typeface="Trebuchet MS"/>
            </a:endParaRPr>
          </a:p>
          <a:p>
            <a:pPr indent="-342900" lvl="0" marL="457200" rtl="0" algn="l">
              <a:spcBef>
                <a:spcPts val="0"/>
              </a:spcBef>
              <a:spcAft>
                <a:spcPts val="0"/>
              </a:spcAft>
              <a:buClr>
                <a:schemeClr val="lt1"/>
              </a:buClr>
              <a:buSzPts val="1800"/>
              <a:buFont typeface="Noto Sans Symbols"/>
              <a:buChar char="⚫"/>
            </a:pPr>
            <a:r>
              <a:rPr lang="en-US" sz="1800">
                <a:solidFill>
                  <a:schemeClr val="lt1"/>
                </a:solidFill>
                <a:latin typeface="Trebuchet MS"/>
                <a:ea typeface="Trebuchet MS"/>
                <a:cs typeface="Trebuchet MS"/>
                <a:sym typeface="Trebuchet MS"/>
              </a:rPr>
              <a:t>Carlos Debasa: </a:t>
            </a:r>
            <a:endParaRPr sz="1800">
              <a:solidFill>
                <a:schemeClr val="lt1"/>
              </a:solidFill>
              <a:latin typeface="Trebuchet MS"/>
              <a:ea typeface="Trebuchet MS"/>
              <a:cs typeface="Trebuchet MS"/>
              <a:sym typeface="Trebuchet MS"/>
            </a:endParaRPr>
          </a:p>
          <a:p>
            <a:pPr indent="-342900" lvl="1" marL="914400" rtl="0" algn="l">
              <a:spcBef>
                <a:spcPts val="0"/>
              </a:spcBef>
              <a:spcAft>
                <a:spcPts val="0"/>
              </a:spcAft>
              <a:buClr>
                <a:schemeClr val="lt1"/>
              </a:buClr>
              <a:buSzPts val="1800"/>
              <a:buFont typeface="Noto Sans Symbols"/>
              <a:buChar char="⚫"/>
            </a:pPr>
            <a:r>
              <a:rPr lang="en-US" sz="1800">
                <a:solidFill>
                  <a:schemeClr val="lt1"/>
                </a:solidFill>
                <a:latin typeface="Trebuchet MS"/>
                <a:ea typeface="Trebuchet MS"/>
                <a:cs typeface="Trebuchet MS"/>
                <a:sym typeface="Trebuchet MS"/>
              </a:rPr>
              <a:t>Created mockups for landing page along with coding the landing page into fruition. </a:t>
            </a:r>
            <a:endParaRPr sz="1600">
              <a:solidFill>
                <a:schemeClr val="lt1"/>
              </a:solidFill>
              <a:latin typeface="Trebuchet MS"/>
              <a:ea typeface="Trebuchet MS"/>
              <a:cs typeface="Trebuchet MS"/>
              <a:sym typeface="Trebuchet MS"/>
            </a:endParaRPr>
          </a:p>
          <a:p>
            <a:pPr indent="0" lvl="0" marL="457200" rtl="0" algn="l">
              <a:spcBef>
                <a:spcPts val="2000"/>
              </a:spcBef>
              <a:spcAft>
                <a:spcPts val="0"/>
              </a:spcAft>
              <a:buNone/>
            </a:pPr>
            <a:r>
              <a:t/>
            </a:r>
            <a:endParaRPr sz="1700">
              <a:solidFill>
                <a:srgbClr val="FFFFFF"/>
              </a:solidFill>
              <a:latin typeface="Trebuchet MS"/>
              <a:ea typeface="Trebuchet MS"/>
              <a:cs typeface="Trebuchet MS"/>
              <a:sym typeface="Trebuchet M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gaf2a21f7e9_4_67"/>
          <p:cNvSpPr txBox="1"/>
          <p:nvPr/>
        </p:nvSpPr>
        <p:spPr>
          <a:xfrm>
            <a:off x="2596238" y="628613"/>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FFFFFF"/>
                </a:solidFill>
                <a:latin typeface="Trebuchet MS"/>
                <a:ea typeface="Trebuchet MS"/>
                <a:cs typeface="Trebuchet MS"/>
                <a:sym typeface="Trebuchet MS"/>
              </a:rPr>
              <a:t>Implemented User Stories</a:t>
            </a:r>
            <a:endParaRPr b="0" i="0" sz="3800" u="none" cap="none" strike="noStrike">
              <a:solidFill>
                <a:srgbClr val="FFFFFF"/>
              </a:solidFill>
              <a:latin typeface="Trebuchet MS"/>
              <a:ea typeface="Trebuchet MS"/>
              <a:cs typeface="Trebuchet MS"/>
              <a:sym typeface="Trebuchet MS"/>
            </a:endParaRPr>
          </a:p>
        </p:txBody>
      </p:sp>
      <p:sp>
        <p:nvSpPr>
          <p:cNvPr id="224" name="Google Shape;224;gaf2a21f7e9_4_67"/>
          <p:cNvSpPr txBox="1"/>
          <p:nvPr/>
        </p:nvSpPr>
        <p:spPr>
          <a:xfrm>
            <a:off x="2450825" y="1891688"/>
            <a:ext cx="4188300" cy="4208400"/>
          </a:xfrm>
          <a:prstGeom prst="rect">
            <a:avLst/>
          </a:prstGeom>
          <a:noFill/>
          <a:ln>
            <a:noFill/>
          </a:ln>
        </p:spPr>
        <p:txBody>
          <a:bodyPr anchorCtr="0" anchor="t" bIns="45700" lIns="91425" spcFirstLastPara="1" rIns="91425" wrap="square" tIns="45700">
            <a:noAutofit/>
          </a:bodyPr>
          <a:lstStyle/>
          <a:p>
            <a:pPr indent="-257175" lvl="0" marL="282575" marR="0" rtl="0" algn="l">
              <a:lnSpc>
                <a:spcPct val="115000"/>
              </a:lnSpc>
              <a:spcBef>
                <a:spcPts val="1200"/>
              </a:spcBef>
              <a:spcAft>
                <a:spcPts val="0"/>
              </a:spcAft>
              <a:buClr>
                <a:srgbClr val="FFFFFF"/>
              </a:buClr>
              <a:buSzPts val="1400"/>
              <a:buFont typeface="Arial"/>
              <a:buChar char="⚫"/>
            </a:pPr>
            <a:r>
              <a:rPr b="1" lang="en-US">
                <a:solidFill>
                  <a:srgbClr val="FFFFFF"/>
                </a:solidFill>
              </a:rPr>
              <a:t>As a job seeker, </a:t>
            </a:r>
            <a:r>
              <a:rPr lang="en-US">
                <a:solidFill>
                  <a:srgbClr val="FFFFFF"/>
                </a:solidFill>
              </a:rPr>
              <a:t>I should be able to favorite job posts and subsequently have the means to easily return to those job posts</a:t>
            </a:r>
            <a:endParaRPr>
              <a:solidFill>
                <a:srgbClr val="FFFFFF"/>
              </a:solidFill>
            </a:endParaRPr>
          </a:p>
          <a:p>
            <a:pPr indent="-257175" lvl="0" marL="282575" marR="0" rtl="0" algn="l">
              <a:lnSpc>
                <a:spcPct val="115000"/>
              </a:lnSpc>
              <a:spcBef>
                <a:spcPts val="1200"/>
              </a:spcBef>
              <a:spcAft>
                <a:spcPts val="0"/>
              </a:spcAft>
              <a:buClr>
                <a:srgbClr val="FFFFFF"/>
              </a:buClr>
              <a:buSzPts val="1400"/>
              <a:buChar char="⚫"/>
            </a:pPr>
            <a:r>
              <a:rPr b="1" lang="en-US">
                <a:solidFill>
                  <a:srgbClr val="FFFFFF"/>
                </a:solidFill>
              </a:rPr>
              <a:t>As an employer, </a:t>
            </a:r>
            <a:r>
              <a:rPr lang="en-US">
                <a:solidFill>
                  <a:srgbClr val="FFFFFF"/>
                </a:solidFill>
              </a:rPr>
              <a:t>I should be able to search through a list of applications forwarded to my job posts and have options for making actionable decisions on those applications such as rejecting or hiring. Filter options should also be made accessible that allow specific applications to be easily found</a:t>
            </a:r>
            <a:endParaRPr>
              <a:solidFill>
                <a:srgbClr val="FFFFFF"/>
              </a:solidFill>
            </a:endParaRPr>
          </a:p>
          <a:p>
            <a:pPr indent="-257175" lvl="0" marL="282575" marR="0" rtl="0" algn="l">
              <a:lnSpc>
                <a:spcPct val="115000"/>
              </a:lnSpc>
              <a:spcBef>
                <a:spcPts val="1200"/>
              </a:spcBef>
              <a:spcAft>
                <a:spcPts val="0"/>
              </a:spcAft>
              <a:buClr>
                <a:srgbClr val="FFFFFF"/>
              </a:buClr>
              <a:buSzPts val="1400"/>
              <a:buChar char="⚫"/>
            </a:pPr>
            <a:r>
              <a:rPr b="1" lang="en-US">
                <a:solidFill>
                  <a:srgbClr val="FFFFFF"/>
                </a:solidFill>
              </a:rPr>
              <a:t>As a company owner, </a:t>
            </a:r>
            <a:r>
              <a:rPr lang="en-US">
                <a:solidFill>
                  <a:srgbClr val="FFFFFF"/>
                </a:solidFill>
              </a:rPr>
              <a:t>I would like to be able to edit/delete the jobs I post.</a:t>
            </a:r>
            <a:endParaRPr>
              <a:solidFill>
                <a:srgbClr val="FFFFFF"/>
              </a:solidFill>
            </a:endParaRPr>
          </a:p>
          <a:p>
            <a:pPr indent="0" lvl="0" marL="457200" marR="0" rtl="0" algn="l">
              <a:lnSpc>
                <a:spcPct val="115000"/>
              </a:lnSpc>
              <a:spcBef>
                <a:spcPts val="0"/>
              </a:spcBef>
              <a:spcAft>
                <a:spcPts val="0"/>
              </a:spcAft>
              <a:buNone/>
            </a:pPr>
            <a:r>
              <a:t/>
            </a:r>
            <a:endParaRPr b="0" i="0" sz="1400" u="none" cap="none" strike="noStrike">
              <a:solidFill>
                <a:srgbClr val="FFFFFF"/>
              </a:solidFill>
              <a:latin typeface="Arial"/>
              <a:ea typeface="Arial"/>
              <a:cs typeface="Arial"/>
              <a:sym typeface="Arial"/>
            </a:endParaRPr>
          </a:p>
          <a:p>
            <a:pPr indent="0" lvl="0" marL="282575" marR="0" rtl="0" algn="l">
              <a:lnSpc>
                <a:spcPct val="115000"/>
              </a:lnSpc>
              <a:spcBef>
                <a:spcPts val="1200"/>
              </a:spcBef>
              <a:spcAft>
                <a:spcPts val="1200"/>
              </a:spcAft>
              <a:buClr>
                <a:srgbClr val="000000"/>
              </a:buClr>
              <a:buSzPts val="1400"/>
              <a:buFont typeface="Arial"/>
              <a:buNone/>
            </a:pPr>
            <a:r>
              <a:t/>
            </a:r>
            <a:endParaRPr b="0" i="0" sz="1400" u="none" cap="none" strike="noStrike">
              <a:solidFill>
                <a:srgbClr val="FFFFFF"/>
              </a:solidFill>
              <a:latin typeface="Trebuchet MS"/>
              <a:ea typeface="Trebuchet MS"/>
              <a:cs typeface="Trebuchet MS"/>
              <a:sym typeface="Trebuchet MS"/>
            </a:endParaRPr>
          </a:p>
        </p:txBody>
      </p:sp>
      <p:sp>
        <p:nvSpPr>
          <p:cNvPr id="225" name="Google Shape;225;gaf2a21f7e9_4_67"/>
          <p:cNvSpPr txBox="1"/>
          <p:nvPr/>
        </p:nvSpPr>
        <p:spPr>
          <a:xfrm>
            <a:off x="6639125" y="1891688"/>
            <a:ext cx="3937800" cy="4208400"/>
          </a:xfrm>
          <a:prstGeom prst="rect">
            <a:avLst/>
          </a:prstGeom>
          <a:noFill/>
          <a:ln>
            <a:noFill/>
          </a:ln>
        </p:spPr>
        <p:txBody>
          <a:bodyPr anchorCtr="0" anchor="t" bIns="45700" lIns="91425" spcFirstLastPara="1" rIns="91425" wrap="square" tIns="45700">
            <a:noAutofit/>
          </a:bodyPr>
          <a:lstStyle/>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job seeker, </a:t>
            </a:r>
            <a:r>
              <a:rPr lang="en-US">
                <a:solidFill>
                  <a:srgbClr val="FFFFFF"/>
                </a:solidFill>
              </a:rPr>
              <a:t>I would like to filter through job posts by type, salary, etc.</a:t>
            </a:r>
            <a:endParaRPr>
              <a:solidFill>
                <a:srgbClr val="FFFFFF"/>
              </a:solidFill>
            </a:endParaRPr>
          </a:p>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company owner, </a:t>
            </a:r>
            <a:r>
              <a:rPr lang="en-US">
                <a:solidFill>
                  <a:srgbClr val="FFFFFF"/>
                </a:solidFill>
              </a:rPr>
              <a:t>I would like to be able to view/edit applications to my posted job along with any documents attached to it.</a:t>
            </a:r>
            <a:endParaRPr>
              <a:solidFill>
                <a:srgbClr val="FFFFFF"/>
              </a:solidFill>
            </a:endParaRPr>
          </a:p>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job seeker, </a:t>
            </a:r>
            <a:r>
              <a:rPr lang="en-US">
                <a:solidFill>
                  <a:srgbClr val="FFFFFF"/>
                </a:solidFill>
              </a:rPr>
              <a:t>I would like to be able to apply to jobs and attach multiple files.</a:t>
            </a:r>
            <a:endParaRPr>
              <a:solidFill>
                <a:srgbClr val="FFFFFF"/>
              </a:solidFill>
            </a:endParaRPr>
          </a:p>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job seeker, </a:t>
            </a:r>
            <a:r>
              <a:rPr lang="en-US">
                <a:solidFill>
                  <a:srgbClr val="FFFFFF"/>
                </a:solidFill>
              </a:rPr>
              <a:t>I would like to be able to apply to a job with just one click.</a:t>
            </a:r>
            <a:endParaRPr>
              <a:solidFill>
                <a:srgbClr val="FFFFFF"/>
              </a:solidFill>
            </a:endParaRPr>
          </a:p>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job seeker, </a:t>
            </a:r>
            <a:r>
              <a:rPr lang="en-US">
                <a:solidFill>
                  <a:srgbClr val="FFFFFF"/>
                </a:solidFill>
              </a:rPr>
              <a:t>I should be able to view the company profile of a posted job.</a:t>
            </a:r>
            <a:endParaRPr>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gaf2a21f7e9_4_72"/>
          <p:cNvSpPr txBox="1"/>
          <p:nvPr/>
        </p:nvSpPr>
        <p:spPr>
          <a:xfrm>
            <a:off x="2596238" y="628613"/>
            <a:ext cx="7583400" cy="10446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FFFFFF"/>
                </a:solidFill>
                <a:latin typeface="Trebuchet MS"/>
                <a:ea typeface="Trebuchet MS"/>
                <a:cs typeface="Trebuchet MS"/>
                <a:sym typeface="Trebuchet MS"/>
              </a:rPr>
              <a:t>Implemented User Stories</a:t>
            </a:r>
            <a:endParaRPr b="0" i="0" sz="3800" u="none" cap="none" strike="noStrike">
              <a:solidFill>
                <a:srgbClr val="FFFFFF"/>
              </a:solidFill>
              <a:latin typeface="Trebuchet MS"/>
              <a:ea typeface="Trebuchet MS"/>
              <a:cs typeface="Trebuchet MS"/>
              <a:sym typeface="Trebuchet MS"/>
            </a:endParaRPr>
          </a:p>
        </p:txBody>
      </p:sp>
      <p:sp>
        <p:nvSpPr>
          <p:cNvPr id="231" name="Google Shape;231;gaf2a21f7e9_4_72"/>
          <p:cNvSpPr txBox="1"/>
          <p:nvPr/>
        </p:nvSpPr>
        <p:spPr>
          <a:xfrm>
            <a:off x="1911275" y="1781213"/>
            <a:ext cx="4188300" cy="4208400"/>
          </a:xfrm>
          <a:prstGeom prst="rect">
            <a:avLst/>
          </a:prstGeom>
          <a:noFill/>
          <a:ln>
            <a:noFill/>
          </a:ln>
        </p:spPr>
        <p:txBody>
          <a:bodyPr anchorCtr="0" anchor="t" bIns="45700" lIns="91425" spcFirstLastPara="1" rIns="91425" wrap="square" tIns="45700">
            <a:noAutofit/>
          </a:bodyPr>
          <a:lstStyle/>
          <a:p>
            <a:pPr indent="-257175" lvl="0" marL="282575" marR="0" rtl="0" algn="l">
              <a:lnSpc>
                <a:spcPct val="115000"/>
              </a:lnSpc>
              <a:spcBef>
                <a:spcPts val="1200"/>
              </a:spcBef>
              <a:spcAft>
                <a:spcPts val="0"/>
              </a:spcAft>
              <a:buClr>
                <a:srgbClr val="FFFFFF"/>
              </a:buClr>
              <a:buSzPts val="1400"/>
              <a:buFont typeface="Arial"/>
              <a:buChar char="⚫"/>
            </a:pPr>
            <a:r>
              <a:rPr b="1" lang="en-US">
                <a:solidFill>
                  <a:srgbClr val="FFFFFF"/>
                </a:solidFill>
              </a:rPr>
              <a:t>As an Employer, </a:t>
            </a:r>
            <a:r>
              <a:rPr lang="en-US">
                <a:solidFill>
                  <a:srgbClr val="FFFFFF"/>
                </a:solidFill>
              </a:rPr>
              <a:t>I want to receive email notifications when someone applies to one of my job postings</a:t>
            </a:r>
            <a:endParaRPr>
              <a:solidFill>
                <a:srgbClr val="FFFFFF"/>
              </a:solidFill>
            </a:endParaRPr>
          </a:p>
          <a:p>
            <a:pPr indent="-257175" lvl="0" marL="282575" marR="0" rtl="0" algn="l">
              <a:lnSpc>
                <a:spcPct val="115000"/>
              </a:lnSpc>
              <a:spcBef>
                <a:spcPts val="1200"/>
              </a:spcBef>
              <a:spcAft>
                <a:spcPts val="0"/>
              </a:spcAft>
              <a:buClr>
                <a:srgbClr val="FFFFFF"/>
              </a:buClr>
              <a:buSzPts val="1400"/>
              <a:buChar char="⚫"/>
            </a:pPr>
            <a:r>
              <a:rPr b="1" lang="en-US">
                <a:solidFill>
                  <a:srgbClr val="FFFFFF"/>
                </a:solidFill>
              </a:rPr>
              <a:t>As a jobseeker, </a:t>
            </a:r>
            <a:r>
              <a:rPr lang="en-US">
                <a:solidFill>
                  <a:srgbClr val="FFFFFF"/>
                </a:solidFill>
              </a:rPr>
              <a:t>I want to receive email notifications when an employer reviews my application and either accepts or denies it.</a:t>
            </a:r>
            <a:endParaRPr>
              <a:solidFill>
                <a:srgbClr val="FFFFFF"/>
              </a:solidFill>
            </a:endParaRPr>
          </a:p>
          <a:p>
            <a:pPr indent="-257175" lvl="0" marL="282575" marR="0" rtl="0" algn="l">
              <a:lnSpc>
                <a:spcPct val="115000"/>
              </a:lnSpc>
              <a:spcBef>
                <a:spcPts val="1200"/>
              </a:spcBef>
              <a:spcAft>
                <a:spcPts val="0"/>
              </a:spcAft>
              <a:buClr>
                <a:srgbClr val="FFFFFF"/>
              </a:buClr>
              <a:buSzPts val="1400"/>
              <a:buChar char="⚫"/>
            </a:pPr>
            <a:r>
              <a:rPr b="1" lang="en-US">
                <a:solidFill>
                  <a:srgbClr val="FFFFFF"/>
                </a:solidFill>
              </a:rPr>
              <a:t>As a jobseeker, </a:t>
            </a:r>
            <a:r>
              <a:rPr lang="en-US">
                <a:solidFill>
                  <a:srgbClr val="FFFFFF"/>
                </a:solidFill>
              </a:rPr>
              <a:t>I want to be able to subscribe to companies to receive email notifications when they post new jobs or events</a:t>
            </a:r>
            <a:endParaRPr>
              <a:solidFill>
                <a:srgbClr val="FFFFFF"/>
              </a:solidFill>
            </a:endParaRPr>
          </a:p>
          <a:p>
            <a:pPr indent="-257175" lvl="0" marL="282575" marR="0" rtl="0" algn="l">
              <a:lnSpc>
                <a:spcPct val="115000"/>
              </a:lnSpc>
              <a:spcBef>
                <a:spcPts val="1200"/>
              </a:spcBef>
              <a:spcAft>
                <a:spcPts val="0"/>
              </a:spcAft>
              <a:buClr>
                <a:srgbClr val="FFFFFF"/>
              </a:buClr>
              <a:buSzPts val="1400"/>
              <a:buChar char="⚫"/>
            </a:pPr>
            <a:r>
              <a:rPr b="1" lang="en-US">
                <a:solidFill>
                  <a:srgbClr val="FFFFFF"/>
                </a:solidFill>
              </a:rPr>
              <a:t>As a jobseeker, </a:t>
            </a:r>
            <a:r>
              <a:rPr lang="en-US">
                <a:solidFill>
                  <a:srgbClr val="FFFFFF"/>
                </a:solidFill>
              </a:rPr>
              <a:t>I want to be able to include a profile picture with my Aviation Job Board Profile </a:t>
            </a:r>
            <a:endParaRPr>
              <a:solidFill>
                <a:srgbClr val="FFFFFF"/>
              </a:solidFill>
            </a:endParaRPr>
          </a:p>
          <a:p>
            <a:pPr indent="0" lvl="0" marL="457200" marR="0" rtl="0" algn="l">
              <a:lnSpc>
                <a:spcPct val="115000"/>
              </a:lnSpc>
              <a:spcBef>
                <a:spcPts val="0"/>
              </a:spcBef>
              <a:spcAft>
                <a:spcPts val="0"/>
              </a:spcAft>
              <a:buNone/>
            </a:pPr>
            <a:r>
              <a:t/>
            </a:r>
            <a:endParaRPr b="0" i="0" sz="1400" u="none" cap="none" strike="noStrike">
              <a:solidFill>
                <a:srgbClr val="FFFFFF"/>
              </a:solidFill>
              <a:latin typeface="Arial"/>
              <a:ea typeface="Arial"/>
              <a:cs typeface="Arial"/>
              <a:sym typeface="Arial"/>
            </a:endParaRPr>
          </a:p>
          <a:p>
            <a:pPr indent="0" lvl="0" marL="282575" marR="0" rtl="0" algn="l">
              <a:lnSpc>
                <a:spcPct val="115000"/>
              </a:lnSpc>
              <a:spcBef>
                <a:spcPts val="1200"/>
              </a:spcBef>
              <a:spcAft>
                <a:spcPts val="1200"/>
              </a:spcAft>
              <a:buClr>
                <a:srgbClr val="000000"/>
              </a:buClr>
              <a:buSzPts val="1400"/>
              <a:buFont typeface="Arial"/>
              <a:buNone/>
            </a:pPr>
            <a:r>
              <a:t/>
            </a:r>
            <a:endParaRPr b="0" i="0" sz="1400" u="none" cap="none" strike="noStrike">
              <a:solidFill>
                <a:srgbClr val="FFFFFF"/>
              </a:solidFill>
              <a:latin typeface="Trebuchet MS"/>
              <a:ea typeface="Trebuchet MS"/>
              <a:cs typeface="Trebuchet MS"/>
              <a:sym typeface="Trebuchet MS"/>
            </a:endParaRPr>
          </a:p>
        </p:txBody>
      </p:sp>
      <p:sp>
        <p:nvSpPr>
          <p:cNvPr id="232" name="Google Shape;232;gaf2a21f7e9_4_72"/>
          <p:cNvSpPr txBox="1"/>
          <p:nvPr/>
        </p:nvSpPr>
        <p:spPr>
          <a:xfrm>
            <a:off x="6315400" y="1673225"/>
            <a:ext cx="4882800" cy="4208400"/>
          </a:xfrm>
          <a:prstGeom prst="rect">
            <a:avLst/>
          </a:prstGeom>
          <a:noFill/>
          <a:ln>
            <a:noFill/>
          </a:ln>
        </p:spPr>
        <p:txBody>
          <a:bodyPr anchorCtr="0" anchor="t" bIns="45700" lIns="91425" spcFirstLastPara="1" rIns="91425" wrap="square" tIns="45700">
            <a:noAutofit/>
          </a:bodyPr>
          <a:lstStyle/>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company owner, </a:t>
            </a:r>
            <a:r>
              <a:rPr lang="en-US">
                <a:solidFill>
                  <a:srgbClr val="FFFFFF"/>
                </a:solidFill>
              </a:rPr>
              <a:t>I want to be able to post, edit, and delete events.</a:t>
            </a:r>
            <a:endParaRPr>
              <a:solidFill>
                <a:srgbClr val="FFFFFF"/>
              </a:solidFill>
            </a:endParaRPr>
          </a:p>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company owner, </a:t>
            </a:r>
            <a:r>
              <a:rPr lang="en-US">
                <a:solidFill>
                  <a:srgbClr val="FFFFFF"/>
                </a:solidFill>
              </a:rPr>
              <a:t>I want to be able to search for jobseekers and filter them by their name and/or skills, and email them if I desire.</a:t>
            </a:r>
            <a:endParaRPr>
              <a:solidFill>
                <a:srgbClr val="FFFFFF"/>
              </a:solidFill>
            </a:endParaRPr>
          </a:p>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jobseeker, </a:t>
            </a:r>
            <a:r>
              <a:rPr lang="en-US">
                <a:solidFill>
                  <a:srgbClr val="FFFFFF"/>
                </a:solidFill>
              </a:rPr>
              <a:t>I want to be able to look at events in the events page. While looking at events I want to be to able to sort, and paginate to change how many events per page I want to see.</a:t>
            </a:r>
            <a:endParaRPr>
              <a:solidFill>
                <a:srgbClr val="FFFFFF"/>
              </a:solidFill>
            </a:endParaRPr>
          </a:p>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jobseeker, </a:t>
            </a:r>
            <a:r>
              <a:rPr lang="en-US">
                <a:solidFill>
                  <a:srgbClr val="FFFFFF"/>
                </a:solidFill>
              </a:rPr>
              <a:t>I want to be able to RSVP for an event and then look at only the events I RSVP for.</a:t>
            </a:r>
            <a:endParaRPr>
              <a:solidFill>
                <a:srgbClr val="FFFFFF"/>
              </a:solidFill>
            </a:endParaRPr>
          </a:p>
          <a:p>
            <a:pPr indent="-317500" lvl="0" marL="457200" rtl="0" algn="l">
              <a:lnSpc>
                <a:spcPct val="115000"/>
              </a:lnSpc>
              <a:spcBef>
                <a:spcPts val="1200"/>
              </a:spcBef>
              <a:spcAft>
                <a:spcPts val="0"/>
              </a:spcAft>
              <a:buClr>
                <a:srgbClr val="FFFFFF"/>
              </a:buClr>
              <a:buSzPts val="1400"/>
              <a:buChar char="⚫"/>
            </a:pPr>
            <a:r>
              <a:rPr b="1" lang="en-US">
                <a:solidFill>
                  <a:srgbClr val="FFFFFF"/>
                </a:solidFill>
              </a:rPr>
              <a:t>As a jobseeker or company owner, </a:t>
            </a:r>
            <a:r>
              <a:rPr lang="en-US">
                <a:solidFill>
                  <a:srgbClr val="FFFFFF"/>
                </a:solidFill>
              </a:rPr>
              <a:t>my navbar should take me to my profile page, home, or any of the other pages I’m allowed to see. This navbar should be dynamic.</a:t>
            </a:r>
            <a:endParaRPr>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