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b0f9956640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4" name="Google Shape;224;gb0f9956640_0_1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b0f9956640_0_36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0" name="Google Shape;230;gb0f9956640_0_3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b0f9956640_0_36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b0f9956640_0_50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7" name="Google Shape;237;gb0f9956640_0_5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b0f9956640_0_50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b0f9956640_0_64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gb0f9956640_0_6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gb0f9956640_0_64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b0f9956640_0_65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" name="Google Shape;251;gb0f9956640_0_6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gb0f9956640_0_65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b0f9956640_0_66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gb0f9956640_0_6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b0f9956640_0_66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b0f9956640_0_67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gb0f9956640_0_6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gb0f9956640_0_67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b0f9956640_0_68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gb0f9956640_0_6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gb0f9956640_0_68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b0f9956640_2_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3" name="Google Shape;283;gb0f9956640_2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gb0f9956640_2_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ctrTitle"/>
          </p:nvPr>
        </p:nvSpPr>
        <p:spPr>
          <a:xfrm>
            <a:off x="1394460" y="781050"/>
            <a:ext cx="68046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  <a:defRPr sz="4500"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" type="subTitle"/>
          </p:nvPr>
        </p:nvSpPr>
        <p:spPr>
          <a:xfrm>
            <a:off x="1394460" y="2640806"/>
            <a:ext cx="68046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9" name="Google Shape;69;p15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5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1440180" y="1369219"/>
            <a:ext cx="72891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2" name="Google Shape;72;p15"/>
          <p:cNvSpPr/>
          <p:nvPr/>
        </p:nvSpPr>
        <p:spPr>
          <a:xfrm flipH="1" rot="5400000">
            <a:off x="-1355662" y="2530500"/>
            <a:ext cx="5143500" cy="825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3" name="Google Shape;73;p15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74" name="Google Shape;74;p15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" name="Google Shape;76;p15"/>
          <p:cNvSpPr txBox="1"/>
          <p:nvPr/>
        </p:nvSpPr>
        <p:spPr>
          <a:xfrm>
            <a:off x="3480817" y="4817622"/>
            <a:ext cx="33696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5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sign&#10;&#10;Description automatically generated" id="78" name="Google Shape;7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0" name="Google Shape;80;p16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6"/>
          <p:cNvSpPr/>
          <p:nvPr/>
        </p:nvSpPr>
        <p:spPr>
          <a:xfrm flipH="1" rot="5400000">
            <a:off x="-1355662" y="2530500"/>
            <a:ext cx="5143500" cy="825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3" name="Google Shape;83;p16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84" name="Google Shape;84;p16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6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6" name="Google Shape;86;p16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7" name="Google Shape;87;p16"/>
          <p:cNvSpPr txBox="1"/>
          <p:nvPr>
            <p:ph idx="1" type="body"/>
          </p:nvPr>
        </p:nvSpPr>
        <p:spPr>
          <a:xfrm>
            <a:off x="1438499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8" name="Google Shape;88;p16"/>
          <p:cNvSpPr txBox="1"/>
          <p:nvPr>
            <p:ph idx="2" type="body"/>
          </p:nvPr>
        </p:nvSpPr>
        <p:spPr>
          <a:xfrm>
            <a:off x="5160404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9" name="Google Shape;89;p16"/>
          <p:cNvSpPr txBox="1"/>
          <p:nvPr/>
        </p:nvSpPr>
        <p:spPr>
          <a:xfrm>
            <a:off x="3480817" y="4817622"/>
            <a:ext cx="33696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90" name="Google Shape;9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92" name="Google Shape;92;p17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7"/>
          <p:cNvSpPr txBox="1"/>
          <p:nvPr>
            <p:ph idx="1" type="body"/>
          </p:nvPr>
        </p:nvSpPr>
        <p:spPr>
          <a:xfrm>
            <a:off x="5160403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94" name="Google Shape;94;p17"/>
          <p:cNvSpPr/>
          <p:nvPr/>
        </p:nvSpPr>
        <p:spPr>
          <a:xfrm flipH="1" rot="5400000">
            <a:off x="-1355662" y="2530500"/>
            <a:ext cx="5143500" cy="825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7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6" name="Google Shape;96;p17"/>
          <p:cNvSpPr txBox="1"/>
          <p:nvPr>
            <p:ph idx="2" type="body"/>
          </p:nvPr>
        </p:nvSpPr>
        <p:spPr>
          <a:xfrm>
            <a:off x="1438499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7" name="Google Shape;97;p17"/>
          <p:cNvSpPr txBox="1"/>
          <p:nvPr>
            <p:ph idx="3" type="body"/>
          </p:nvPr>
        </p:nvSpPr>
        <p:spPr>
          <a:xfrm>
            <a:off x="5160404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8" name="Google Shape;98;p17"/>
          <p:cNvSpPr txBox="1"/>
          <p:nvPr>
            <p:ph idx="4" type="body"/>
          </p:nvPr>
        </p:nvSpPr>
        <p:spPr>
          <a:xfrm>
            <a:off x="1438499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grpSp>
        <p:nvGrpSpPr>
          <p:cNvPr id="99" name="Google Shape;99;p17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100" name="Google Shape;100;p17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7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2" name="Google Shape;102;p17"/>
          <p:cNvSpPr txBox="1"/>
          <p:nvPr/>
        </p:nvSpPr>
        <p:spPr>
          <a:xfrm>
            <a:off x="3480817" y="4817622"/>
            <a:ext cx="33696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7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sign&#10;&#10;Description automatically generated" id="104" name="Google Shape;10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06" name="Google Shape;106;p18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8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8" name="Google Shape;108;p18"/>
          <p:cNvSpPr txBox="1"/>
          <p:nvPr>
            <p:ph idx="1" type="body"/>
          </p:nvPr>
        </p:nvSpPr>
        <p:spPr>
          <a:xfrm>
            <a:off x="1440180" y="1369219"/>
            <a:ext cx="72891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9" name="Google Shape;109;p18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0" name="Google Shape;110;p18"/>
          <p:cNvSpPr/>
          <p:nvPr/>
        </p:nvSpPr>
        <p:spPr>
          <a:xfrm rot="-5400000">
            <a:off x="-1348493" y="2530502"/>
            <a:ext cx="5143500" cy="825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1" name="Google Shape;111;p18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112" name="Google Shape;112;p18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8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4" name="Google Shape;114;p18"/>
          <p:cNvSpPr txBox="1"/>
          <p:nvPr/>
        </p:nvSpPr>
        <p:spPr>
          <a:xfrm>
            <a:off x="3480817" y="4817622"/>
            <a:ext cx="33696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15" name="Google Shape;11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17" name="Google Shape;117;p19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9"/>
          <p:cNvSpPr txBox="1"/>
          <p:nvPr>
            <p:ph idx="1" type="body"/>
          </p:nvPr>
        </p:nvSpPr>
        <p:spPr>
          <a:xfrm>
            <a:off x="5160403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19" name="Google Shape;119;p19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0" name="Google Shape;120;p19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19"/>
          <p:cNvSpPr txBox="1"/>
          <p:nvPr>
            <p:ph idx="2" type="body"/>
          </p:nvPr>
        </p:nvSpPr>
        <p:spPr>
          <a:xfrm>
            <a:off x="1438499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2" name="Google Shape;122;p19"/>
          <p:cNvSpPr txBox="1"/>
          <p:nvPr>
            <p:ph idx="3" type="body"/>
          </p:nvPr>
        </p:nvSpPr>
        <p:spPr>
          <a:xfrm>
            <a:off x="5160404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3" name="Google Shape;123;p19"/>
          <p:cNvSpPr txBox="1"/>
          <p:nvPr>
            <p:ph idx="4" type="body"/>
          </p:nvPr>
        </p:nvSpPr>
        <p:spPr>
          <a:xfrm>
            <a:off x="1438499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24" name="Google Shape;124;p19"/>
          <p:cNvSpPr/>
          <p:nvPr/>
        </p:nvSpPr>
        <p:spPr>
          <a:xfrm rot="-5400000">
            <a:off x="-1348493" y="2530502"/>
            <a:ext cx="5143500" cy="825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5" name="Google Shape;125;p19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126" name="Google Shape;126;p19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9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8" name="Google Shape;128;p19"/>
          <p:cNvSpPr txBox="1"/>
          <p:nvPr/>
        </p:nvSpPr>
        <p:spPr>
          <a:xfrm>
            <a:off x="3480817" y="4817622"/>
            <a:ext cx="33696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29" name="Google Shape;12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31" name="Google Shape;131;p20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0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3" name="Google Shape;133;p20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4" name="Google Shape;134;p20"/>
          <p:cNvSpPr txBox="1"/>
          <p:nvPr>
            <p:ph idx="1" type="body"/>
          </p:nvPr>
        </p:nvSpPr>
        <p:spPr>
          <a:xfrm>
            <a:off x="1438499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5" name="Google Shape;135;p20"/>
          <p:cNvSpPr txBox="1"/>
          <p:nvPr>
            <p:ph idx="2" type="body"/>
          </p:nvPr>
        </p:nvSpPr>
        <p:spPr>
          <a:xfrm>
            <a:off x="5160404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6" name="Google Shape;136;p20"/>
          <p:cNvSpPr/>
          <p:nvPr/>
        </p:nvSpPr>
        <p:spPr>
          <a:xfrm rot="-5400000">
            <a:off x="-1348493" y="2530502"/>
            <a:ext cx="5143500" cy="825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7" name="Google Shape;137;p20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138" name="Google Shape;138;p20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20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0" name="Google Shape;140;p20"/>
          <p:cNvSpPr txBox="1"/>
          <p:nvPr/>
        </p:nvSpPr>
        <p:spPr>
          <a:xfrm>
            <a:off x="3480817" y="4817622"/>
            <a:ext cx="33696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41" name="Google Shape;14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1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44" name="Google Shape;144;p21"/>
          <p:cNvPicPr preferRelativeResize="0"/>
          <p:nvPr/>
        </p:nvPicPr>
        <p:blipFill rotWithShape="1">
          <a:blip r:embed="rId2">
            <a:alphaModFix/>
          </a:blip>
          <a:srcRect b="15704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1"/>
          <p:cNvSpPr txBox="1"/>
          <p:nvPr>
            <p:ph idx="1" type="body"/>
          </p:nvPr>
        </p:nvSpPr>
        <p:spPr>
          <a:xfrm>
            <a:off x="1438500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6" name="Google Shape;146;p21"/>
          <p:cNvSpPr txBox="1"/>
          <p:nvPr>
            <p:ph idx="2" type="body"/>
          </p:nvPr>
        </p:nvSpPr>
        <p:spPr>
          <a:xfrm>
            <a:off x="5160404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7" name="Google Shape;147;p21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21"/>
          <p:cNvSpPr/>
          <p:nvPr/>
        </p:nvSpPr>
        <p:spPr>
          <a:xfrm rot="-5400000">
            <a:off x="-1367028" y="2530502"/>
            <a:ext cx="5143500" cy="825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9" name="Google Shape;149;p21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150" name="Google Shape;150;p21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21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2" name="Google Shape;152;p21"/>
          <p:cNvSpPr txBox="1"/>
          <p:nvPr>
            <p:ph type="title"/>
          </p:nvPr>
        </p:nvSpPr>
        <p:spPr>
          <a:xfrm>
            <a:off x="1451626" y="363661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3" name="Google Shape;153;p21"/>
          <p:cNvSpPr txBox="1"/>
          <p:nvPr/>
        </p:nvSpPr>
        <p:spPr>
          <a:xfrm>
            <a:off x="3480817" y="4817622"/>
            <a:ext cx="33696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54" name="Google Shape;15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2"/>
          <p:cNvSpPr txBox="1"/>
          <p:nvPr>
            <p:ph idx="1" type="body"/>
          </p:nvPr>
        </p:nvSpPr>
        <p:spPr>
          <a:xfrm>
            <a:off x="1440180" y="1369219"/>
            <a:ext cx="72891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7" name="Google Shape;157;p22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58" name="Google Shape;158;p22"/>
          <p:cNvPicPr preferRelativeResize="0"/>
          <p:nvPr/>
        </p:nvPicPr>
        <p:blipFill rotWithShape="1">
          <a:blip r:embed="rId2">
            <a:alphaModFix/>
          </a:blip>
          <a:srcRect b="15704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2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22"/>
          <p:cNvSpPr/>
          <p:nvPr/>
        </p:nvSpPr>
        <p:spPr>
          <a:xfrm rot="-5400000">
            <a:off x="-1367028" y="2530502"/>
            <a:ext cx="5143500" cy="825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1" name="Google Shape;161;p22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162" name="Google Shape;162;p22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22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4" name="Google Shape;164;p22"/>
          <p:cNvSpPr txBox="1"/>
          <p:nvPr>
            <p:ph type="title"/>
          </p:nvPr>
        </p:nvSpPr>
        <p:spPr>
          <a:xfrm>
            <a:off x="1451626" y="363661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5" name="Google Shape;165;p22"/>
          <p:cNvSpPr txBox="1"/>
          <p:nvPr/>
        </p:nvSpPr>
        <p:spPr>
          <a:xfrm>
            <a:off x="3480817" y="4817622"/>
            <a:ext cx="33696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66" name="Google Shape;16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3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69" name="Google Shape;169;p23"/>
          <p:cNvPicPr preferRelativeResize="0"/>
          <p:nvPr/>
        </p:nvPicPr>
        <p:blipFill rotWithShape="1">
          <a:blip r:embed="rId2">
            <a:alphaModFix/>
          </a:blip>
          <a:srcRect b="15704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3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3"/>
          <p:cNvSpPr txBox="1"/>
          <p:nvPr>
            <p:ph idx="1" type="body"/>
          </p:nvPr>
        </p:nvSpPr>
        <p:spPr>
          <a:xfrm>
            <a:off x="5160403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72" name="Google Shape;172;p23"/>
          <p:cNvSpPr txBox="1"/>
          <p:nvPr>
            <p:ph idx="2" type="body"/>
          </p:nvPr>
        </p:nvSpPr>
        <p:spPr>
          <a:xfrm>
            <a:off x="1438499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3" name="Google Shape;173;p23"/>
          <p:cNvSpPr txBox="1"/>
          <p:nvPr>
            <p:ph idx="3" type="body"/>
          </p:nvPr>
        </p:nvSpPr>
        <p:spPr>
          <a:xfrm>
            <a:off x="5160404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4" name="Google Shape;174;p23"/>
          <p:cNvSpPr txBox="1"/>
          <p:nvPr>
            <p:ph idx="4" type="body"/>
          </p:nvPr>
        </p:nvSpPr>
        <p:spPr>
          <a:xfrm>
            <a:off x="1438499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75" name="Google Shape;175;p23"/>
          <p:cNvSpPr/>
          <p:nvPr/>
        </p:nvSpPr>
        <p:spPr>
          <a:xfrm rot="-5400000">
            <a:off x="-1367028" y="2530502"/>
            <a:ext cx="5143500" cy="825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6" name="Google Shape;176;p23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177" name="Google Shape;177;p23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23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9" name="Google Shape;179;p23"/>
          <p:cNvSpPr txBox="1"/>
          <p:nvPr>
            <p:ph type="title"/>
          </p:nvPr>
        </p:nvSpPr>
        <p:spPr>
          <a:xfrm>
            <a:off x="1451626" y="363661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0" name="Google Shape;180;p23"/>
          <p:cNvSpPr txBox="1"/>
          <p:nvPr/>
        </p:nvSpPr>
        <p:spPr>
          <a:xfrm>
            <a:off x="3480817" y="4817622"/>
            <a:ext cx="33696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81" name="Google Shape;18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4"/>
          <p:cNvSpPr txBox="1"/>
          <p:nvPr>
            <p:ph idx="1" type="body"/>
          </p:nvPr>
        </p:nvSpPr>
        <p:spPr>
          <a:xfrm>
            <a:off x="1440180" y="1369219"/>
            <a:ext cx="72891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4" name="Google Shape;184;p24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85" name="Google Shape;185;p24"/>
          <p:cNvPicPr preferRelativeResize="0"/>
          <p:nvPr/>
        </p:nvPicPr>
        <p:blipFill rotWithShape="1">
          <a:blip r:embed="rId2">
            <a:alphaModFix/>
          </a:blip>
          <a:srcRect b="15704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4"/>
          <p:cNvSpPr/>
          <p:nvPr/>
        </p:nvSpPr>
        <p:spPr>
          <a:xfrm flipH="1" rot="5400000">
            <a:off x="-1364930" y="2530500"/>
            <a:ext cx="5143500" cy="825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7" name="Google Shape;187;p24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188" name="Google Shape;188;p24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24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0" name="Google Shape;190;p24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24"/>
          <p:cNvSpPr txBox="1"/>
          <p:nvPr>
            <p:ph type="title"/>
          </p:nvPr>
        </p:nvSpPr>
        <p:spPr>
          <a:xfrm>
            <a:off x="1451626" y="363661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2" name="Google Shape;192;p24"/>
          <p:cNvSpPr txBox="1"/>
          <p:nvPr/>
        </p:nvSpPr>
        <p:spPr>
          <a:xfrm>
            <a:off x="3480817" y="4817622"/>
            <a:ext cx="33696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93" name="Google Shape;19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5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96" name="Google Shape;196;p25"/>
          <p:cNvPicPr preferRelativeResize="0"/>
          <p:nvPr/>
        </p:nvPicPr>
        <p:blipFill rotWithShape="1">
          <a:blip r:embed="rId2">
            <a:alphaModFix/>
          </a:blip>
          <a:srcRect b="15704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5"/>
          <p:cNvSpPr/>
          <p:nvPr/>
        </p:nvSpPr>
        <p:spPr>
          <a:xfrm flipH="1" rot="5400000">
            <a:off x="-1364930" y="2530500"/>
            <a:ext cx="5143500" cy="825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8" name="Google Shape;198;p25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199" name="Google Shape;199;p25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25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1" name="Google Shape;201;p25"/>
          <p:cNvSpPr txBox="1"/>
          <p:nvPr>
            <p:ph idx="1" type="body"/>
          </p:nvPr>
        </p:nvSpPr>
        <p:spPr>
          <a:xfrm>
            <a:off x="1438500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2" name="Google Shape;202;p25"/>
          <p:cNvSpPr txBox="1"/>
          <p:nvPr>
            <p:ph idx="2" type="body"/>
          </p:nvPr>
        </p:nvSpPr>
        <p:spPr>
          <a:xfrm>
            <a:off x="5160404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3" name="Google Shape;203;p25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25"/>
          <p:cNvSpPr txBox="1"/>
          <p:nvPr>
            <p:ph type="title"/>
          </p:nvPr>
        </p:nvSpPr>
        <p:spPr>
          <a:xfrm>
            <a:off x="1451626" y="363661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5" name="Google Shape;205;p25"/>
          <p:cNvSpPr txBox="1"/>
          <p:nvPr/>
        </p:nvSpPr>
        <p:spPr>
          <a:xfrm>
            <a:off x="3480817" y="4817622"/>
            <a:ext cx="33696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206" name="Google Shape;20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6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209" name="Google Shape;209;p26"/>
          <p:cNvPicPr preferRelativeResize="0"/>
          <p:nvPr/>
        </p:nvPicPr>
        <p:blipFill rotWithShape="1">
          <a:blip r:embed="rId2">
            <a:alphaModFix/>
          </a:blip>
          <a:srcRect b="15704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6"/>
          <p:cNvSpPr/>
          <p:nvPr/>
        </p:nvSpPr>
        <p:spPr>
          <a:xfrm flipH="1" rot="5400000">
            <a:off x="-1364930" y="2530500"/>
            <a:ext cx="5143500" cy="825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1" name="Google Shape;211;p26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212" name="Google Shape;212;p26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26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4" name="Google Shape;214;p26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26"/>
          <p:cNvSpPr txBox="1"/>
          <p:nvPr>
            <p:ph idx="1" type="body"/>
          </p:nvPr>
        </p:nvSpPr>
        <p:spPr>
          <a:xfrm>
            <a:off x="5160403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216" name="Google Shape;216;p26"/>
          <p:cNvSpPr txBox="1"/>
          <p:nvPr>
            <p:ph idx="2" type="body"/>
          </p:nvPr>
        </p:nvSpPr>
        <p:spPr>
          <a:xfrm>
            <a:off x="1438499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7" name="Google Shape;217;p26"/>
          <p:cNvSpPr txBox="1"/>
          <p:nvPr>
            <p:ph idx="3" type="body"/>
          </p:nvPr>
        </p:nvSpPr>
        <p:spPr>
          <a:xfrm>
            <a:off x="5160404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8" name="Google Shape;218;p26"/>
          <p:cNvSpPr txBox="1"/>
          <p:nvPr>
            <p:ph idx="4" type="body"/>
          </p:nvPr>
        </p:nvSpPr>
        <p:spPr>
          <a:xfrm>
            <a:off x="1438499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219" name="Google Shape;219;p26"/>
          <p:cNvSpPr txBox="1"/>
          <p:nvPr>
            <p:ph type="title"/>
          </p:nvPr>
        </p:nvSpPr>
        <p:spPr>
          <a:xfrm>
            <a:off x="1451626" y="363661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0" name="Google Shape;220;p26"/>
          <p:cNvSpPr txBox="1"/>
          <p:nvPr/>
        </p:nvSpPr>
        <p:spPr>
          <a:xfrm>
            <a:off x="3480817" y="4817622"/>
            <a:ext cx="33696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221" name="Google Shape;22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1" Type="http://schemas.openxmlformats.org/officeDocument/2006/relationships/image" Target="../media/image4.png"/><Relationship Id="rId2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3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51" name="Google Shape;51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2556" y="4286341"/>
            <a:ext cx="953262" cy="711825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/>
          <p:nvPr>
            <p:ph type="title"/>
          </p:nvPr>
        </p:nvSpPr>
        <p:spPr>
          <a:xfrm>
            <a:off x="1341120" y="273844"/>
            <a:ext cx="7174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1341120" y="1369219"/>
            <a:ext cx="71742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0" type="dt"/>
          </p:nvPr>
        </p:nvSpPr>
        <p:spPr>
          <a:xfrm>
            <a:off x="134112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picture containing bird&#10;&#10;Description automatically generated" id="57" name="Google Shape;57;p13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440180" y="1369219"/>
            <a:ext cx="72891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3"/>
          <p:cNvSpPr/>
          <p:nvPr/>
        </p:nvSpPr>
        <p:spPr>
          <a:xfrm flipH="1" rot="5400000">
            <a:off x="-1355662" y="2530500"/>
            <a:ext cx="5143500" cy="825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" name="Google Shape;61;p13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62" name="Google Shape;62;p13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3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" name="Google Shape;64;p13"/>
          <p:cNvSpPr txBox="1"/>
          <p:nvPr/>
        </p:nvSpPr>
        <p:spPr>
          <a:xfrm>
            <a:off x="4012442" y="4816361"/>
            <a:ext cx="49242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python.org/downloads/" TargetMode="External"/><Relationship Id="rId4" Type="http://schemas.openxmlformats.org/officeDocument/2006/relationships/hyperlink" Target="https://docs.djangoproject.com/en/3.0/intro/install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postgresql.org/download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docs.djangoproject.com/en/3.0/topics/" TargetMode="External"/><Relationship Id="rId4" Type="http://schemas.openxmlformats.org/officeDocument/2006/relationships/hyperlink" Target="https://www.python.org/downloads/" TargetMode="External"/><Relationship Id="rId5" Type="http://schemas.openxmlformats.org/officeDocument/2006/relationships/hyperlink" Target="https://www.python.org/download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7"/>
          <p:cNvSpPr txBox="1"/>
          <p:nvPr/>
        </p:nvSpPr>
        <p:spPr>
          <a:xfrm>
            <a:off x="1640756" y="2592620"/>
            <a:ext cx="6515100" cy="1457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0" i="0" lang="en" sz="33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Aviation Job Board Portal</a:t>
            </a:r>
            <a:br>
              <a:rPr b="0" i="0" lang="en" sz="33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" sz="1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Team Member(s): Joel Echagarrua, Ryan Pineyro, Dany Franco, Eric Bazan</a:t>
            </a:r>
            <a:br>
              <a:rPr b="0" i="0" lang="en" sz="17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" sz="19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Product Owner(s): Masoud Sadjadi</a:t>
            </a:r>
            <a:br>
              <a:rPr b="0" i="0" lang="en" sz="19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" sz="19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Professor: Masoud Sadjadi</a:t>
            </a:r>
            <a:br>
              <a:rPr b="0" i="0" lang="en" sz="21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br>
              <a:rPr b="0" i="0" lang="en" sz="33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School of Computing and Information Sciences</a:t>
            </a:r>
            <a:br>
              <a:rPr b="0" i="0" lang="en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" sz="1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Florida International University</a:t>
            </a:r>
            <a:endParaRPr b="0" i="0" sz="33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27" name="Google Shape;227;p27"/>
          <p:cNvSpPr txBox="1"/>
          <p:nvPr/>
        </p:nvSpPr>
        <p:spPr>
          <a:xfrm>
            <a:off x="1681385" y="1093323"/>
            <a:ext cx="65151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Capstone II</a:t>
            </a:r>
            <a:r>
              <a:rPr lang="en" sz="27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Installation Guide</a:t>
            </a:r>
            <a:br>
              <a:rPr b="0" i="0" lang="en" sz="33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" sz="33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Fall 2020</a:t>
            </a:r>
            <a:endParaRPr b="0" i="0" sz="11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t/>
            </a:r>
            <a:endParaRPr b="0" i="0" sz="33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8"/>
          <p:cNvSpPr txBox="1"/>
          <p:nvPr/>
        </p:nvSpPr>
        <p:spPr>
          <a:xfrm>
            <a:off x="1660225" y="1655250"/>
            <a:ext cx="7248900" cy="28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●"/>
            </a:pPr>
            <a:r>
              <a:rPr lang="en" sz="1900">
                <a:solidFill>
                  <a:srgbClr val="FFFFFF"/>
                </a:solidFill>
              </a:rPr>
              <a:t>Python 3.x</a:t>
            </a:r>
            <a:endParaRPr sz="1900">
              <a:solidFill>
                <a:srgbClr val="FFFFFF"/>
              </a:solidFill>
            </a:endParaRPr>
          </a:p>
          <a:p>
            <a:pPr indent="-349250" lvl="1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○"/>
            </a:pPr>
            <a:r>
              <a:rPr lang="en" sz="1900">
                <a:solidFill>
                  <a:srgbClr val="FFFFFF"/>
                </a:solidFill>
              </a:rPr>
              <a:t>You will need to install Python which can be downloaded from </a:t>
            </a:r>
            <a:r>
              <a:rPr lang="en" sz="1900" u="sng">
                <a:solidFill>
                  <a:srgbClr val="FFFFFF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https://www.python.org/downloads/</a:t>
            </a:r>
            <a:endParaRPr sz="1900">
              <a:solidFill>
                <a:srgbClr val="FFFFFF"/>
              </a:solidFill>
            </a:endParaRPr>
          </a:p>
          <a:p>
            <a:pPr indent="-349250" lvl="1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○"/>
            </a:pPr>
            <a:r>
              <a:rPr lang="en" sz="1900">
                <a:solidFill>
                  <a:srgbClr val="FFFFFF"/>
                </a:solidFill>
              </a:rPr>
              <a:t>Downloading Python will also install pip; this is required for our project</a:t>
            </a:r>
            <a:endParaRPr sz="1900">
              <a:solidFill>
                <a:srgbClr val="FFFFFF"/>
              </a:solidFill>
            </a:endParaRPr>
          </a:p>
          <a:p>
            <a:pPr indent="-349250" lvl="1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○"/>
            </a:pPr>
            <a:r>
              <a:rPr lang="en" sz="1900">
                <a:solidFill>
                  <a:srgbClr val="FFFFFF"/>
                </a:solidFill>
              </a:rPr>
              <a:t>You will also need to download and install Django using the instructions provided at: </a:t>
            </a:r>
            <a:r>
              <a:rPr lang="en" sz="1900" u="sng">
                <a:solidFill>
                  <a:srgbClr val="FFFFFF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https://docs.djangoproject.com/en/3.0/intro/install/</a:t>
            </a:r>
            <a:r>
              <a:rPr lang="en" sz="1900">
                <a:solidFill>
                  <a:srgbClr val="FFFFFF"/>
                </a:solidFill>
              </a:rPr>
              <a:t> </a:t>
            </a:r>
            <a:endParaRPr sz="1900">
              <a:solidFill>
                <a:srgbClr val="FFFFFF"/>
              </a:solidFill>
            </a:endParaRPr>
          </a:p>
        </p:txBody>
      </p:sp>
      <p:sp>
        <p:nvSpPr>
          <p:cNvPr id="234" name="Google Shape;234;p28"/>
          <p:cNvSpPr txBox="1"/>
          <p:nvPr/>
        </p:nvSpPr>
        <p:spPr>
          <a:xfrm>
            <a:off x="1125300" y="733775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Pre-Requisites: Python</a:t>
            </a:r>
            <a:endParaRPr b="1" sz="3400" u="sng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9"/>
          <p:cNvSpPr txBox="1"/>
          <p:nvPr/>
        </p:nvSpPr>
        <p:spPr>
          <a:xfrm>
            <a:off x="1331125" y="1655250"/>
            <a:ext cx="7578000" cy="28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●"/>
            </a:pPr>
            <a:r>
              <a:rPr lang="en" sz="1900">
                <a:solidFill>
                  <a:srgbClr val="FFFFFF"/>
                </a:solidFill>
              </a:rPr>
              <a:t>The final requirement will be to install PostgreSQL 12 by using the instructions available at:</a:t>
            </a:r>
            <a:endParaRPr sz="1900">
              <a:solidFill>
                <a:srgbClr val="FFFF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u="sng">
                <a:solidFill>
                  <a:srgbClr val="FFFFFF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https://www.postgresql.org/download/</a:t>
            </a:r>
            <a:endParaRPr sz="1900">
              <a:solidFill>
                <a:srgbClr val="FFFF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●"/>
            </a:pPr>
            <a:r>
              <a:rPr lang="en" sz="1900">
                <a:solidFill>
                  <a:srgbClr val="FFFFFF"/>
                </a:solidFill>
              </a:rPr>
              <a:t>Additional information on our PostgreSQL implementation can be found within our documentation. Our database is currently hosted on an Amazon Web Services (AWS) server.</a:t>
            </a:r>
            <a:endParaRPr sz="1900">
              <a:solidFill>
                <a:srgbClr val="FFFF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</p:txBody>
      </p:sp>
      <p:sp>
        <p:nvSpPr>
          <p:cNvPr id="241" name="Google Shape;241;p29"/>
          <p:cNvSpPr txBox="1"/>
          <p:nvPr/>
        </p:nvSpPr>
        <p:spPr>
          <a:xfrm>
            <a:off x="1125300" y="733775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Pre-Requisites: PostgreSQL 12</a:t>
            </a:r>
            <a:endParaRPr b="1" sz="3400" u="sng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0"/>
          <p:cNvSpPr txBox="1"/>
          <p:nvPr/>
        </p:nvSpPr>
        <p:spPr>
          <a:xfrm>
            <a:off x="1331125" y="1655250"/>
            <a:ext cx="7578000" cy="28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●"/>
            </a:pPr>
            <a:r>
              <a:rPr lang="en" sz="1900">
                <a:solidFill>
                  <a:srgbClr val="FFFFFF"/>
                </a:solidFill>
              </a:rPr>
              <a:t>Once you have Python and PostgreSQL installed we can begin downloading the required packages. This can be done by running the following in your command line: </a:t>
            </a:r>
            <a:endParaRPr sz="1900">
              <a:solidFill>
                <a:srgbClr val="FFFFFF"/>
              </a:solidFill>
            </a:endParaRPr>
          </a:p>
          <a:p>
            <a:pPr indent="-349250" lvl="1" marL="1828800" marR="152400" rtl="0" algn="l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○"/>
            </a:pPr>
            <a:r>
              <a:rPr lang="en" sz="10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pip install wheel libsass django-sass-processor django-google-maps django-crispy-forms social-auth-app-django psycopg2-binary pyresparser Pillow nltk django-filter django-mapbox-location-field</a:t>
            </a:r>
            <a:endParaRPr sz="1000"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9250" lvl="0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●"/>
            </a:pPr>
            <a:r>
              <a:rPr lang="en" sz="1900">
                <a:solidFill>
                  <a:srgbClr val="FFFFFF"/>
                </a:solidFill>
              </a:rPr>
              <a:t>This command can also be found in our install guide on pg 76 of our Final Document. </a:t>
            </a:r>
            <a:endParaRPr sz="19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FFFFFF"/>
                </a:solidFill>
              </a:rPr>
              <a:t>	</a:t>
            </a:r>
            <a:endParaRPr sz="1900">
              <a:solidFill>
                <a:srgbClr val="FFFF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</p:txBody>
      </p:sp>
      <p:sp>
        <p:nvSpPr>
          <p:cNvPr id="248" name="Google Shape;248;p30"/>
          <p:cNvSpPr txBox="1"/>
          <p:nvPr/>
        </p:nvSpPr>
        <p:spPr>
          <a:xfrm>
            <a:off x="1380100" y="760300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Pre-Requisites: Packages</a:t>
            </a:r>
            <a:endParaRPr b="1" sz="3400" u="sng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1"/>
          <p:cNvSpPr txBox="1"/>
          <p:nvPr/>
        </p:nvSpPr>
        <p:spPr>
          <a:xfrm>
            <a:off x="1331125" y="1655250"/>
            <a:ext cx="7578000" cy="28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●"/>
            </a:pPr>
            <a:r>
              <a:rPr lang="en" sz="1900">
                <a:solidFill>
                  <a:srgbClr val="FFFFFF"/>
                </a:solidFill>
              </a:rPr>
              <a:t>Once your packages have finished installing, we need to download ‘stopwords’ from NLTK. </a:t>
            </a:r>
            <a:endParaRPr sz="1900">
              <a:solidFill>
                <a:srgbClr val="FFFFFF"/>
              </a:solidFill>
            </a:endParaRPr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●"/>
            </a:pPr>
            <a:r>
              <a:rPr lang="en" sz="1900">
                <a:solidFill>
                  <a:srgbClr val="FFFFFF"/>
                </a:solidFill>
              </a:rPr>
              <a:t>This is done by using the following commands:</a:t>
            </a:r>
            <a:endParaRPr sz="1900">
              <a:solidFill>
                <a:srgbClr val="FFFF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</p:txBody>
      </p:sp>
      <p:sp>
        <p:nvSpPr>
          <p:cNvPr id="255" name="Google Shape;255;p31"/>
          <p:cNvSpPr txBox="1"/>
          <p:nvPr/>
        </p:nvSpPr>
        <p:spPr>
          <a:xfrm>
            <a:off x="1380100" y="760300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Pre-Requisites: NLTK</a:t>
            </a:r>
            <a:endParaRPr b="1" sz="3400" u="sng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56" name="Google Shape;25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0100" y="2761875"/>
            <a:ext cx="7620000" cy="175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2"/>
          <p:cNvSpPr txBox="1"/>
          <p:nvPr/>
        </p:nvSpPr>
        <p:spPr>
          <a:xfrm>
            <a:off x="1331125" y="1655250"/>
            <a:ext cx="7655400" cy="28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●"/>
            </a:pPr>
            <a:r>
              <a:rPr lang="en" sz="1900">
                <a:solidFill>
                  <a:srgbClr val="FFFFFF"/>
                </a:solidFill>
              </a:rPr>
              <a:t>Once you have completed all the </a:t>
            </a:r>
            <a:r>
              <a:rPr lang="en" sz="1900">
                <a:solidFill>
                  <a:srgbClr val="FFFFFF"/>
                </a:solidFill>
              </a:rPr>
              <a:t>prerequisites</a:t>
            </a:r>
            <a:r>
              <a:rPr lang="en" sz="1900">
                <a:solidFill>
                  <a:srgbClr val="FFFFFF"/>
                </a:solidFill>
              </a:rPr>
              <a:t> it’s time to configure your settings file. Navigate to: </a:t>
            </a:r>
            <a:endParaRPr sz="1900">
              <a:solidFill>
                <a:srgbClr val="FFFFFF"/>
              </a:solidFill>
            </a:endParaRPr>
          </a:p>
          <a:p>
            <a:pPr indent="-349250" lvl="1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○"/>
            </a:pPr>
            <a:r>
              <a:rPr lang="en" sz="1900">
                <a:solidFill>
                  <a:srgbClr val="FFFFFF"/>
                </a:solidFill>
              </a:rPr>
              <a:t>/aviationproject/aviation/settings.py, Line 143</a:t>
            </a:r>
            <a:endParaRPr sz="1900">
              <a:solidFill>
                <a:srgbClr val="FFFFFF"/>
              </a:solidFill>
            </a:endParaRPr>
          </a:p>
          <a:p>
            <a:pPr indent="-349250" lvl="1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○"/>
            </a:pPr>
            <a:r>
              <a:rPr lang="en" sz="1900">
                <a:solidFill>
                  <a:srgbClr val="FFFFFF"/>
                </a:solidFill>
              </a:rPr>
              <a:t>Here we input the information of our database server</a:t>
            </a:r>
            <a:endParaRPr b="1" sz="1900">
              <a:solidFill>
                <a:srgbClr val="FFFFFF"/>
              </a:solidFill>
            </a:endParaRPr>
          </a:p>
          <a:p>
            <a:pPr indent="0" lvl="0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</p:txBody>
      </p:sp>
      <p:sp>
        <p:nvSpPr>
          <p:cNvPr id="263" name="Google Shape;263;p32"/>
          <p:cNvSpPr txBox="1"/>
          <p:nvPr/>
        </p:nvSpPr>
        <p:spPr>
          <a:xfrm>
            <a:off x="1380100" y="760300"/>
            <a:ext cx="71559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Configuring Your Site: Settings.py</a:t>
            </a:r>
            <a:endParaRPr b="1" sz="3400" u="sng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64" name="Google Shape;26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0100" y="3060175"/>
            <a:ext cx="521970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3"/>
          <p:cNvSpPr txBox="1"/>
          <p:nvPr/>
        </p:nvSpPr>
        <p:spPr>
          <a:xfrm>
            <a:off x="1331125" y="1655250"/>
            <a:ext cx="7655400" cy="28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●"/>
            </a:pPr>
            <a:r>
              <a:rPr lang="en" sz="1900">
                <a:solidFill>
                  <a:srgbClr val="FFFFFF"/>
                </a:solidFill>
              </a:rPr>
              <a:t>After inputting the information for you database server we now have to initialize the database to work with our Django project.</a:t>
            </a:r>
            <a:endParaRPr sz="1900">
              <a:solidFill>
                <a:srgbClr val="FFFFFF"/>
              </a:solidFill>
            </a:endParaRPr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●"/>
            </a:pPr>
            <a:r>
              <a:rPr lang="en" sz="1900">
                <a:solidFill>
                  <a:srgbClr val="FFFFFF"/>
                </a:solidFill>
              </a:rPr>
              <a:t>This is done by running the following command while in /aviation-project/: </a:t>
            </a:r>
            <a:endParaRPr sz="1900">
              <a:solidFill>
                <a:srgbClr val="FFFFFF"/>
              </a:solidFill>
            </a:endParaRPr>
          </a:p>
          <a:p>
            <a:pPr indent="-304800" lvl="1" marL="1828800" marR="152400" rtl="0" algn="l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</a:pPr>
            <a:r>
              <a:rPr lang="en" sz="10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p</a:t>
            </a:r>
            <a:r>
              <a:rPr lang="en" sz="10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ython manage.py migrate</a:t>
            </a:r>
            <a:endParaRPr sz="1000"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Char char="●"/>
            </a:pPr>
            <a:r>
              <a:rPr lang="en" sz="1900">
                <a:solidFill>
                  <a:srgbClr val="FFFFFF"/>
                </a:solidFill>
              </a:rPr>
              <a:t>Once that command has finished running we run the following command to create our admin account:</a:t>
            </a:r>
            <a:endParaRPr sz="1000"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04800" lvl="1" marL="1828800" marR="152400" rtl="0" algn="l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urier New"/>
              <a:buChar char="○"/>
            </a:pPr>
            <a:r>
              <a:rPr lang="en" sz="10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python manage.py createsuperuser</a:t>
            </a:r>
            <a:endParaRPr sz="1000"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152400" rtl="0" algn="l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</p:txBody>
      </p:sp>
      <p:sp>
        <p:nvSpPr>
          <p:cNvPr id="271" name="Google Shape;271;p33"/>
          <p:cNvSpPr txBox="1"/>
          <p:nvPr/>
        </p:nvSpPr>
        <p:spPr>
          <a:xfrm>
            <a:off x="1380100" y="760300"/>
            <a:ext cx="71559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Configuring Your Site: Migrations</a:t>
            </a:r>
            <a:endParaRPr b="1" sz="3400" u="sng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4"/>
          <p:cNvSpPr txBox="1"/>
          <p:nvPr/>
        </p:nvSpPr>
        <p:spPr>
          <a:xfrm>
            <a:off x="1390725" y="409150"/>
            <a:ext cx="7655400" cy="28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Char char="●"/>
            </a:pPr>
            <a:r>
              <a:rPr lang="en" sz="1600">
                <a:solidFill>
                  <a:srgbClr val="FFFFFF"/>
                </a:solidFill>
              </a:rPr>
              <a:t>Now we have one more step before our site is ready for production. First we need to run our server using: </a:t>
            </a:r>
            <a:r>
              <a:rPr lang="en" sz="7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rPr>
              <a:t>python manage.py runserver</a:t>
            </a:r>
            <a:endParaRPr sz="700"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●"/>
            </a:pPr>
            <a:r>
              <a:rPr lang="en" sz="1600">
                <a:solidFill>
                  <a:srgbClr val="FFFFFF"/>
                </a:solidFill>
              </a:rPr>
              <a:t>Once the server is running we login to the admin portal of our site by navigating to /admin/ subdirectory of our site:</a:t>
            </a:r>
            <a:endParaRPr sz="1600">
              <a:solidFill>
                <a:srgbClr val="FFFFFF"/>
              </a:solidFill>
            </a:endParaRPr>
          </a:p>
          <a:p>
            <a:pPr indent="-330200" lvl="1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" sz="1600">
                <a:solidFill>
                  <a:srgbClr val="FFFFFF"/>
                </a:solidFill>
              </a:rPr>
              <a:t>Here we login as the super user we created earlier</a:t>
            </a:r>
            <a:endParaRPr sz="1600">
              <a:solidFill>
                <a:srgbClr val="FFFFFF"/>
              </a:solidFill>
            </a:endParaRPr>
          </a:p>
          <a:p>
            <a:pPr indent="-330200" lvl="1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" sz="1600">
                <a:solidFill>
                  <a:srgbClr val="FFFFFF"/>
                </a:solidFill>
              </a:rPr>
              <a:t>Once logged in, locate Groups under Authentication and Authorization and click on Add.</a:t>
            </a:r>
            <a:endParaRPr sz="1600">
              <a:solidFill>
                <a:srgbClr val="FFFFFF"/>
              </a:solidFill>
            </a:endParaRPr>
          </a:p>
          <a:p>
            <a:pPr indent="-330200" lvl="1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" sz="1600">
                <a:solidFill>
                  <a:srgbClr val="FFFFFF"/>
                </a:solidFill>
              </a:rPr>
              <a:t>We need to create 2 groups named “job_seeker” and “companyowner”.</a:t>
            </a:r>
            <a:endParaRPr sz="1600">
              <a:solidFill>
                <a:srgbClr val="FFFFFF"/>
              </a:solidFill>
            </a:endParaRPr>
          </a:p>
          <a:p>
            <a:pPr indent="-330200" lvl="1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" sz="1600">
                <a:solidFill>
                  <a:srgbClr val="FFFFFF"/>
                </a:solidFill>
              </a:rPr>
              <a:t>Simply hit choose all and save for both.</a:t>
            </a:r>
            <a:endParaRPr sz="1600">
              <a:solidFill>
                <a:srgbClr val="FFFFFF"/>
              </a:solidFill>
            </a:endParaRPr>
          </a:p>
          <a:p>
            <a:pPr indent="0" lvl="0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152400" rtl="0" algn="l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</p:txBody>
      </p:sp>
      <p:sp>
        <p:nvSpPr>
          <p:cNvPr id="278" name="Google Shape;278;p34"/>
          <p:cNvSpPr txBox="1"/>
          <p:nvPr/>
        </p:nvSpPr>
        <p:spPr>
          <a:xfrm>
            <a:off x="1427850" y="-74100"/>
            <a:ext cx="71559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Configuring Your Site: Groups</a:t>
            </a:r>
            <a:endParaRPr b="1" sz="3400" u="sng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79" name="Google Shape;27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9550" y="3262125"/>
            <a:ext cx="3390976" cy="188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51975" y="3272749"/>
            <a:ext cx="3390974" cy="1860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5"/>
          <p:cNvSpPr txBox="1"/>
          <p:nvPr/>
        </p:nvSpPr>
        <p:spPr>
          <a:xfrm>
            <a:off x="1258300" y="1628750"/>
            <a:ext cx="8674200" cy="27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</a:pPr>
            <a:r>
              <a:rPr lang="en" sz="1900">
                <a:solidFill>
                  <a:srgbClr val="FFFFFF"/>
                </a:solidFill>
              </a:rPr>
              <a:t>Additional information regarding the usage of our project and its components can be found at:</a:t>
            </a:r>
            <a:endParaRPr sz="1900">
              <a:solidFill>
                <a:srgbClr val="FFFF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u="sng">
                <a:solidFill>
                  <a:srgbClr val="FFFFFF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https://docs.djangoproject.com/en/3.0/topics/</a:t>
            </a:r>
            <a:r>
              <a:rPr lang="en" sz="1900">
                <a:solidFill>
                  <a:srgbClr val="FFFFFF"/>
                </a:solidFill>
              </a:rPr>
              <a:t> </a:t>
            </a:r>
            <a:endParaRPr sz="1900">
              <a:solidFill>
                <a:srgbClr val="FFFF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u="sng">
                <a:solidFill>
                  <a:srgbClr val="FFFFFF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https://www.python.org/</a:t>
            </a:r>
            <a:endParaRPr sz="1900">
              <a:solidFill>
                <a:srgbClr val="FFFF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u="sng">
                <a:solidFill>
                  <a:srgbClr val="FFFFFF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https://www.postgresql.org/</a:t>
            </a:r>
            <a:br>
              <a:rPr lang="en" sz="1900">
                <a:solidFill>
                  <a:srgbClr val="FFFFFF"/>
                </a:solidFill>
              </a:rPr>
            </a:br>
            <a:br>
              <a:rPr lang="en" sz="1100">
                <a:solidFill>
                  <a:srgbClr val="FFFFFF"/>
                </a:solidFill>
              </a:rPr>
            </a:br>
            <a:endParaRPr>
              <a:solidFill>
                <a:srgbClr val="FFFFFF"/>
              </a:solidFill>
            </a:endParaRPr>
          </a:p>
        </p:txBody>
      </p:sp>
      <p:sp>
        <p:nvSpPr>
          <p:cNvPr id="287" name="Google Shape;287;p35"/>
          <p:cNvSpPr txBox="1"/>
          <p:nvPr/>
        </p:nvSpPr>
        <p:spPr>
          <a:xfrm>
            <a:off x="1125300" y="728475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Additional Information</a:t>
            </a:r>
            <a:endParaRPr b="1" sz="3400" u="sng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