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1"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18" d="100"/>
          <a:sy n="18" d="100"/>
        </p:scale>
        <p:origin x="3018" y="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zh.wikipedia.org/wiki/Heroku" TargetMode="External"/><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hyperlink" Target="https://creativecommons.org/licenses/by-sa/3.0/" TargetMode="External"/><Relationship Id="rId11" Type="http://schemas.openxmlformats.org/officeDocument/2006/relationships/image" Target="../media/image10.png"/><Relationship Id="rId5" Type="http://schemas.openxmlformats.org/officeDocument/2006/relationships/hyperlink" Target="https://cs.wikipedia.org/wiki/Bootstrap" TargetMode="External"/><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bg2"/>
                </a:solidFill>
              </a:rPr>
              <a:t>The material presented in this poster is based upon the work supported by Gregory Reis (</a:t>
            </a:r>
            <a:r>
              <a:rPr lang="en-US" altLang="en-US" sz="3000" i="1" dirty="0">
                <a:solidFill>
                  <a:schemeClr val="bg2"/>
                </a:solidFill>
              </a:rPr>
              <a:t>name of the project sponsor: federal, state or local government, or corporate partners, where applicable</a:t>
            </a:r>
            <a:r>
              <a:rPr lang="en-US" altLang="en-US" sz="3000" dirty="0">
                <a:solidFill>
                  <a:schemeClr val="bg2"/>
                </a:solidFill>
              </a:rPr>
              <a:t>). We thank Gregory Reis for his assistance and mentorship that I/we received throughout the senior design project.</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3648713" y="335034"/>
            <a:ext cx="25708202" cy="2123658"/>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b="1" dirty="0">
                <a:solidFill>
                  <a:schemeClr val="bg2"/>
                </a:solidFill>
              </a:rPr>
              <a:t>School of Computing and Information Sciences</a:t>
            </a:r>
          </a:p>
          <a:p>
            <a:pPr algn="ctr" eaLnBrk="1" hangingPunct="1"/>
            <a:r>
              <a:rPr lang="en-US" altLang="en-US" sz="6000" i="1" dirty="0">
                <a:solidFill>
                  <a:schemeClr val="bg2"/>
                </a:solidFill>
              </a:rPr>
              <a:t>Fall 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3561485" y="3102761"/>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chemeClr val="bg2"/>
                </a:solidFill>
              </a:rPr>
              <a:t>BBQUDA</a:t>
            </a:r>
          </a:p>
          <a:p>
            <a:pPr algn="ctr" eaLnBrk="1" hangingPunct="1">
              <a:spcBef>
                <a:spcPct val="0"/>
              </a:spcBef>
              <a:buFontTx/>
              <a:buNone/>
            </a:pPr>
            <a:r>
              <a:rPr lang="en-US" altLang="en-US" sz="3500" b="1" dirty="0">
                <a:solidFill>
                  <a:schemeClr val="bg2"/>
                </a:solidFill>
              </a:rPr>
              <a:t>Students: </a:t>
            </a:r>
            <a:r>
              <a:rPr lang="en-US" altLang="en-US" sz="3500" dirty="0">
                <a:solidFill>
                  <a:schemeClr val="bg2"/>
                </a:solidFill>
              </a:rPr>
              <a:t>Leonardo Pantaleon</a:t>
            </a:r>
          </a:p>
          <a:p>
            <a:pPr algn="ctr" eaLnBrk="1" hangingPunct="1">
              <a:spcBef>
                <a:spcPct val="0"/>
              </a:spcBef>
              <a:buFontTx/>
              <a:buNone/>
            </a:pPr>
            <a:r>
              <a:rPr lang="en-US" altLang="en-US" sz="3500" b="1" dirty="0">
                <a:solidFill>
                  <a:schemeClr val="bg2"/>
                </a:solidFill>
              </a:rPr>
              <a:t>Mentor:</a:t>
            </a:r>
            <a:r>
              <a:rPr lang="en-US" altLang="en-US" sz="3500" b="1" i="1" dirty="0">
                <a:solidFill>
                  <a:schemeClr val="bg2"/>
                </a:solidFill>
              </a:rPr>
              <a:t> </a:t>
            </a:r>
            <a:r>
              <a:rPr lang="en-US" altLang="en-US" sz="3500" i="1" dirty="0">
                <a:solidFill>
                  <a:schemeClr val="bg2"/>
                </a:solidFill>
              </a:rPr>
              <a:t>Gregory Reis</a:t>
            </a:r>
            <a:endParaRPr lang="en-US" altLang="ja-JP" sz="3500" dirty="0">
              <a:solidFill>
                <a:schemeClr val="bg2"/>
              </a:solidFill>
            </a:endParaRPr>
          </a:p>
          <a:p>
            <a:pPr algn="ctr">
              <a:spcBef>
                <a:spcPct val="0"/>
              </a:spcBef>
              <a:buNone/>
            </a:pPr>
            <a:r>
              <a:rPr lang="en-US" altLang="en-US" sz="3500" b="1" dirty="0">
                <a:solidFill>
                  <a:schemeClr val="bg2"/>
                </a:solidFill>
              </a:rPr>
              <a:t>Instructor/Faculty:</a:t>
            </a:r>
            <a:r>
              <a:rPr lang="en-US" altLang="en-US" sz="3500" b="1" i="1" dirty="0">
                <a:solidFill>
                  <a:schemeClr val="bg2"/>
                </a:solidFill>
              </a:rPr>
              <a:t> Dr. Masoud </a:t>
            </a:r>
            <a:r>
              <a:rPr lang="en-US" altLang="en-US" sz="3500" b="1" i="1" dirty="0" err="1">
                <a:solidFill>
                  <a:schemeClr val="bg2"/>
                </a:solidFill>
              </a:rPr>
              <a:t>Sadjadi</a:t>
            </a:r>
            <a:r>
              <a:rPr lang="en-US" altLang="en-US" sz="3500" b="1" i="1" dirty="0">
                <a:solidFill>
                  <a:schemeClr val="bg2"/>
                </a:solidFill>
              </a:rPr>
              <a:t>, </a:t>
            </a:r>
            <a:r>
              <a:rPr lang="en-US" altLang="en-US" sz="3500" dirty="0">
                <a:solidFill>
                  <a:schemeClr val="bg2"/>
                </a:solidFill>
              </a:rPr>
              <a:t>Florida International University</a:t>
            </a: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648713" y="747636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4051799" y="747041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79888" y="750591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648713" y="1715282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CLASS DIAGRAM</a:t>
            </a:r>
          </a:p>
        </p:txBody>
      </p:sp>
      <p:sp>
        <p:nvSpPr>
          <p:cNvPr id="39" name="Text Box 19">
            <a:extLst>
              <a:ext uri="{FF2B5EF4-FFF2-40B4-BE49-F238E27FC236}">
                <a16:creationId xmlns:a16="http://schemas.microsoft.com/office/drawing/2014/main" id="{952C1C80-7086-4DA2-95AD-B70021D7D191}"/>
              </a:ext>
            </a:extLst>
          </p:cNvPr>
          <p:cNvSpPr txBox="1">
            <a:spLocks noChangeArrowheads="1"/>
          </p:cNvSpPr>
          <p:nvPr/>
        </p:nvSpPr>
        <p:spPr bwMode="auto">
          <a:xfrm>
            <a:off x="14064300" y="1715282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IMPLEMENTATION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24390684" y="17121042"/>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VERIFICATION</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3648713" y="276413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SUMMARY</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14051799" y="276413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FUTURE WORK</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24479888" y="276709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SCEENSHOTS</a:t>
            </a:r>
          </a:p>
        </p:txBody>
      </p:sp>
      <p:sp>
        <p:nvSpPr>
          <p:cNvPr id="3" name="TextBox 2">
            <a:extLst>
              <a:ext uri="{FF2B5EF4-FFF2-40B4-BE49-F238E27FC236}">
                <a16:creationId xmlns:a16="http://schemas.microsoft.com/office/drawing/2014/main" id="{49939D4E-9C02-443E-9EC2-9231BDD38A3F}"/>
              </a:ext>
            </a:extLst>
          </p:cNvPr>
          <p:cNvSpPr txBox="1"/>
          <p:nvPr/>
        </p:nvSpPr>
        <p:spPr>
          <a:xfrm>
            <a:off x="2476826" y="8875059"/>
            <a:ext cx="8549762" cy="6186309"/>
          </a:xfrm>
          <a:prstGeom prst="rect">
            <a:avLst/>
          </a:prstGeom>
          <a:noFill/>
        </p:spPr>
        <p:txBody>
          <a:bodyPr wrap="square" rtlCol="0">
            <a:spAutoFit/>
          </a:bodyPr>
          <a:lstStyle/>
          <a:p>
            <a:pPr>
              <a:buClrTx/>
              <a:buFontTx/>
              <a:buNone/>
            </a:pPr>
            <a:r>
              <a:rPr lang="en-US" altLang="en-US" sz="4400" dirty="0">
                <a:solidFill>
                  <a:schemeClr val="bg1"/>
                </a:solidFill>
              </a:rPr>
              <a:t>The Biscayne Bay Project from the Marine Robotics Lab at FIU needs a web app to visualize datasets obtained from marine robotic mission. This web app should also serve to assist professionals by allowing them to create mission waypoints that can be downloaded for the robots to follow.</a:t>
            </a:r>
          </a:p>
        </p:txBody>
      </p:sp>
      <p:sp>
        <p:nvSpPr>
          <p:cNvPr id="5" name="TextBox 4">
            <a:extLst>
              <a:ext uri="{FF2B5EF4-FFF2-40B4-BE49-F238E27FC236}">
                <a16:creationId xmlns:a16="http://schemas.microsoft.com/office/drawing/2014/main" id="{AE194992-B2AE-414C-9145-32AEE1C9AF25}"/>
              </a:ext>
            </a:extLst>
          </p:cNvPr>
          <p:cNvSpPr txBox="1"/>
          <p:nvPr/>
        </p:nvSpPr>
        <p:spPr>
          <a:xfrm>
            <a:off x="12066446" y="8889980"/>
            <a:ext cx="10058400" cy="4431983"/>
          </a:xfrm>
          <a:prstGeom prst="rect">
            <a:avLst/>
          </a:prstGeom>
          <a:noFill/>
        </p:spPr>
        <p:txBody>
          <a:bodyPr wrap="square" rtlCol="0">
            <a:spAutoFit/>
          </a:bodyPr>
          <a:lstStyle/>
          <a:p>
            <a:pPr>
              <a:buClrTx/>
              <a:buFontTx/>
              <a:buNone/>
            </a:pPr>
            <a:r>
              <a:rPr lang="en-US" altLang="en-US" sz="4400" dirty="0">
                <a:solidFill>
                  <a:schemeClr val="bg1"/>
                </a:solidFill>
              </a:rPr>
              <a:t>The current system in place only displays past missions that are manually added to the website and needs to be restarted for the updates to take effect. There is also no user implementation within the website or the ability to create missions for the robot.  </a:t>
            </a:r>
          </a:p>
          <a:p>
            <a:endParaRPr lang="en-US" dirty="0"/>
          </a:p>
        </p:txBody>
      </p:sp>
      <p:sp>
        <p:nvSpPr>
          <p:cNvPr id="7" name="TextBox 6">
            <a:extLst>
              <a:ext uri="{FF2B5EF4-FFF2-40B4-BE49-F238E27FC236}">
                <a16:creationId xmlns:a16="http://schemas.microsoft.com/office/drawing/2014/main" id="{84726F84-35E2-4116-B6E7-3F059D92C684}"/>
              </a:ext>
            </a:extLst>
          </p:cNvPr>
          <p:cNvSpPr txBox="1"/>
          <p:nvPr/>
        </p:nvSpPr>
        <p:spPr>
          <a:xfrm>
            <a:off x="23033977" y="8877123"/>
            <a:ext cx="8549762" cy="6863417"/>
          </a:xfrm>
          <a:prstGeom prst="rect">
            <a:avLst/>
          </a:prstGeom>
          <a:noFill/>
        </p:spPr>
        <p:txBody>
          <a:bodyPr wrap="square" rtlCol="0">
            <a:spAutoFit/>
          </a:bodyPr>
          <a:lstStyle/>
          <a:p>
            <a:pPr marL="571500" indent="-571500">
              <a:buFont typeface="Arial" panose="020B0604020202020204" pitchFamily="34" charset="0"/>
              <a:buChar char="•"/>
            </a:pPr>
            <a:r>
              <a:rPr lang="en-US" sz="4400" dirty="0">
                <a:solidFill>
                  <a:schemeClr val="bg1"/>
                </a:solidFill>
              </a:rPr>
              <a:t>New users should be able to register within the website to allow them to use all the features.</a:t>
            </a:r>
          </a:p>
          <a:p>
            <a:pPr marL="571500" indent="-571500">
              <a:buFont typeface="Arial" panose="020B0604020202020204" pitchFamily="34" charset="0"/>
              <a:buChar char="•"/>
            </a:pPr>
            <a:r>
              <a:rPr lang="en-US" sz="4400" dirty="0">
                <a:solidFill>
                  <a:schemeClr val="bg1"/>
                </a:solidFill>
              </a:rPr>
              <a:t>Existing users should be able to login and see their past missions as well as create missions for the robot</a:t>
            </a:r>
          </a:p>
          <a:p>
            <a:pPr marL="571500" indent="-571500">
              <a:buFont typeface="Arial" panose="020B0604020202020204" pitchFamily="34" charset="0"/>
              <a:buChar char="•"/>
            </a:pPr>
            <a:r>
              <a:rPr lang="en-US" sz="4400" dirty="0">
                <a:solidFill>
                  <a:schemeClr val="bg1"/>
                </a:solidFill>
              </a:rPr>
              <a:t>Logged in users should have a dashboard with photos and information regarding the project</a:t>
            </a:r>
          </a:p>
        </p:txBody>
      </p:sp>
      <p:sp>
        <p:nvSpPr>
          <p:cNvPr id="11" name="TextBox 10">
            <a:extLst>
              <a:ext uri="{FF2B5EF4-FFF2-40B4-BE49-F238E27FC236}">
                <a16:creationId xmlns:a16="http://schemas.microsoft.com/office/drawing/2014/main" id="{D84499C2-606C-42E3-A254-F0C3BFD36593}"/>
              </a:ext>
            </a:extLst>
          </p:cNvPr>
          <p:cNvSpPr txBox="1"/>
          <p:nvPr/>
        </p:nvSpPr>
        <p:spPr>
          <a:xfrm>
            <a:off x="12066446" y="18661374"/>
            <a:ext cx="9208473" cy="4154984"/>
          </a:xfrm>
          <a:prstGeom prst="rect">
            <a:avLst/>
          </a:prstGeom>
          <a:noFill/>
        </p:spPr>
        <p:txBody>
          <a:bodyPr wrap="square" rtlCol="0">
            <a:spAutoFit/>
          </a:bodyPr>
          <a:lstStyle/>
          <a:p>
            <a:r>
              <a:rPr lang="en-US" sz="4400" dirty="0">
                <a:solidFill>
                  <a:schemeClr val="bg1"/>
                </a:solidFill>
              </a:rPr>
              <a:t>The web application was built using Django as a backend and template engine with Bootstrap for the frontend. </a:t>
            </a:r>
            <a:r>
              <a:rPr lang="en-US" sz="4400" dirty="0" err="1">
                <a:solidFill>
                  <a:schemeClr val="bg1"/>
                </a:solidFill>
              </a:rPr>
              <a:t>Github</a:t>
            </a:r>
            <a:r>
              <a:rPr lang="en-US" sz="4400" dirty="0">
                <a:solidFill>
                  <a:schemeClr val="bg1"/>
                </a:solidFill>
              </a:rPr>
              <a:t> was used as our version control system and Heroku as our hosting platform.</a:t>
            </a:r>
          </a:p>
        </p:txBody>
      </p:sp>
      <p:sp>
        <p:nvSpPr>
          <p:cNvPr id="13" name="TextBox 12">
            <a:extLst>
              <a:ext uri="{FF2B5EF4-FFF2-40B4-BE49-F238E27FC236}">
                <a16:creationId xmlns:a16="http://schemas.microsoft.com/office/drawing/2014/main" id="{78AE6C06-C9F8-41A6-8689-8647725D9CE9}"/>
              </a:ext>
            </a:extLst>
          </p:cNvPr>
          <p:cNvSpPr txBox="1"/>
          <p:nvPr/>
        </p:nvSpPr>
        <p:spPr>
          <a:xfrm>
            <a:off x="23033977" y="18661374"/>
            <a:ext cx="8980068" cy="6863417"/>
          </a:xfrm>
          <a:prstGeom prst="rect">
            <a:avLst/>
          </a:prstGeom>
          <a:noFill/>
        </p:spPr>
        <p:txBody>
          <a:bodyPr wrap="square" rtlCol="0">
            <a:spAutoFit/>
          </a:bodyPr>
          <a:lstStyle/>
          <a:p>
            <a:r>
              <a:rPr lang="en-US" sz="4400" dirty="0">
                <a:solidFill>
                  <a:schemeClr val="bg1"/>
                </a:solidFill>
              </a:rPr>
              <a:t>Manual verification was used to verify program functionality</a:t>
            </a:r>
          </a:p>
          <a:p>
            <a:endParaRPr lang="en-US" sz="4400" dirty="0">
              <a:solidFill>
                <a:schemeClr val="bg1"/>
              </a:solidFill>
            </a:endParaRPr>
          </a:p>
          <a:p>
            <a:r>
              <a:rPr lang="en-US" sz="4400" dirty="0">
                <a:solidFill>
                  <a:schemeClr val="bg1"/>
                </a:solidFill>
              </a:rPr>
              <a:t>Scenario: New users can register and existing users can login</a:t>
            </a:r>
          </a:p>
          <a:p>
            <a:r>
              <a:rPr lang="en-US" sz="4400" dirty="0">
                <a:solidFill>
                  <a:schemeClr val="bg1"/>
                </a:solidFill>
              </a:rPr>
              <a:t>Status(Pass/Fail): Pass</a:t>
            </a:r>
          </a:p>
          <a:p>
            <a:endParaRPr lang="en-US" sz="4400" dirty="0">
              <a:solidFill>
                <a:schemeClr val="bg1"/>
              </a:solidFill>
            </a:endParaRPr>
          </a:p>
          <a:p>
            <a:r>
              <a:rPr lang="en-US" sz="4400" dirty="0">
                <a:solidFill>
                  <a:schemeClr val="bg1"/>
                </a:solidFill>
              </a:rPr>
              <a:t>Scenario: Logged in users can see and interact with the dashboard</a:t>
            </a:r>
          </a:p>
          <a:p>
            <a:r>
              <a:rPr lang="en-US" sz="4400" dirty="0">
                <a:solidFill>
                  <a:schemeClr val="bg1"/>
                </a:solidFill>
              </a:rPr>
              <a:t>Status(Pass/Fail): Pass</a:t>
            </a:r>
          </a:p>
        </p:txBody>
      </p:sp>
      <p:sp>
        <p:nvSpPr>
          <p:cNvPr id="15" name="TextBox 14">
            <a:extLst>
              <a:ext uri="{FF2B5EF4-FFF2-40B4-BE49-F238E27FC236}">
                <a16:creationId xmlns:a16="http://schemas.microsoft.com/office/drawing/2014/main" id="{5F15F3DC-D721-427A-9AFE-45C770EC1071}"/>
              </a:ext>
            </a:extLst>
          </p:cNvPr>
          <p:cNvSpPr txBox="1"/>
          <p:nvPr/>
        </p:nvSpPr>
        <p:spPr>
          <a:xfrm>
            <a:off x="2476826" y="29033900"/>
            <a:ext cx="8785507" cy="5509200"/>
          </a:xfrm>
          <a:prstGeom prst="rect">
            <a:avLst/>
          </a:prstGeom>
          <a:noFill/>
        </p:spPr>
        <p:txBody>
          <a:bodyPr wrap="square" rtlCol="0">
            <a:spAutoFit/>
          </a:bodyPr>
          <a:lstStyle/>
          <a:p>
            <a:r>
              <a:rPr lang="en-US" sz="4400" dirty="0">
                <a:solidFill>
                  <a:schemeClr val="bg1"/>
                </a:solidFill>
              </a:rPr>
              <a:t>The login and </a:t>
            </a:r>
            <a:r>
              <a:rPr lang="en-US" sz="4400">
                <a:solidFill>
                  <a:schemeClr val="bg1"/>
                </a:solidFill>
              </a:rPr>
              <a:t>register features allow </a:t>
            </a:r>
            <a:r>
              <a:rPr lang="en-US" sz="4400" dirty="0">
                <a:solidFill>
                  <a:schemeClr val="bg1"/>
                </a:solidFill>
              </a:rPr>
              <a:t>users to have unique experiences within the web app. </a:t>
            </a:r>
          </a:p>
          <a:p>
            <a:endParaRPr lang="en-US" sz="4400" dirty="0">
              <a:solidFill>
                <a:schemeClr val="bg1"/>
              </a:solidFill>
            </a:endParaRPr>
          </a:p>
          <a:p>
            <a:r>
              <a:rPr lang="en-US" sz="4400" dirty="0">
                <a:solidFill>
                  <a:schemeClr val="bg1"/>
                </a:solidFill>
              </a:rPr>
              <a:t>The dashboard serves as a landing page for logged in users with important support information and auxiliary pictures</a:t>
            </a:r>
          </a:p>
        </p:txBody>
      </p:sp>
      <p:pic>
        <p:nvPicPr>
          <p:cNvPr id="17" name="Picture 16">
            <a:extLst>
              <a:ext uri="{FF2B5EF4-FFF2-40B4-BE49-F238E27FC236}">
                <a16:creationId xmlns:a16="http://schemas.microsoft.com/office/drawing/2014/main" id="{467FE608-B365-43DB-BE8E-D71E2480B3F1}"/>
              </a:ext>
            </a:extLst>
          </p:cNvPr>
          <p:cNvPicPr>
            <a:picLocks noChangeAspect="1"/>
          </p:cNvPicPr>
          <p:nvPr/>
        </p:nvPicPr>
        <p:blipFill>
          <a:blip r:embed="rId2"/>
          <a:stretch>
            <a:fillRect/>
          </a:stretch>
        </p:blipFill>
        <p:spPr>
          <a:xfrm>
            <a:off x="13248878" y="24929668"/>
            <a:ext cx="1975275" cy="1981372"/>
          </a:xfrm>
          <a:prstGeom prst="rect">
            <a:avLst/>
          </a:prstGeom>
        </p:spPr>
      </p:pic>
      <p:pic>
        <p:nvPicPr>
          <p:cNvPr id="19" name="Picture 18" descr="Logo&#10;&#10;Description automatically generated">
            <a:extLst>
              <a:ext uri="{FF2B5EF4-FFF2-40B4-BE49-F238E27FC236}">
                <a16:creationId xmlns:a16="http://schemas.microsoft.com/office/drawing/2014/main" id="{559B0E94-1E46-4D4B-8A3A-DCF96A3A7DD1}"/>
              </a:ext>
            </a:extLst>
          </p:cNvPr>
          <p:cNvPicPr>
            <a:picLocks noChangeAspect="1"/>
          </p:cNvPicPr>
          <p:nvPr/>
        </p:nvPicPr>
        <p:blipFill>
          <a:blip r:embed="rId3"/>
          <a:stretch>
            <a:fillRect/>
          </a:stretch>
        </p:blipFill>
        <p:spPr>
          <a:xfrm>
            <a:off x="16313267" y="23687829"/>
            <a:ext cx="2541494" cy="885287"/>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2FBACB79-DE95-449D-A862-2D881F0BF9D7}"/>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3439337" y="23195368"/>
            <a:ext cx="1594358" cy="1594358"/>
          </a:xfrm>
          <a:prstGeom prst="rect">
            <a:avLst/>
          </a:prstGeom>
        </p:spPr>
      </p:pic>
      <p:sp>
        <p:nvSpPr>
          <p:cNvPr id="22" name="TextBox 21">
            <a:extLst>
              <a:ext uri="{FF2B5EF4-FFF2-40B4-BE49-F238E27FC236}">
                <a16:creationId xmlns:a16="http://schemas.microsoft.com/office/drawing/2014/main" id="{4638141B-FDDE-4EEB-A6A6-7409CB80BE43}"/>
              </a:ext>
            </a:extLst>
          </p:cNvPr>
          <p:cNvSpPr txBox="1"/>
          <p:nvPr/>
        </p:nvSpPr>
        <p:spPr>
          <a:xfrm>
            <a:off x="27093961" y="49788999"/>
            <a:ext cx="805202" cy="923330"/>
          </a:xfrm>
          <a:prstGeom prst="rect">
            <a:avLst/>
          </a:prstGeom>
          <a:noFill/>
        </p:spPr>
        <p:txBody>
          <a:bodyPr wrap="square" rtlCol="0">
            <a:spAutoFit/>
          </a:bodyPr>
          <a:lstStyle/>
          <a:p>
            <a:r>
              <a:rPr lang="en-US" sz="900">
                <a:hlinkClick r:id="rId5" tooltip="https://cs.wikipedia.org/wiki/Bootstrap"/>
              </a:rPr>
              <a:t>This Photo</a:t>
            </a:r>
            <a:r>
              <a:rPr lang="en-US" sz="900"/>
              <a:t> by Unknown Author is licensed under </a:t>
            </a:r>
            <a:r>
              <a:rPr lang="en-US" sz="900">
                <a:hlinkClick r:id="rId6" tooltip="https://creativecommons.org/licenses/by-sa/3.0/"/>
              </a:rPr>
              <a:t>CC BY-SA</a:t>
            </a:r>
            <a:endParaRPr lang="en-US" sz="900"/>
          </a:p>
        </p:txBody>
      </p:sp>
      <p:pic>
        <p:nvPicPr>
          <p:cNvPr id="24" name="Picture 23" descr="Logo, company name&#10;&#10;Description automatically generated">
            <a:extLst>
              <a:ext uri="{FF2B5EF4-FFF2-40B4-BE49-F238E27FC236}">
                <a16:creationId xmlns:a16="http://schemas.microsoft.com/office/drawing/2014/main" id="{B0B81065-6DEE-457C-9CF6-24BA9378FEB0}"/>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16051050" y="25191129"/>
            <a:ext cx="3065929" cy="1021976"/>
          </a:xfrm>
          <a:prstGeom prst="rect">
            <a:avLst/>
          </a:prstGeom>
        </p:spPr>
      </p:pic>
      <p:pic>
        <p:nvPicPr>
          <p:cNvPr id="26" name="Picture 25">
            <a:extLst>
              <a:ext uri="{FF2B5EF4-FFF2-40B4-BE49-F238E27FC236}">
                <a16:creationId xmlns:a16="http://schemas.microsoft.com/office/drawing/2014/main" id="{543EB505-7440-460D-BA64-95C2DD300C92}"/>
              </a:ext>
            </a:extLst>
          </p:cNvPr>
          <p:cNvPicPr>
            <a:picLocks noChangeAspect="1"/>
          </p:cNvPicPr>
          <p:nvPr/>
        </p:nvPicPr>
        <p:blipFill>
          <a:blip r:embed="rId9"/>
          <a:stretch>
            <a:fillRect/>
          </a:stretch>
        </p:blipFill>
        <p:spPr>
          <a:xfrm>
            <a:off x="891726" y="1862059"/>
            <a:ext cx="8980186" cy="2627604"/>
          </a:xfrm>
          <a:prstGeom prst="rect">
            <a:avLst/>
          </a:prstGeom>
        </p:spPr>
      </p:pic>
      <p:pic>
        <p:nvPicPr>
          <p:cNvPr id="10" name="Picture 9" descr="Diagram, engineering drawing&#10;&#10;Description automatically generated">
            <a:extLst>
              <a:ext uri="{FF2B5EF4-FFF2-40B4-BE49-F238E27FC236}">
                <a16:creationId xmlns:a16="http://schemas.microsoft.com/office/drawing/2014/main" id="{5C832D85-2E10-4E0C-9433-3BDD81BBAA8B}"/>
              </a:ext>
            </a:extLst>
          </p:cNvPr>
          <p:cNvPicPr>
            <a:picLocks noChangeAspect="1"/>
          </p:cNvPicPr>
          <p:nvPr/>
        </p:nvPicPr>
        <p:blipFill>
          <a:blip r:embed="rId10"/>
          <a:stretch>
            <a:fillRect/>
          </a:stretch>
        </p:blipFill>
        <p:spPr>
          <a:xfrm>
            <a:off x="2476826" y="18950284"/>
            <a:ext cx="8072117" cy="8287276"/>
          </a:xfrm>
          <a:prstGeom prst="rect">
            <a:avLst/>
          </a:prstGeom>
        </p:spPr>
      </p:pic>
      <p:pic>
        <p:nvPicPr>
          <p:cNvPr id="20" name="Picture 19" descr="A small boat in a body of water&#10;&#10;Description automatically generated">
            <a:extLst>
              <a:ext uri="{FF2B5EF4-FFF2-40B4-BE49-F238E27FC236}">
                <a16:creationId xmlns:a16="http://schemas.microsoft.com/office/drawing/2014/main" id="{16DF5A52-A820-4DF8-8504-378D82747D2F}"/>
              </a:ext>
            </a:extLst>
          </p:cNvPr>
          <p:cNvPicPr>
            <a:picLocks noChangeAspect="1"/>
          </p:cNvPicPr>
          <p:nvPr/>
        </p:nvPicPr>
        <p:blipFill>
          <a:blip r:embed="rId11"/>
          <a:stretch>
            <a:fillRect/>
          </a:stretch>
        </p:blipFill>
        <p:spPr>
          <a:xfrm>
            <a:off x="22643079" y="34678559"/>
            <a:ext cx="8940660" cy="4540179"/>
          </a:xfrm>
          <a:prstGeom prst="rect">
            <a:avLst/>
          </a:prstGeom>
        </p:spPr>
      </p:pic>
      <p:pic>
        <p:nvPicPr>
          <p:cNvPr id="25" name="Picture 24" descr="Graphical user interface, application, PowerPoint&#10;&#10;Description automatically generated">
            <a:extLst>
              <a:ext uri="{FF2B5EF4-FFF2-40B4-BE49-F238E27FC236}">
                <a16:creationId xmlns:a16="http://schemas.microsoft.com/office/drawing/2014/main" id="{EE3D0612-5B1F-4625-9438-D66E50599D0F}"/>
              </a:ext>
            </a:extLst>
          </p:cNvPr>
          <p:cNvPicPr>
            <a:picLocks noChangeAspect="1"/>
          </p:cNvPicPr>
          <p:nvPr/>
        </p:nvPicPr>
        <p:blipFill>
          <a:blip r:embed="rId12"/>
          <a:stretch>
            <a:fillRect/>
          </a:stretch>
        </p:blipFill>
        <p:spPr>
          <a:xfrm>
            <a:off x="22643079" y="29257933"/>
            <a:ext cx="8901762" cy="4520571"/>
          </a:xfrm>
          <a:prstGeom prst="rect">
            <a:avLst/>
          </a:prstGeom>
        </p:spPr>
      </p:pic>
      <p:sp>
        <p:nvSpPr>
          <p:cNvPr id="27" name="TextBox 26">
            <a:extLst>
              <a:ext uri="{FF2B5EF4-FFF2-40B4-BE49-F238E27FC236}">
                <a16:creationId xmlns:a16="http://schemas.microsoft.com/office/drawing/2014/main" id="{E0A784E6-4FDA-4C2A-AEF5-2F0BAB2EFAE8}"/>
              </a:ext>
            </a:extLst>
          </p:cNvPr>
          <p:cNvSpPr txBox="1"/>
          <p:nvPr/>
        </p:nvSpPr>
        <p:spPr>
          <a:xfrm>
            <a:off x="12491409" y="29033900"/>
            <a:ext cx="9208473" cy="7540526"/>
          </a:xfrm>
          <a:prstGeom prst="rect">
            <a:avLst/>
          </a:prstGeom>
          <a:noFill/>
        </p:spPr>
        <p:txBody>
          <a:bodyPr wrap="square" rtlCol="0">
            <a:spAutoFit/>
          </a:bodyPr>
          <a:lstStyle/>
          <a:p>
            <a:r>
              <a:rPr lang="en-US" sz="4400" dirty="0">
                <a:solidFill>
                  <a:schemeClr val="bg1"/>
                </a:solidFill>
              </a:rPr>
              <a:t>Future work on this project would potentially focus on features such as:     </a:t>
            </a:r>
            <a:br>
              <a:rPr lang="en-US" sz="4400" dirty="0">
                <a:solidFill>
                  <a:schemeClr val="bg1"/>
                </a:solidFill>
              </a:rPr>
            </a:br>
            <a:br>
              <a:rPr lang="en-US" sz="4400" dirty="0">
                <a:solidFill>
                  <a:schemeClr val="bg1"/>
                </a:solidFill>
              </a:rPr>
            </a:br>
            <a:r>
              <a:rPr lang="en-US" sz="4400" dirty="0">
                <a:solidFill>
                  <a:schemeClr val="bg1"/>
                </a:solidFill>
              </a:rPr>
              <a:t>-Multiple types of data input since currently the system only supports specific data parameters. </a:t>
            </a:r>
          </a:p>
          <a:p>
            <a:endParaRPr lang="en-US" sz="4400" dirty="0">
              <a:solidFill>
                <a:schemeClr val="bg1"/>
              </a:solidFill>
            </a:endParaRPr>
          </a:p>
          <a:p>
            <a:r>
              <a:rPr lang="en-US" sz="4400" dirty="0">
                <a:solidFill>
                  <a:schemeClr val="bg1"/>
                </a:solidFill>
              </a:rPr>
              <a:t>-Different user types to accommodate for professionals and simple viewers who may not have permission to upload information</a:t>
            </a:r>
          </a:p>
        </p:txBody>
      </p:sp>
      <p:sp>
        <p:nvSpPr>
          <p:cNvPr id="28" name="TextBox 27">
            <a:extLst>
              <a:ext uri="{FF2B5EF4-FFF2-40B4-BE49-F238E27FC236}">
                <a16:creationId xmlns:a16="http://schemas.microsoft.com/office/drawing/2014/main" id="{08AB92A4-9101-4CC8-8F37-7F085DFAB018}"/>
              </a:ext>
            </a:extLst>
          </p:cNvPr>
          <p:cNvSpPr txBox="1"/>
          <p:nvPr/>
        </p:nvSpPr>
        <p:spPr>
          <a:xfrm>
            <a:off x="22643079" y="33778504"/>
            <a:ext cx="8901762" cy="707886"/>
          </a:xfrm>
          <a:prstGeom prst="rect">
            <a:avLst/>
          </a:prstGeom>
          <a:noFill/>
        </p:spPr>
        <p:txBody>
          <a:bodyPr wrap="square" rtlCol="0">
            <a:spAutoFit/>
          </a:bodyPr>
          <a:lstStyle/>
          <a:p>
            <a:pPr algn="ctr"/>
            <a:r>
              <a:rPr lang="en-US" sz="4000" dirty="0">
                <a:solidFill>
                  <a:schemeClr val="bg1"/>
                </a:solidFill>
              </a:rPr>
              <a:t>Dashboard page</a:t>
            </a:r>
            <a:endParaRPr lang="en-US" sz="2800" dirty="0">
              <a:solidFill>
                <a:schemeClr val="bg1"/>
              </a:solidFill>
            </a:endParaRPr>
          </a:p>
        </p:txBody>
      </p:sp>
      <p:sp>
        <p:nvSpPr>
          <p:cNvPr id="29" name="TextBox 28">
            <a:extLst>
              <a:ext uri="{FF2B5EF4-FFF2-40B4-BE49-F238E27FC236}">
                <a16:creationId xmlns:a16="http://schemas.microsoft.com/office/drawing/2014/main" id="{D27075AF-86C4-41AE-9B2B-1A93E50B28A6}"/>
              </a:ext>
            </a:extLst>
          </p:cNvPr>
          <p:cNvSpPr txBox="1"/>
          <p:nvPr/>
        </p:nvSpPr>
        <p:spPr>
          <a:xfrm>
            <a:off x="22643079" y="39218738"/>
            <a:ext cx="8940660" cy="646331"/>
          </a:xfrm>
          <a:prstGeom prst="rect">
            <a:avLst/>
          </a:prstGeom>
          <a:noFill/>
        </p:spPr>
        <p:txBody>
          <a:bodyPr wrap="square" rtlCol="0">
            <a:spAutoFit/>
          </a:bodyPr>
          <a:lstStyle/>
          <a:p>
            <a:pPr algn="ctr"/>
            <a:r>
              <a:rPr lang="en-US" sz="3600" dirty="0">
                <a:solidFill>
                  <a:schemeClr val="bg1"/>
                </a:solidFill>
              </a:rPr>
              <a:t>Registration/Login page</a:t>
            </a:r>
            <a:endParaRPr lang="en-US" dirty="0">
              <a:solidFill>
                <a:schemeClr val="bg1"/>
              </a:solidFill>
            </a:endParaRPr>
          </a:p>
        </p:txBody>
      </p:sp>
    </p:spTree>
    <p:extLst>
      <p:ext uri="{BB962C8B-B14F-4D97-AF65-F5344CB8AC3E}">
        <p14:creationId xmlns:p14="http://schemas.microsoft.com/office/powerpoint/2010/main" val="114762976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899C4F-194D-47FC-918D-4EED357B8EAD}">
  <ds:schemaRefs>
    <ds:schemaRef ds:uri="http://schemas.microsoft.com/office/infopath/2007/PartnerControls"/>
    <ds:schemaRef ds:uri="http://www.w3.org/XML/1998/namespace"/>
    <ds:schemaRef ds:uri="http://purl.org/dc/elements/1.1/"/>
    <ds:schemaRef ds:uri="http://purl.org/dc/dcmitype/"/>
    <ds:schemaRef ds:uri="http://schemas.microsoft.com/office/2006/metadata/properties"/>
    <ds:schemaRef ds:uri="8234652b-4e88-4c30-a994-e272914a045d"/>
    <ds:schemaRef ds:uri="http://schemas.microsoft.com/office/2006/documentManagement/types"/>
    <ds:schemaRef ds:uri="http://purl.org/dc/terms/"/>
    <ds:schemaRef ds:uri="http://schemas.openxmlformats.org/package/2006/metadata/core-properties"/>
    <ds:schemaRef ds:uri="59a830c1-7073-48e7-a623-528add45a120"/>
  </ds:schemaRefs>
</ds:datastoreItem>
</file>

<file path=docProps/app.xml><?xml version="1.0" encoding="utf-8"?>
<Properties xmlns="http://schemas.openxmlformats.org/officeDocument/2006/extended-properties" xmlns:vt="http://schemas.openxmlformats.org/officeDocument/2006/docPropsVTypes">
  <Template/>
  <TotalTime>3396</TotalTime>
  <Words>430</Words>
  <Application>Microsoft Office PowerPoint</Application>
  <PresentationFormat>Custom</PresentationFormat>
  <Paragraphs>39</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Leonardo Pantaleon</dc:creator>
  <cp:lastModifiedBy>JUAN PANTALEON</cp:lastModifiedBy>
  <cp:revision>94</cp:revision>
  <dcterms:created xsi:type="dcterms:W3CDTF">2019-06-25T19:12:02Z</dcterms:created>
  <dcterms:modified xsi:type="dcterms:W3CDTF">2020-12-03T02:43:30Z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