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28" r:id="rId4"/>
  </p:sldMasterIdLst>
  <p:sldIdLst>
    <p:sldId id="286" r:id="rId5"/>
  </p:sldIdLst>
  <p:sldSz cx="32918400" cy="438912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FF"/>
    <a:srgbClr val="081E3F"/>
    <a:srgbClr val="CC0066"/>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08"/>
    <p:restoredTop sz="94694"/>
  </p:normalViewPr>
  <p:slideViewPr>
    <p:cSldViewPr snapToGrid="0" snapToObjects="1">
      <p:cViewPr>
        <p:scale>
          <a:sx n="30" d="100"/>
          <a:sy n="30" d="100"/>
        </p:scale>
        <p:origin x="-132" y="-111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5" Type="http://schemas.openxmlformats.org/officeDocument/2006/relationships/slide" Target="slides/slide1.xml"/><Relationship Id="rId4" Type="http://schemas.openxmlformats.org/officeDocument/2006/relationships/slideMaster" Target="slideMasters/slideMaster1.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2_Title and Content">
    <p:spTree>
      <p:nvGrpSpPr>
        <p:cNvPr id="1" name=""/>
        <p:cNvGrpSpPr/>
        <p:nvPr/>
      </p:nvGrpSpPr>
      <p:grpSpPr>
        <a:xfrm>
          <a:off x="0" y="0"/>
          <a:ext cx="0" cy="0"/>
          <a:chOff x="0" y="0"/>
          <a:chExt cx="0" cy="0"/>
        </a:xfrm>
      </p:grpSpPr>
      <p:pic>
        <p:nvPicPr>
          <p:cNvPr id="8" name="Picture 7" descr="A close up of a logo&#10;&#10;Description automatically generated">
            <a:extLst>
              <a:ext uri="{FF2B5EF4-FFF2-40B4-BE49-F238E27FC236}">
                <a16:creationId xmlns:a16="http://schemas.microsoft.com/office/drawing/2014/main" id="{FBFDFFD2-CF01-B641-84F5-91E3E9172AFB}"/>
              </a:ext>
            </a:extLst>
          </p:cNvPr>
          <p:cNvPicPr>
            <a:picLocks noChangeAspect="1"/>
          </p:cNvPicPr>
          <p:nvPr userDrawn="1"/>
        </p:nvPicPr>
        <p:blipFill rotWithShape="1">
          <a:blip r:embed="rId2"/>
          <a:srcRect r="88418" b="15704"/>
          <a:stretch/>
        </p:blipFill>
        <p:spPr>
          <a:xfrm>
            <a:off x="2" y="0"/>
            <a:ext cx="4213571" cy="43891200"/>
          </a:xfrm>
          <a:prstGeom prst="rect">
            <a:avLst/>
          </a:prstGeom>
        </p:spPr>
      </p:pic>
      <p:sp>
        <p:nvSpPr>
          <p:cNvPr id="9" name="Rectangle 8">
            <a:extLst>
              <a:ext uri="{FF2B5EF4-FFF2-40B4-BE49-F238E27FC236}">
                <a16:creationId xmlns:a16="http://schemas.microsoft.com/office/drawing/2014/main" id="{022B8506-6E68-6E43-9B6F-99C933A9CB61}"/>
              </a:ext>
            </a:extLst>
          </p:cNvPr>
          <p:cNvSpPr/>
          <p:nvPr userDrawn="1"/>
        </p:nvSpPr>
        <p:spPr>
          <a:xfrm rot="5400000" flipH="1">
            <a:off x="-17600679" y="21797468"/>
            <a:ext cx="43891200" cy="296266"/>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dirty="0"/>
          </a:p>
        </p:txBody>
      </p:sp>
      <p:sp>
        <p:nvSpPr>
          <p:cNvPr id="4" name="TextBox 3">
            <a:extLst>
              <a:ext uri="{FF2B5EF4-FFF2-40B4-BE49-F238E27FC236}">
                <a16:creationId xmlns:a16="http://schemas.microsoft.com/office/drawing/2014/main" id="{42BAD091-FCA5-4809-8F31-1ED0C678A528}"/>
              </a:ext>
            </a:extLst>
          </p:cNvPr>
          <p:cNvSpPr txBox="1"/>
          <p:nvPr userDrawn="1"/>
        </p:nvSpPr>
        <p:spPr>
          <a:xfrm>
            <a:off x="21667031" y="41821399"/>
            <a:ext cx="10505705" cy="553998"/>
          </a:xfrm>
          <a:prstGeom prst="rect">
            <a:avLst/>
          </a:prstGeom>
          <a:noFill/>
        </p:spPr>
        <p:txBody>
          <a:bodyPr wrap="square" rtlCol="0">
            <a:spAutoFit/>
          </a:bodyPr>
          <a:lstStyle/>
          <a:p>
            <a:pPr algn="ctr"/>
            <a:r>
              <a:rPr lang="en-US" sz="3000" kern="1200" spc="225"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grpSp>
        <p:nvGrpSpPr>
          <p:cNvPr id="16" name="Group 15">
            <a:extLst>
              <a:ext uri="{FF2B5EF4-FFF2-40B4-BE49-F238E27FC236}">
                <a16:creationId xmlns:a16="http://schemas.microsoft.com/office/drawing/2014/main" id="{8F6E88C7-BF36-4993-8A36-2BDB339B81D9}"/>
              </a:ext>
            </a:extLst>
          </p:cNvPr>
          <p:cNvGrpSpPr/>
          <p:nvPr userDrawn="1"/>
        </p:nvGrpSpPr>
        <p:grpSpPr>
          <a:xfrm>
            <a:off x="30291442" y="1016366"/>
            <a:ext cx="1881294" cy="2545859"/>
            <a:chOff x="11140983" y="745235"/>
            <a:chExt cx="522582" cy="530387"/>
          </a:xfrm>
        </p:grpSpPr>
        <p:sp>
          <p:nvSpPr>
            <p:cNvPr id="17" name="Rectangle 16">
              <a:extLst>
                <a:ext uri="{FF2B5EF4-FFF2-40B4-BE49-F238E27FC236}">
                  <a16:creationId xmlns:a16="http://schemas.microsoft.com/office/drawing/2014/main" id="{DB118BBB-C199-4E4E-95AD-0C70A98D9F60}"/>
                </a:ext>
              </a:extLst>
            </p:cNvPr>
            <p:cNvSpPr/>
            <p:nvPr userDrawn="1"/>
          </p:nvSpPr>
          <p:spPr>
            <a:xfrm rot="5400000">
              <a:off x="11345975" y="540243"/>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dirty="0"/>
            </a:p>
          </p:txBody>
        </p:sp>
        <p:sp>
          <p:nvSpPr>
            <p:cNvPr id="18" name="Rectangle 17">
              <a:extLst>
                <a:ext uri="{FF2B5EF4-FFF2-40B4-BE49-F238E27FC236}">
                  <a16:creationId xmlns:a16="http://schemas.microsoft.com/office/drawing/2014/main" id="{E4654D51-0B9B-4E46-9BBF-81BE4AF9A4AA}"/>
                </a:ext>
              </a:extLst>
            </p:cNvPr>
            <p:cNvSpPr/>
            <p:nvPr userDrawn="1"/>
          </p:nvSpPr>
          <p:spPr>
            <a:xfrm>
              <a:off x="11550968" y="854262"/>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grpSp>
      <p:pic>
        <p:nvPicPr>
          <p:cNvPr id="3" name="Picture 2" descr="A picture containing drawing&#10;&#10;Description automatically generated">
            <a:extLst>
              <a:ext uri="{FF2B5EF4-FFF2-40B4-BE49-F238E27FC236}">
                <a16:creationId xmlns:a16="http://schemas.microsoft.com/office/drawing/2014/main" id="{925B2488-9E39-44D6-93DE-BC0FDFC7EA02}"/>
              </a:ext>
            </a:extLst>
          </p:cNvPr>
          <p:cNvPicPr>
            <a:picLocks noChangeAspect="1"/>
          </p:cNvPicPr>
          <p:nvPr userDrawn="1"/>
        </p:nvPicPr>
        <p:blipFill>
          <a:blip r:embed="rId3"/>
          <a:stretch>
            <a:fillRect/>
          </a:stretch>
        </p:blipFill>
        <p:spPr>
          <a:xfrm>
            <a:off x="449398" y="40455279"/>
            <a:ext cx="3194613" cy="2743200"/>
          </a:xfrm>
          <a:prstGeom prst="rect">
            <a:avLst/>
          </a:prstGeom>
        </p:spPr>
      </p:pic>
    </p:spTree>
    <p:extLst>
      <p:ext uri="{BB962C8B-B14F-4D97-AF65-F5344CB8AC3E}">
        <p14:creationId xmlns:p14="http://schemas.microsoft.com/office/powerpoint/2010/main" val="3028625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5_Title and Content">
    <p:spTree>
      <p:nvGrpSpPr>
        <p:cNvPr id="1" name=""/>
        <p:cNvGrpSpPr/>
        <p:nvPr/>
      </p:nvGrpSpPr>
      <p:grpSpPr>
        <a:xfrm>
          <a:off x="0" y="0"/>
          <a:ext cx="0" cy="0"/>
          <a:chOff x="0" y="0"/>
          <a:chExt cx="0" cy="0"/>
        </a:xfrm>
      </p:grpSpPr>
      <p:pic>
        <p:nvPicPr>
          <p:cNvPr id="12" name="Picture 11" descr="A picture containing bird&#10;&#10;Description automatically generated">
            <a:extLst>
              <a:ext uri="{FF2B5EF4-FFF2-40B4-BE49-F238E27FC236}">
                <a16:creationId xmlns:a16="http://schemas.microsoft.com/office/drawing/2014/main" id="{6B45E2C7-E5EC-C24B-9C99-56E1CF9A747E}"/>
              </a:ext>
            </a:extLst>
          </p:cNvPr>
          <p:cNvPicPr>
            <a:picLocks noChangeAspect="1"/>
          </p:cNvPicPr>
          <p:nvPr userDrawn="1"/>
        </p:nvPicPr>
        <p:blipFill rotWithShape="1">
          <a:blip r:embed="rId2"/>
          <a:srcRect l="13750" b="14612"/>
          <a:stretch/>
        </p:blipFill>
        <p:spPr>
          <a:xfrm>
            <a:off x="4526421" y="12"/>
            <a:ext cx="28391980" cy="43891193"/>
          </a:xfrm>
          <a:prstGeom prst="rect">
            <a:avLst/>
          </a:prstGeom>
        </p:spPr>
      </p:pic>
      <p:sp>
        <p:nvSpPr>
          <p:cNvPr id="15" name="Rectangle 14">
            <a:extLst>
              <a:ext uri="{FF2B5EF4-FFF2-40B4-BE49-F238E27FC236}">
                <a16:creationId xmlns:a16="http://schemas.microsoft.com/office/drawing/2014/main" id="{0008B41F-7AC6-4646-A4EF-B85BEC21B971}"/>
              </a:ext>
            </a:extLst>
          </p:cNvPr>
          <p:cNvSpPr/>
          <p:nvPr userDrawn="1"/>
        </p:nvSpPr>
        <p:spPr>
          <a:xfrm rot="16200000">
            <a:off x="-17542246" y="21797475"/>
            <a:ext cx="43891213" cy="296266"/>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a:p>
        </p:txBody>
      </p:sp>
      <p:sp>
        <p:nvSpPr>
          <p:cNvPr id="5" name="TextBox 4">
            <a:extLst>
              <a:ext uri="{FF2B5EF4-FFF2-40B4-BE49-F238E27FC236}">
                <a16:creationId xmlns:a16="http://schemas.microsoft.com/office/drawing/2014/main" id="{43DFFA47-0EB6-420B-B4D0-2C31769288CC}"/>
              </a:ext>
            </a:extLst>
          </p:cNvPr>
          <p:cNvSpPr txBox="1"/>
          <p:nvPr userDrawn="1"/>
        </p:nvSpPr>
        <p:spPr>
          <a:xfrm>
            <a:off x="21667031" y="41821399"/>
            <a:ext cx="10505705" cy="553998"/>
          </a:xfrm>
          <a:prstGeom prst="rect">
            <a:avLst/>
          </a:prstGeom>
          <a:noFill/>
        </p:spPr>
        <p:txBody>
          <a:bodyPr wrap="square" rtlCol="0">
            <a:spAutoFit/>
          </a:bodyPr>
          <a:lstStyle/>
          <a:p>
            <a:pPr algn="ctr"/>
            <a:r>
              <a:rPr lang="en-US" sz="3000" kern="1200" spc="225"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6" name="Content Placeholder 4" descr="A close up of a sign&#10;&#10;Description automatically generated">
            <a:extLst>
              <a:ext uri="{FF2B5EF4-FFF2-40B4-BE49-F238E27FC236}">
                <a16:creationId xmlns:a16="http://schemas.microsoft.com/office/drawing/2014/main" id="{0466606F-106B-44F5-9555-11130B55FDC0}"/>
              </a:ext>
            </a:extLst>
          </p:cNvPr>
          <p:cNvPicPr>
            <a:picLocks noChangeAspect="1"/>
          </p:cNvPicPr>
          <p:nvPr userDrawn="1"/>
        </p:nvPicPr>
        <p:blipFill>
          <a:blip r:embed="rId3"/>
          <a:stretch>
            <a:fillRect/>
          </a:stretch>
        </p:blipFill>
        <p:spPr>
          <a:xfrm>
            <a:off x="745663" y="40430954"/>
            <a:ext cx="3194615" cy="2743200"/>
          </a:xfrm>
          <a:prstGeom prst="rect">
            <a:avLst/>
          </a:prstGeom>
        </p:spPr>
      </p:pic>
      <p:grpSp>
        <p:nvGrpSpPr>
          <p:cNvPr id="22" name="Group 21">
            <a:extLst>
              <a:ext uri="{FF2B5EF4-FFF2-40B4-BE49-F238E27FC236}">
                <a16:creationId xmlns:a16="http://schemas.microsoft.com/office/drawing/2014/main" id="{7A7A8422-1292-4B3A-8793-12825DB2D972}"/>
              </a:ext>
            </a:extLst>
          </p:cNvPr>
          <p:cNvGrpSpPr/>
          <p:nvPr userDrawn="1"/>
        </p:nvGrpSpPr>
        <p:grpSpPr>
          <a:xfrm flipH="1">
            <a:off x="30294072" y="1014984"/>
            <a:ext cx="1881295" cy="2545853"/>
            <a:chOff x="2645664" y="2011680"/>
            <a:chExt cx="735606" cy="746592"/>
          </a:xfrm>
        </p:grpSpPr>
        <p:sp>
          <p:nvSpPr>
            <p:cNvPr id="23" name="Rectangle 22">
              <a:extLst>
                <a:ext uri="{FF2B5EF4-FFF2-40B4-BE49-F238E27FC236}">
                  <a16:creationId xmlns:a16="http://schemas.microsoft.com/office/drawing/2014/main" id="{1A9CCCE5-C5B2-4A79-9FA5-064FFF0722F4}"/>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sp>
          <p:nvSpPr>
            <p:cNvPr id="24" name="Rectangle 23">
              <a:extLst>
                <a:ext uri="{FF2B5EF4-FFF2-40B4-BE49-F238E27FC236}">
                  <a16:creationId xmlns:a16="http://schemas.microsoft.com/office/drawing/2014/main" id="{1758ACF0-71A8-44E2-9A27-6D4DB2F67C99}"/>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grpSp>
    </p:spTree>
    <p:extLst>
      <p:ext uri="{BB962C8B-B14F-4D97-AF65-F5344CB8AC3E}">
        <p14:creationId xmlns:p14="http://schemas.microsoft.com/office/powerpoint/2010/main" val="31675335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10904220" y="40680650"/>
            <a:ext cx="11109960" cy="2336800"/>
          </a:xfrm>
          <a:prstGeom prst="rect">
            <a:avLst/>
          </a:prstGeom>
        </p:spPr>
        <p:txBody>
          <a:bodyPr vert="horz" lIns="91440" tIns="45720" rIns="91440" bIns="45720" rtlCol="0" anchor="ctr"/>
          <a:lstStyle>
            <a:lvl1pPr algn="ctr">
              <a:defRPr sz="432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23248620" y="40680650"/>
            <a:ext cx="7406640" cy="2336800"/>
          </a:xfrm>
          <a:prstGeom prst="rect">
            <a:avLst/>
          </a:prstGeom>
        </p:spPr>
        <p:txBody>
          <a:bodyPr vert="horz" lIns="91440" tIns="45720" rIns="91440" bIns="45720" rtlCol="0" anchor="ctr"/>
          <a:lstStyle>
            <a:lvl1pPr algn="r">
              <a:defRPr sz="4320">
                <a:solidFill>
                  <a:schemeClr val="tx1">
                    <a:tint val="75000"/>
                  </a:schemeClr>
                </a:solidFill>
              </a:defRPr>
            </a:lvl1pPr>
          </a:lstStyle>
          <a:p>
            <a:fld id="{7EE6AFEC-37F4-1D48-80F4-D3D02F74536C}" type="slidenum">
              <a:rPr lang="en-US" smtClean="0"/>
              <a:t>‹#›</a:t>
            </a:fld>
            <a:endParaRPr lang="en-US"/>
          </a:p>
        </p:txBody>
      </p:sp>
      <p:pic>
        <p:nvPicPr>
          <p:cNvPr id="7" name="Picture 6" descr="A picture containing bird&#10;&#10;Description automatically generated">
            <a:extLst>
              <a:ext uri="{FF2B5EF4-FFF2-40B4-BE49-F238E27FC236}">
                <a16:creationId xmlns:a16="http://schemas.microsoft.com/office/drawing/2014/main" id="{C132517F-172E-4324-B14E-DD9498587612}"/>
              </a:ext>
            </a:extLst>
          </p:cNvPr>
          <p:cNvPicPr>
            <a:picLocks noChangeAspect="1"/>
          </p:cNvPicPr>
          <p:nvPr userDrawn="1"/>
        </p:nvPicPr>
        <p:blipFill rotWithShape="1">
          <a:blip r:embed="rId4"/>
          <a:srcRect l="13750" b="14612"/>
          <a:stretch/>
        </p:blipFill>
        <p:spPr>
          <a:xfrm>
            <a:off x="4526421" y="12"/>
            <a:ext cx="28391980" cy="43891193"/>
          </a:xfrm>
          <a:prstGeom prst="rect">
            <a:avLst/>
          </a:prstGeom>
        </p:spPr>
      </p:pic>
      <p:sp>
        <p:nvSpPr>
          <p:cNvPr id="8" name="Title 1">
            <a:extLst>
              <a:ext uri="{FF2B5EF4-FFF2-40B4-BE49-F238E27FC236}">
                <a16:creationId xmlns:a16="http://schemas.microsoft.com/office/drawing/2014/main" id="{61F7D557-9C91-4EE1-B049-D73E7681B330}"/>
              </a:ext>
            </a:extLst>
          </p:cNvPr>
          <p:cNvSpPr txBox="1">
            <a:spLocks/>
          </p:cNvSpPr>
          <p:nvPr userDrawn="1"/>
        </p:nvSpPr>
        <p:spPr>
          <a:xfrm>
            <a:off x="5184648" y="3407586"/>
            <a:ext cx="26240363" cy="7578599"/>
          </a:xfrm>
          <a:prstGeom prst="rect">
            <a:avLst/>
          </a:prstGeom>
        </p:spPr>
        <p:txBody>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sz="2700" dirty="0"/>
          </a:p>
        </p:txBody>
      </p:sp>
      <p:sp>
        <p:nvSpPr>
          <p:cNvPr id="9" name="Content Placeholder 2">
            <a:extLst>
              <a:ext uri="{FF2B5EF4-FFF2-40B4-BE49-F238E27FC236}">
                <a16:creationId xmlns:a16="http://schemas.microsoft.com/office/drawing/2014/main" id="{4059B079-AF37-4381-AC17-DBEE7906EAF1}"/>
              </a:ext>
            </a:extLst>
          </p:cNvPr>
          <p:cNvSpPr txBox="1">
            <a:spLocks/>
          </p:cNvSpPr>
          <p:nvPr userDrawn="1"/>
        </p:nvSpPr>
        <p:spPr>
          <a:xfrm>
            <a:off x="5184649" y="11684003"/>
            <a:ext cx="26240360" cy="2531465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sz="1500" dirty="0"/>
          </a:p>
        </p:txBody>
      </p:sp>
      <p:sp>
        <p:nvSpPr>
          <p:cNvPr id="10" name="Rectangle 9">
            <a:extLst>
              <a:ext uri="{FF2B5EF4-FFF2-40B4-BE49-F238E27FC236}">
                <a16:creationId xmlns:a16="http://schemas.microsoft.com/office/drawing/2014/main" id="{B5F50E1A-508B-4AC2-96AE-A6F6F1B5E9D6}"/>
              </a:ext>
            </a:extLst>
          </p:cNvPr>
          <p:cNvSpPr/>
          <p:nvPr userDrawn="1"/>
        </p:nvSpPr>
        <p:spPr>
          <a:xfrm rot="5400000" flipH="1">
            <a:off x="-17567315" y="21797468"/>
            <a:ext cx="43891200" cy="296266"/>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dirty="0"/>
          </a:p>
        </p:txBody>
      </p:sp>
    </p:spTree>
    <p:extLst>
      <p:ext uri="{BB962C8B-B14F-4D97-AF65-F5344CB8AC3E}">
        <p14:creationId xmlns:p14="http://schemas.microsoft.com/office/powerpoint/2010/main" val="2445737655"/>
      </p:ext>
    </p:extLst>
  </p:cSld>
  <p:clrMap bg1="lt1" tx1="dk1" bg2="lt2" tx2="dk2" accent1="accent1" accent2="accent2" accent3="accent3" accent4="accent4" accent5="accent5" accent6="accent6" hlink="hlink" folHlink="folHlink"/>
  <p:sldLayoutIdLst>
    <p:sldLayoutId id="2147483740" r:id="rId1"/>
    <p:sldLayoutId id="2147483674" r:id="rId2"/>
  </p:sldLayoutIdLst>
  <p:txStyles>
    <p:titleStyle>
      <a:lvl1pPr algn="l" defTabSz="3291840" rtl="0" eaLnBrk="1" latinLnBrk="0" hangingPunct="1">
        <a:lnSpc>
          <a:spcPct val="90000"/>
        </a:lnSpc>
        <a:spcBef>
          <a:spcPct val="0"/>
        </a:spcBef>
        <a:buNone/>
        <a:defRPr sz="15840" kern="1200">
          <a:solidFill>
            <a:schemeClr val="tx1"/>
          </a:solidFill>
          <a:latin typeface="+mj-lt"/>
          <a:ea typeface="+mj-ea"/>
          <a:cs typeface="+mj-cs"/>
        </a:defRPr>
      </a:lvl1pPr>
    </p:titleStyle>
    <p:bodyStyle>
      <a:lvl1pPr marL="822960" indent="-822960" algn="l" defTabSz="3291840" rtl="0" eaLnBrk="1" latinLnBrk="0" hangingPunct="1">
        <a:lnSpc>
          <a:spcPct val="90000"/>
        </a:lnSpc>
        <a:spcBef>
          <a:spcPts val="3600"/>
        </a:spcBef>
        <a:buFont typeface="Arial" panose="020B0604020202020204" pitchFamily="34" charset="0"/>
        <a:buChar char="•"/>
        <a:defRPr sz="10080" kern="1200">
          <a:solidFill>
            <a:schemeClr val="tx1"/>
          </a:solidFill>
          <a:latin typeface="+mn-lt"/>
          <a:ea typeface="+mn-ea"/>
          <a:cs typeface="+mn-cs"/>
        </a:defRPr>
      </a:lvl1pPr>
      <a:lvl2pPr marL="2468880" indent="-822960" algn="l" defTabSz="3291840" rtl="0" eaLnBrk="1" latinLnBrk="0" hangingPunct="1">
        <a:lnSpc>
          <a:spcPct val="90000"/>
        </a:lnSpc>
        <a:spcBef>
          <a:spcPts val="1800"/>
        </a:spcBef>
        <a:buFont typeface="Arial" panose="020B0604020202020204" pitchFamily="34" charset="0"/>
        <a:buChar char="•"/>
        <a:defRPr sz="8640" kern="1200">
          <a:solidFill>
            <a:schemeClr val="tx1"/>
          </a:solidFill>
          <a:latin typeface="+mn-lt"/>
          <a:ea typeface="+mn-ea"/>
          <a:cs typeface="+mn-cs"/>
        </a:defRPr>
      </a:lvl2pPr>
      <a:lvl3pPr marL="4114800" indent="-822960" algn="l" defTabSz="3291840" rtl="0" eaLnBrk="1" latinLnBrk="0" hangingPunct="1">
        <a:lnSpc>
          <a:spcPct val="90000"/>
        </a:lnSpc>
        <a:spcBef>
          <a:spcPts val="1800"/>
        </a:spcBef>
        <a:buFont typeface="Arial" panose="020B0604020202020204" pitchFamily="34" charset="0"/>
        <a:buChar char="•"/>
        <a:defRPr sz="7200" kern="1200">
          <a:solidFill>
            <a:schemeClr val="tx1"/>
          </a:solidFill>
          <a:latin typeface="+mn-lt"/>
          <a:ea typeface="+mn-ea"/>
          <a:cs typeface="+mn-cs"/>
        </a:defRPr>
      </a:lvl3pPr>
      <a:lvl4pPr marL="57607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4pPr>
      <a:lvl5pPr marL="740664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5pPr>
      <a:lvl6pPr marL="905256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6pPr>
      <a:lvl7pPr marL="1069848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7pPr>
      <a:lvl8pPr marL="1234440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8pPr>
      <a:lvl9pPr marL="139903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9pPr>
    </p:bodyStyle>
    <p:otherStyle>
      <a:defPPr>
        <a:defRPr lang="en-US"/>
      </a:defPPr>
      <a:lvl1pPr marL="0" algn="l" defTabSz="3291840" rtl="0" eaLnBrk="1" latinLnBrk="0" hangingPunct="1">
        <a:defRPr sz="6480" kern="1200">
          <a:solidFill>
            <a:schemeClr val="tx1"/>
          </a:solidFill>
          <a:latin typeface="+mn-lt"/>
          <a:ea typeface="+mn-ea"/>
          <a:cs typeface="+mn-cs"/>
        </a:defRPr>
      </a:lvl1pPr>
      <a:lvl2pPr marL="1645920" algn="l" defTabSz="3291840" rtl="0" eaLnBrk="1" latinLnBrk="0" hangingPunct="1">
        <a:defRPr sz="6480" kern="1200">
          <a:solidFill>
            <a:schemeClr val="tx1"/>
          </a:solidFill>
          <a:latin typeface="+mn-lt"/>
          <a:ea typeface="+mn-ea"/>
          <a:cs typeface="+mn-cs"/>
        </a:defRPr>
      </a:lvl2pPr>
      <a:lvl3pPr marL="3291840" algn="l" defTabSz="3291840" rtl="0" eaLnBrk="1" latinLnBrk="0" hangingPunct="1">
        <a:defRPr sz="6480" kern="1200">
          <a:solidFill>
            <a:schemeClr val="tx1"/>
          </a:solidFill>
          <a:latin typeface="+mn-lt"/>
          <a:ea typeface="+mn-ea"/>
          <a:cs typeface="+mn-cs"/>
        </a:defRPr>
      </a:lvl3pPr>
      <a:lvl4pPr marL="4937760" algn="l" defTabSz="3291840" rtl="0" eaLnBrk="1" latinLnBrk="0" hangingPunct="1">
        <a:defRPr sz="6480" kern="1200">
          <a:solidFill>
            <a:schemeClr val="tx1"/>
          </a:solidFill>
          <a:latin typeface="+mn-lt"/>
          <a:ea typeface="+mn-ea"/>
          <a:cs typeface="+mn-cs"/>
        </a:defRPr>
      </a:lvl4pPr>
      <a:lvl5pPr marL="6583680" algn="l" defTabSz="3291840" rtl="0" eaLnBrk="1" latinLnBrk="0" hangingPunct="1">
        <a:defRPr sz="6480" kern="1200">
          <a:solidFill>
            <a:schemeClr val="tx1"/>
          </a:solidFill>
          <a:latin typeface="+mn-lt"/>
          <a:ea typeface="+mn-ea"/>
          <a:cs typeface="+mn-cs"/>
        </a:defRPr>
      </a:lvl5pPr>
      <a:lvl6pPr marL="8229600" algn="l" defTabSz="3291840" rtl="0" eaLnBrk="1" latinLnBrk="0" hangingPunct="1">
        <a:defRPr sz="6480" kern="1200">
          <a:solidFill>
            <a:schemeClr val="tx1"/>
          </a:solidFill>
          <a:latin typeface="+mn-lt"/>
          <a:ea typeface="+mn-ea"/>
          <a:cs typeface="+mn-cs"/>
        </a:defRPr>
      </a:lvl6pPr>
      <a:lvl7pPr marL="9875520" algn="l" defTabSz="3291840" rtl="0" eaLnBrk="1" latinLnBrk="0" hangingPunct="1">
        <a:defRPr sz="6480" kern="1200">
          <a:solidFill>
            <a:schemeClr val="tx1"/>
          </a:solidFill>
          <a:latin typeface="+mn-lt"/>
          <a:ea typeface="+mn-ea"/>
          <a:cs typeface="+mn-cs"/>
        </a:defRPr>
      </a:lvl7pPr>
      <a:lvl8pPr marL="11521440" algn="l" defTabSz="3291840" rtl="0" eaLnBrk="1" latinLnBrk="0" hangingPunct="1">
        <a:defRPr sz="6480" kern="1200">
          <a:solidFill>
            <a:schemeClr val="tx1"/>
          </a:solidFill>
          <a:latin typeface="+mn-lt"/>
          <a:ea typeface="+mn-ea"/>
          <a:cs typeface="+mn-cs"/>
        </a:defRPr>
      </a:lvl8pPr>
      <a:lvl9pPr marL="13167360" algn="l" defTabSz="3291840" rtl="0" eaLnBrk="1" latinLnBrk="0" hangingPunct="1">
        <a:defRPr sz="64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png"/><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5.jp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jpg"/><Relationship Id="rId1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a:extLst>
              <a:ext uri="{FF2B5EF4-FFF2-40B4-BE49-F238E27FC236}">
                <a16:creationId xmlns:a16="http://schemas.microsoft.com/office/drawing/2014/main" id="{F7B03C9F-CFCF-4D70-B0A0-7B47DC722CB5}"/>
              </a:ext>
            </a:extLst>
          </p:cNvPr>
          <p:cNvSpPr txBox="1">
            <a:spLocks noChangeArrowheads="1"/>
          </p:cNvSpPr>
          <p:nvPr/>
        </p:nvSpPr>
        <p:spPr bwMode="auto">
          <a:xfrm>
            <a:off x="5012059" y="828727"/>
            <a:ext cx="18516600" cy="3908762"/>
          </a:xfrm>
          <a:prstGeom prst="rect">
            <a:avLst/>
          </a:prstGeom>
          <a:noFill/>
          <a:ln>
            <a:noFill/>
          </a:ln>
        </p:spPr>
        <p:txBody>
          <a:bodyPr>
            <a:spAutoFit/>
          </a:bodyPr>
          <a:lstStyle>
            <a:lvl1pPr>
              <a:defRPr sz="7200">
                <a:solidFill>
                  <a:schemeClr val="tx1"/>
                </a:solidFill>
                <a:latin typeface="Arial" panose="020B0604020202020204" pitchFamily="34" charset="0"/>
                <a:ea typeface="ＭＳ Ｐゴシック" panose="020B0600070205080204" pitchFamily="34" charset="-128"/>
              </a:defRPr>
            </a:lvl1pPr>
            <a:lvl2pPr marL="742950" indent="-285750">
              <a:defRPr sz="7200">
                <a:solidFill>
                  <a:schemeClr val="tx1"/>
                </a:solidFill>
                <a:latin typeface="Arial" panose="020B0604020202020204" pitchFamily="34" charset="0"/>
                <a:ea typeface="ＭＳ Ｐゴシック" panose="020B0600070205080204" pitchFamily="34" charset="-128"/>
              </a:defRPr>
            </a:lvl2pPr>
            <a:lvl3pPr marL="1143000" indent="-228600">
              <a:defRPr sz="7200">
                <a:solidFill>
                  <a:schemeClr val="tx1"/>
                </a:solidFill>
                <a:latin typeface="Arial" panose="020B0604020202020204" pitchFamily="34" charset="0"/>
                <a:ea typeface="ＭＳ Ｐゴシック" panose="020B0600070205080204" pitchFamily="34" charset="-128"/>
              </a:defRPr>
            </a:lvl3pPr>
            <a:lvl4pPr marL="1600200" indent="-228600">
              <a:defRPr sz="7200">
                <a:solidFill>
                  <a:schemeClr val="tx1"/>
                </a:solidFill>
                <a:latin typeface="Arial" panose="020B0604020202020204" pitchFamily="34" charset="0"/>
                <a:ea typeface="ＭＳ Ｐゴシック" panose="020B0600070205080204" pitchFamily="34" charset="-128"/>
              </a:defRPr>
            </a:lvl4pPr>
            <a:lvl5pPr marL="2057400" indent="-228600">
              <a:defRPr sz="7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8800" b="1" dirty="0">
                <a:solidFill>
                  <a:schemeClr val="tx1">
                    <a:lumMod val="75000"/>
                    <a:lumOff val="25000"/>
                  </a:schemeClr>
                </a:solidFill>
              </a:rPr>
              <a:t>School of Computing and Information Sciences</a:t>
            </a:r>
          </a:p>
          <a:p>
            <a:pPr eaLnBrk="1" hangingPunct="1"/>
            <a:r>
              <a:rPr lang="en-US" altLang="en-US" i="1" dirty="0">
                <a:solidFill>
                  <a:schemeClr val="tx1">
                    <a:lumMod val="75000"/>
                    <a:lumOff val="25000"/>
                  </a:schemeClr>
                </a:solidFill>
              </a:rPr>
              <a:t>Fall 2020 Senior Design Project</a:t>
            </a:r>
          </a:p>
        </p:txBody>
      </p:sp>
      <p:sp>
        <p:nvSpPr>
          <p:cNvPr id="37" name="Text Box 12">
            <a:extLst>
              <a:ext uri="{FF2B5EF4-FFF2-40B4-BE49-F238E27FC236}">
                <a16:creationId xmlns:a16="http://schemas.microsoft.com/office/drawing/2014/main" id="{A16799FF-41A7-4F9F-85E6-C075AAC125D8}"/>
              </a:ext>
            </a:extLst>
          </p:cNvPr>
          <p:cNvSpPr txBox="1">
            <a:spLocks noChangeArrowheads="1"/>
          </p:cNvSpPr>
          <p:nvPr/>
        </p:nvSpPr>
        <p:spPr bwMode="auto">
          <a:xfrm>
            <a:off x="5012059" y="4583542"/>
            <a:ext cx="26403300" cy="3256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5493" tIns="27746" rIns="55493" bIns="27746">
            <a:spAutoFit/>
          </a:bodyPr>
          <a:lstStyle>
            <a:lvl1pPr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10000" b="1" dirty="0">
                <a:solidFill>
                  <a:srgbClr val="081E3F"/>
                </a:solidFill>
              </a:rPr>
              <a:t>BBQUDA</a:t>
            </a:r>
          </a:p>
          <a:p>
            <a:pPr eaLnBrk="1" hangingPunct="1">
              <a:spcBef>
                <a:spcPct val="0"/>
              </a:spcBef>
              <a:buFontTx/>
              <a:buNone/>
            </a:pPr>
            <a:r>
              <a:rPr lang="en-US" altLang="en-US" sz="3500" b="1" dirty="0">
                <a:solidFill>
                  <a:schemeClr val="tx1">
                    <a:lumMod val="75000"/>
                    <a:lumOff val="25000"/>
                  </a:schemeClr>
                </a:solidFill>
              </a:rPr>
              <a:t>Student: </a:t>
            </a:r>
            <a:r>
              <a:rPr lang="en-US" altLang="en-US" sz="3500" dirty="0">
                <a:solidFill>
                  <a:schemeClr val="tx1">
                    <a:lumMod val="75000"/>
                    <a:lumOff val="25000"/>
                  </a:schemeClr>
                </a:solidFill>
              </a:rPr>
              <a:t>Orson Meyreles</a:t>
            </a:r>
          </a:p>
          <a:p>
            <a:pPr eaLnBrk="1" hangingPunct="1">
              <a:spcBef>
                <a:spcPct val="0"/>
              </a:spcBef>
              <a:buFontTx/>
              <a:buNone/>
            </a:pPr>
            <a:r>
              <a:rPr lang="en-US" altLang="en-US" sz="3500" b="1" dirty="0">
                <a:solidFill>
                  <a:schemeClr val="tx1">
                    <a:lumMod val="75000"/>
                    <a:lumOff val="25000"/>
                  </a:schemeClr>
                </a:solidFill>
              </a:rPr>
              <a:t>Project Manager:</a:t>
            </a:r>
            <a:r>
              <a:rPr lang="en-US" altLang="en-US" sz="3500" b="1" i="1" dirty="0">
                <a:solidFill>
                  <a:schemeClr val="tx1">
                    <a:lumMod val="75000"/>
                    <a:lumOff val="25000"/>
                  </a:schemeClr>
                </a:solidFill>
              </a:rPr>
              <a:t> </a:t>
            </a:r>
            <a:r>
              <a:rPr lang="en-US" altLang="en-US" sz="3500" dirty="0">
                <a:solidFill>
                  <a:schemeClr val="tx1">
                    <a:lumMod val="75000"/>
                    <a:lumOff val="25000"/>
                  </a:schemeClr>
                </a:solidFill>
              </a:rPr>
              <a:t>Gregory Reis</a:t>
            </a:r>
            <a:endParaRPr lang="en-US" altLang="ja-JP" sz="3500" dirty="0">
              <a:solidFill>
                <a:schemeClr val="tx1">
                  <a:lumMod val="75000"/>
                  <a:lumOff val="25000"/>
                </a:schemeClr>
              </a:solidFill>
            </a:endParaRPr>
          </a:p>
          <a:p>
            <a:pPr eaLnBrk="1" hangingPunct="1">
              <a:spcBef>
                <a:spcPct val="0"/>
              </a:spcBef>
              <a:buFontTx/>
              <a:buNone/>
            </a:pPr>
            <a:r>
              <a:rPr lang="en-US" altLang="en-US" sz="3500" b="1" dirty="0">
                <a:solidFill>
                  <a:schemeClr val="tx1">
                    <a:lumMod val="75000"/>
                    <a:lumOff val="25000"/>
                  </a:schemeClr>
                </a:solidFill>
              </a:rPr>
              <a:t>Instructor/Faculty:</a:t>
            </a:r>
            <a:r>
              <a:rPr lang="en-US" altLang="en-US" sz="3500" b="1" i="1" dirty="0">
                <a:solidFill>
                  <a:schemeClr val="tx1">
                    <a:lumMod val="75000"/>
                    <a:lumOff val="25000"/>
                  </a:schemeClr>
                </a:solidFill>
              </a:rPr>
              <a:t> </a:t>
            </a:r>
            <a:r>
              <a:rPr lang="en-US" altLang="en-US" sz="3500" dirty="0">
                <a:solidFill>
                  <a:schemeClr val="tx1">
                    <a:lumMod val="75000"/>
                    <a:lumOff val="25000"/>
                  </a:schemeClr>
                </a:solidFill>
              </a:rPr>
              <a:t>Dr. Masoud Sadjadi</a:t>
            </a:r>
            <a:r>
              <a:rPr lang="en-US" altLang="ja-JP" sz="3500" dirty="0">
                <a:solidFill>
                  <a:schemeClr val="tx1">
                    <a:lumMod val="75000"/>
                    <a:lumOff val="25000"/>
                  </a:schemeClr>
                </a:solidFill>
              </a:rPr>
              <a:t>,</a:t>
            </a:r>
            <a:r>
              <a:rPr lang="en-US" altLang="ja-JP" sz="3500" i="1" dirty="0">
                <a:solidFill>
                  <a:schemeClr val="tx1">
                    <a:lumMod val="75000"/>
                    <a:lumOff val="25000"/>
                  </a:schemeClr>
                </a:solidFill>
              </a:rPr>
              <a:t> </a:t>
            </a:r>
            <a:r>
              <a:rPr lang="en-US" altLang="en-US" sz="3500" dirty="0">
                <a:solidFill>
                  <a:schemeClr val="tx1">
                    <a:lumMod val="75000"/>
                    <a:lumOff val="25000"/>
                  </a:schemeClr>
                </a:solidFill>
              </a:rPr>
              <a:t>Florida International University</a:t>
            </a:r>
          </a:p>
        </p:txBody>
      </p:sp>
      <p:sp>
        <p:nvSpPr>
          <p:cNvPr id="2" name="Text Box 72">
            <a:extLst>
              <a:ext uri="{FF2B5EF4-FFF2-40B4-BE49-F238E27FC236}">
                <a16:creationId xmlns:a16="http://schemas.microsoft.com/office/drawing/2014/main" id="{05BECD2A-C067-4049-895A-849CAEB1318F}"/>
              </a:ext>
            </a:extLst>
          </p:cNvPr>
          <p:cNvSpPr txBox="1">
            <a:spLocks noChangeArrowheads="1"/>
          </p:cNvSpPr>
          <p:nvPr/>
        </p:nvSpPr>
        <p:spPr bwMode="auto">
          <a:xfrm>
            <a:off x="4905584" y="40184175"/>
            <a:ext cx="25233383" cy="1441028"/>
          </a:xfrm>
          <a:prstGeom prst="rect">
            <a:avLst/>
          </a:prstGeom>
          <a:noFill/>
          <a:ln w="63500">
            <a:noFill/>
            <a:miter lim="800000"/>
            <a:headEnd/>
            <a:tailEnd/>
          </a:ln>
          <a:extLst>
            <a:ext uri="{909E8E84-426E-40DD-AFC4-6F175D3DCCD1}">
              <a14:hiddenFill xmlns:a14="http://schemas.microsoft.com/office/drawing/2010/main">
                <a:solidFill>
                  <a:srgbClr val="FFFFFF"/>
                </a:solidFill>
              </a14:hiddenFill>
            </a:ext>
          </a:extLst>
        </p:spPr>
        <p:txBody>
          <a:bodyPr wrap="square" lIns="55493" tIns="27746" rIns="55493" bIns="27746" anchor="t">
            <a:spAutoFit/>
          </a:bodyPr>
          <a:lstStyle>
            <a:lvl1pPr marL="493713" indent="-49371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marL="0" indent="0">
              <a:spcBef>
                <a:spcPct val="0"/>
              </a:spcBef>
              <a:buClr>
                <a:srgbClr val="3333CC"/>
              </a:buClr>
              <a:buNone/>
            </a:pPr>
            <a:r>
              <a:rPr lang="en-US" altLang="en-US" sz="3000" dirty="0">
                <a:solidFill>
                  <a:schemeClr val="tx1">
                    <a:lumMod val="75000"/>
                    <a:lumOff val="25000"/>
                  </a:schemeClr>
                </a:solidFill>
              </a:rPr>
              <a:t>The material presented in this poster is based upon the work supported by the FIU Marine Robotics Lab. I thank my team members Ariel Omar Arias and Leonardo Pantaleon for being a great team and creating a great environment to work in. I also want to thank Gregory Reis for his support throughout the whole project as well as Masoud Sadjadi.</a:t>
            </a:r>
          </a:p>
        </p:txBody>
      </p:sp>
      <p:sp>
        <p:nvSpPr>
          <p:cNvPr id="4" name="Text Box 19">
            <a:extLst>
              <a:ext uri="{FF2B5EF4-FFF2-40B4-BE49-F238E27FC236}">
                <a16:creationId xmlns:a16="http://schemas.microsoft.com/office/drawing/2014/main" id="{056EC97D-2B78-4BD7-9D5E-D880E61B34FC}"/>
              </a:ext>
            </a:extLst>
          </p:cNvPr>
          <p:cNvSpPr txBox="1">
            <a:spLocks noChangeArrowheads="1"/>
          </p:cNvSpPr>
          <p:nvPr/>
        </p:nvSpPr>
        <p:spPr bwMode="auto">
          <a:xfrm>
            <a:off x="4508480" y="39497199"/>
            <a:ext cx="659918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rgbClr val="081E3F"/>
                </a:solidFill>
                <a:latin typeface="Arial" charset="0"/>
                <a:ea typeface="ＭＳ Ｐゴシック" charset="-128"/>
                <a:cs typeface="ＭＳ Ｐゴシック" charset="-128"/>
              </a:rPr>
              <a:t>ACKNOWLEDGEMENT</a:t>
            </a:r>
          </a:p>
        </p:txBody>
      </p:sp>
      <p:sp>
        <p:nvSpPr>
          <p:cNvPr id="5" name="Text Box 19">
            <a:extLst>
              <a:ext uri="{FF2B5EF4-FFF2-40B4-BE49-F238E27FC236}">
                <a16:creationId xmlns:a16="http://schemas.microsoft.com/office/drawing/2014/main" id="{675022DA-9FD5-4CF3-A93B-F75CB2015E78}"/>
              </a:ext>
            </a:extLst>
          </p:cNvPr>
          <p:cNvSpPr txBox="1">
            <a:spLocks noChangeArrowheads="1"/>
          </p:cNvSpPr>
          <p:nvPr/>
        </p:nvSpPr>
        <p:spPr bwMode="auto">
          <a:xfrm>
            <a:off x="5701110" y="8776695"/>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tx1">
                    <a:lumMod val="75000"/>
                    <a:lumOff val="25000"/>
                  </a:schemeClr>
                </a:solidFill>
                <a:latin typeface="Arial" charset="0"/>
                <a:ea typeface="ＭＳ Ｐゴシック" charset="-128"/>
                <a:cs typeface="ＭＳ Ｐゴシック" charset="-128"/>
              </a:rPr>
              <a:t>PROBLEM</a:t>
            </a:r>
          </a:p>
        </p:txBody>
      </p:sp>
      <p:sp>
        <p:nvSpPr>
          <p:cNvPr id="6" name="Text Box 19">
            <a:extLst>
              <a:ext uri="{FF2B5EF4-FFF2-40B4-BE49-F238E27FC236}">
                <a16:creationId xmlns:a16="http://schemas.microsoft.com/office/drawing/2014/main" id="{B77C238B-8204-4523-82E3-F1636E389025}"/>
              </a:ext>
            </a:extLst>
          </p:cNvPr>
          <p:cNvSpPr txBox="1">
            <a:spLocks noChangeArrowheads="1"/>
          </p:cNvSpPr>
          <p:nvPr/>
        </p:nvSpPr>
        <p:spPr bwMode="auto">
          <a:xfrm>
            <a:off x="15684654" y="8776695"/>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tx1">
                    <a:lumMod val="75000"/>
                    <a:lumOff val="25000"/>
                  </a:schemeClr>
                </a:solidFill>
                <a:latin typeface="Arial" charset="0"/>
                <a:ea typeface="ＭＳ Ｐゴシック" charset="-128"/>
                <a:cs typeface="ＭＳ Ｐゴシック" charset="-128"/>
              </a:rPr>
              <a:t>CURRENT SYSTEM</a:t>
            </a:r>
          </a:p>
        </p:txBody>
      </p:sp>
      <p:sp>
        <p:nvSpPr>
          <p:cNvPr id="7" name="Text Box 19">
            <a:extLst>
              <a:ext uri="{FF2B5EF4-FFF2-40B4-BE49-F238E27FC236}">
                <a16:creationId xmlns:a16="http://schemas.microsoft.com/office/drawing/2014/main" id="{7CC3A0BA-671D-4E6B-A8E1-717D56BE3494}"/>
              </a:ext>
            </a:extLst>
          </p:cNvPr>
          <p:cNvSpPr txBox="1">
            <a:spLocks noChangeArrowheads="1"/>
          </p:cNvSpPr>
          <p:nvPr/>
        </p:nvSpPr>
        <p:spPr bwMode="auto">
          <a:xfrm>
            <a:off x="25049429" y="8812197"/>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tx1">
                    <a:lumMod val="75000"/>
                    <a:lumOff val="25000"/>
                  </a:schemeClr>
                </a:solidFill>
                <a:latin typeface="Arial" charset="0"/>
                <a:ea typeface="ＭＳ Ｐゴシック" charset="-128"/>
                <a:cs typeface="ＭＳ Ｐゴシック" charset="-128"/>
              </a:rPr>
              <a:t>REQUIREMENTS</a:t>
            </a:r>
          </a:p>
        </p:txBody>
      </p:sp>
      <p:sp>
        <p:nvSpPr>
          <p:cNvPr id="12" name="Text Box 19">
            <a:extLst>
              <a:ext uri="{FF2B5EF4-FFF2-40B4-BE49-F238E27FC236}">
                <a16:creationId xmlns:a16="http://schemas.microsoft.com/office/drawing/2014/main" id="{18143097-E453-42AA-917D-ABD48B7898B2}"/>
              </a:ext>
            </a:extLst>
          </p:cNvPr>
          <p:cNvSpPr txBox="1">
            <a:spLocks noChangeArrowheads="1"/>
          </p:cNvSpPr>
          <p:nvPr/>
        </p:nvSpPr>
        <p:spPr bwMode="auto">
          <a:xfrm>
            <a:off x="25049429" y="18635620"/>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tx1">
                    <a:lumMod val="75000"/>
                    <a:lumOff val="25000"/>
                  </a:schemeClr>
                </a:solidFill>
                <a:latin typeface="Arial" charset="0"/>
                <a:ea typeface="ＭＳ Ｐゴシック" charset="-128"/>
                <a:cs typeface="ＭＳ Ｐゴシック" charset="-128"/>
              </a:rPr>
              <a:t>IMPLEMENTATION</a:t>
            </a:r>
          </a:p>
        </p:txBody>
      </p:sp>
      <p:sp>
        <p:nvSpPr>
          <p:cNvPr id="15" name="Text Box 19">
            <a:extLst>
              <a:ext uri="{FF2B5EF4-FFF2-40B4-BE49-F238E27FC236}">
                <a16:creationId xmlns:a16="http://schemas.microsoft.com/office/drawing/2014/main" id="{4FE835FC-1FB9-4CFE-8668-97307033B7C5}"/>
              </a:ext>
            </a:extLst>
          </p:cNvPr>
          <p:cNvSpPr txBox="1">
            <a:spLocks noChangeArrowheads="1"/>
          </p:cNvSpPr>
          <p:nvPr/>
        </p:nvSpPr>
        <p:spPr bwMode="auto">
          <a:xfrm>
            <a:off x="15520784" y="30963543"/>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tx1">
                    <a:lumMod val="75000"/>
                    <a:lumOff val="25000"/>
                  </a:schemeClr>
                </a:solidFill>
                <a:latin typeface="Arial" charset="0"/>
                <a:ea typeface="ＭＳ Ｐゴシック" charset="-128"/>
                <a:cs typeface="ＭＳ Ｐゴシック" charset="-128"/>
              </a:rPr>
              <a:t>VERIFICATION</a:t>
            </a:r>
          </a:p>
        </p:txBody>
      </p:sp>
      <p:sp>
        <p:nvSpPr>
          <p:cNvPr id="16" name="Text Box 19">
            <a:extLst>
              <a:ext uri="{FF2B5EF4-FFF2-40B4-BE49-F238E27FC236}">
                <a16:creationId xmlns:a16="http://schemas.microsoft.com/office/drawing/2014/main" id="{27BA3CC1-6AAA-49AE-9AE0-986E7C6E172E}"/>
              </a:ext>
            </a:extLst>
          </p:cNvPr>
          <p:cNvSpPr txBox="1">
            <a:spLocks noChangeArrowheads="1"/>
          </p:cNvSpPr>
          <p:nvPr/>
        </p:nvSpPr>
        <p:spPr bwMode="auto">
          <a:xfrm>
            <a:off x="24826523" y="30963543"/>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tx1">
                    <a:lumMod val="75000"/>
                    <a:lumOff val="25000"/>
                  </a:schemeClr>
                </a:solidFill>
                <a:latin typeface="Arial" charset="0"/>
                <a:ea typeface="ＭＳ Ｐゴシック" charset="-128"/>
                <a:cs typeface="ＭＳ Ｐゴシック" charset="-128"/>
              </a:rPr>
              <a:t>SUMMARY</a:t>
            </a:r>
          </a:p>
        </p:txBody>
      </p:sp>
      <p:sp>
        <p:nvSpPr>
          <p:cNvPr id="10" name="TextBox 9">
            <a:extLst>
              <a:ext uri="{FF2B5EF4-FFF2-40B4-BE49-F238E27FC236}">
                <a16:creationId xmlns:a16="http://schemas.microsoft.com/office/drawing/2014/main" id="{90A189A3-4412-4645-BAF8-C168B623575E}"/>
              </a:ext>
            </a:extLst>
          </p:cNvPr>
          <p:cNvSpPr txBox="1"/>
          <p:nvPr/>
        </p:nvSpPr>
        <p:spPr>
          <a:xfrm>
            <a:off x="4905584" y="9463671"/>
            <a:ext cx="8734216" cy="4185761"/>
          </a:xfrm>
          <a:prstGeom prst="rect">
            <a:avLst/>
          </a:prstGeom>
          <a:noFill/>
        </p:spPr>
        <p:txBody>
          <a:bodyPr wrap="square" rtlCol="0">
            <a:spAutoFit/>
          </a:bodyPr>
          <a:lstStyle/>
          <a:p>
            <a:r>
              <a:rPr lang="en-US" sz="3800" dirty="0"/>
              <a:t>The Biscayne Bay Quality of Underwater Data Analytics (BBQUDA) from the Marine Robotics Lab at FIU needs a visualization tool in order to analyze the data from missions of an autonomous robot. The web app must be easy to navigate and be able to convert the data from various file types.</a:t>
            </a:r>
          </a:p>
        </p:txBody>
      </p:sp>
      <p:sp>
        <p:nvSpPr>
          <p:cNvPr id="11" name="TextBox 10">
            <a:extLst>
              <a:ext uri="{FF2B5EF4-FFF2-40B4-BE49-F238E27FC236}">
                <a16:creationId xmlns:a16="http://schemas.microsoft.com/office/drawing/2014/main" id="{E1D784AF-37E4-4EF4-A883-0ED7269C83FE}"/>
              </a:ext>
            </a:extLst>
          </p:cNvPr>
          <p:cNvSpPr txBox="1"/>
          <p:nvPr/>
        </p:nvSpPr>
        <p:spPr>
          <a:xfrm>
            <a:off x="13889359" y="9499173"/>
            <a:ext cx="9388268" cy="3600986"/>
          </a:xfrm>
          <a:prstGeom prst="rect">
            <a:avLst/>
          </a:prstGeom>
          <a:noFill/>
        </p:spPr>
        <p:txBody>
          <a:bodyPr wrap="square" rtlCol="0">
            <a:spAutoFit/>
          </a:bodyPr>
          <a:lstStyle/>
          <a:p>
            <a:r>
              <a:rPr lang="en-US" sz="3800" dirty="0"/>
              <a:t>The current BBQUDA website implementation displays a static map with a trail of points that the user cannot interact with. The appropriate data file must also be hardcoded in order to be displayed. There is also no sort of coordinate generation.</a:t>
            </a:r>
          </a:p>
        </p:txBody>
      </p:sp>
      <p:sp>
        <p:nvSpPr>
          <p:cNvPr id="13" name="TextBox 12">
            <a:extLst>
              <a:ext uri="{FF2B5EF4-FFF2-40B4-BE49-F238E27FC236}">
                <a16:creationId xmlns:a16="http://schemas.microsoft.com/office/drawing/2014/main" id="{AED70157-2561-414A-AAA2-8D4F741981EA}"/>
              </a:ext>
            </a:extLst>
          </p:cNvPr>
          <p:cNvSpPr txBox="1"/>
          <p:nvPr/>
        </p:nvSpPr>
        <p:spPr>
          <a:xfrm>
            <a:off x="23527186" y="9463670"/>
            <a:ext cx="7888173" cy="8279190"/>
          </a:xfrm>
          <a:prstGeom prst="rect">
            <a:avLst/>
          </a:prstGeom>
          <a:noFill/>
        </p:spPr>
        <p:txBody>
          <a:bodyPr wrap="square" rtlCol="0">
            <a:spAutoFit/>
          </a:bodyPr>
          <a:lstStyle/>
          <a:p>
            <a:r>
              <a:rPr lang="en-US" sz="3800" dirty="0"/>
              <a:t>The Product Owner wanted a functional tool for researchers which was achieved with:</a:t>
            </a:r>
          </a:p>
          <a:p>
            <a:pPr marL="571500" indent="-571500">
              <a:buFont typeface="Arial" panose="020B0604020202020204" pitchFamily="34" charset="0"/>
              <a:buChar char="•"/>
            </a:pPr>
            <a:r>
              <a:rPr lang="en-US" sz="3800" dirty="0"/>
              <a:t>A web application that can have mission data uploaded, converted, and visualized all in one place</a:t>
            </a:r>
          </a:p>
          <a:p>
            <a:pPr marL="571500" indent="-571500">
              <a:buFont typeface="Arial" panose="020B0604020202020204" pitchFamily="34" charset="0"/>
              <a:buChar char="•"/>
            </a:pPr>
            <a:r>
              <a:rPr lang="en-US" sz="3800" dirty="0"/>
              <a:t>Ability to save various mission data for easy comparisons</a:t>
            </a:r>
          </a:p>
          <a:p>
            <a:pPr marL="571500" indent="-571500">
              <a:buFont typeface="Arial" panose="020B0604020202020204" pitchFamily="34" charset="0"/>
              <a:buChar char="•"/>
            </a:pPr>
            <a:r>
              <a:rPr lang="en-US" sz="3800" dirty="0"/>
              <a:t>Ability to generate coordinate data to export into robot software for easier mission planning</a:t>
            </a:r>
          </a:p>
          <a:p>
            <a:pPr marL="571500" indent="-571500">
              <a:buFont typeface="Arial" panose="020B0604020202020204" pitchFamily="34" charset="0"/>
              <a:buChar char="•"/>
            </a:pPr>
            <a:r>
              <a:rPr lang="en-US" sz="3800" dirty="0"/>
              <a:t>Provide contact resources for someone to easily find out where to get more information if needed</a:t>
            </a:r>
          </a:p>
        </p:txBody>
      </p:sp>
      <p:sp>
        <p:nvSpPr>
          <p:cNvPr id="18" name="TextBox 17">
            <a:extLst>
              <a:ext uri="{FF2B5EF4-FFF2-40B4-BE49-F238E27FC236}">
                <a16:creationId xmlns:a16="http://schemas.microsoft.com/office/drawing/2014/main" id="{2632E14A-AA38-4B46-BB1F-35D0769B2A53}"/>
              </a:ext>
            </a:extLst>
          </p:cNvPr>
          <p:cNvSpPr txBox="1"/>
          <p:nvPr/>
        </p:nvSpPr>
        <p:spPr>
          <a:xfrm>
            <a:off x="23277627" y="21534321"/>
            <a:ext cx="3865241" cy="3108543"/>
          </a:xfrm>
          <a:prstGeom prst="rect">
            <a:avLst/>
          </a:prstGeom>
          <a:noFill/>
        </p:spPr>
        <p:txBody>
          <a:bodyPr wrap="square" rtlCol="0">
            <a:spAutoFit/>
          </a:bodyPr>
          <a:lstStyle/>
          <a:p>
            <a:pPr algn="ctr"/>
            <a:r>
              <a:rPr lang="en-US" sz="4400" b="1" dirty="0"/>
              <a:t>Frontend:</a:t>
            </a:r>
          </a:p>
          <a:p>
            <a:pPr marL="571500" indent="-571500">
              <a:buFont typeface="Arial" panose="020B0604020202020204" pitchFamily="34" charset="0"/>
              <a:buChar char="•"/>
            </a:pPr>
            <a:r>
              <a:rPr lang="en-US" sz="3800" dirty="0" err="1"/>
              <a:t>Javascript</a:t>
            </a:r>
            <a:endParaRPr lang="en-US" sz="3800" dirty="0"/>
          </a:p>
          <a:p>
            <a:pPr marL="571500" indent="-571500">
              <a:buFont typeface="Arial" panose="020B0604020202020204" pitchFamily="34" charset="0"/>
              <a:buChar char="•"/>
            </a:pPr>
            <a:r>
              <a:rPr lang="en-US" sz="3800" dirty="0"/>
              <a:t>jQuery</a:t>
            </a:r>
          </a:p>
          <a:p>
            <a:pPr marL="571500" indent="-571500">
              <a:buFont typeface="Arial" panose="020B0604020202020204" pitchFamily="34" charset="0"/>
              <a:buChar char="•"/>
            </a:pPr>
            <a:r>
              <a:rPr lang="en-US" sz="3800" dirty="0"/>
              <a:t>HTML 5</a:t>
            </a:r>
          </a:p>
          <a:p>
            <a:pPr marL="571500" indent="-571500">
              <a:buFont typeface="Arial" panose="020B0604020202020204" pitchFamily="34" charset="0"/>
              <a:buChar char="•"/>
            </a:pPr>
            <a:r>
              <a:rPr lang="en-US" sz="3800" dirty="0"/>
              <a:t>CSS</a:t>
            </a:r>
          </a:p>
        </p:txBody>
      </p:sp>
      <p:sp>
        <p:nvSpPr>
          <p:cNvPr id="24" name="TextBox 23">
            <a:extLst>
              <a:ext uri="{FF2B5EF4-FFF2-40B4-BE49-F238E27FC236}">
                <a16:creationId xmlns:a16="http://schemas.microsoft.com/office/drawing/2014/main" id="{CBAA2DE7-EBB7-437F-A045-ACD8179FA84D}"/>
              </a:ext>
            </a:extLst>
          </p:cNvPr>
          <p:cNvSpPr txBox="1"/>
          <p:nvPr/>
        </p:nvSpPr>
        <p:spPr>
          <a:xfrm>
            <a:off x="26339708" y="21583304"/>
            <a:ext cx="3865241" cy="2523768"/>
          </a:xfrm>
          <a:prstGeom prst="rect">
            <a:avLst/>
          </a:prstGeom>
          <a:noFill/>
        </p:spPr>
        <p:txBody>
          <a:bodyPr wrap="square" rtlCol="0">
            <a:spAutoFit/>
          </a:bodyPr>
          <a:lstStyle/>
          <a:p>
            <a:pPr algn="ctr"/>
            <a:r>
              <a:rPr lang="en-US" sz="4400" b="1" dirty="0"/>
              <a:t>Backend:</a:t>
            </a:r>
          </a:p>
          <a:p>
            <a:pPr marL="571500" indent="-571500">
              <a:buFont typeface="Arial" panose="020B0604020202020204" pitchFamily="34" charset="0"/>
              <a:buChar char="•"/>
            </a:pPr>
            <a:r>
              <a:rPr lang="en-US" sz="3800" dirty="0"/>
              <a:t>Django</a:t>
            </a:r>
          </a:p>
          <a:p>
            <a:pPr marL="571500" indent="-571500">
              <a:buFont typeface="Arial" panose="020B0604020202020204" pitchFamily="34" charset="0"/>
              <a:buChar char="•"/>
            </a:pPr>
            <a:r>
              <a:rPr lang="en-US" sz="3800" dirty="0"/>
              <a:t>Python</a:t>
            </a:r>
          </a:p>
          <a:p>
            <a:pPr marL="571500" indent="-571500">
              <a:buFont typeface="Arial" panose="020B0604020202020204" pitchFamily="34" charset="0"/>
              <a:buChar char="•"/>
            </a:pPr>
            <a:endParaRPr lang="en-US" sz="3800" dirty="0"/>
          </a:p>
        </p:txBody>
      </p:sp>
      <p:sp>
        <p:nvSpPr>
          <p:cNvPr id="27" name="TextBox 26">
            <a:extLst>
              <a:ext uri="{FF2B5EF4-FFF2-40B4-BE49-F238E27FC236}">
                <a16:creationId xmlns:a16="http://schemas.microsoft.com/office/drawing/2014/main" id="{790EB4B0-195E-449C-82BF-5E1AD0491678}"/>
              </a:ext>
            </a:extLst>
          </p:cNvPr>
          <p:cNvSpPr txBox="1"/>
          <p:nvPr/>
        </p:nvSpPr>
        <p:spPr>
          <a:xfrm>
            <a:off x="28989567" y="21578317"/>
            <a:ext cx="3865241" cy="1354217"/>
          </a:xfrm>
          <a:prstGeom prst="rect">
            <a:avLst/>
          </a:prstGeom>
          <a:noFill/>
        </p:spPr>
        <p:txBody>
          <a:bodyPr wrap="square" rtlCol="0">
            <a:spAutoFit/>
          </a:bodyPr>
          <a:lstStyle/>
          <a:p>
            <a:pPr algn="ctr"/>
            <a:r>
              <a:rPr lang="en-US" sz="4400" b="1" dirty="0"/>
              <a:t>Database:</a:t>
            </a:r>
          </a:p>
          <a:p>
            <a:pPr marL="571500" indent="-571500">
              <a:buFont typeface="Arial" panose="020B0604020202020204" pitchFamily="34" charset="0"/>
              <a:buChar char="•"/>
            </a:pPr>
            <a:r>
              <a:rPr lang="en-US" sz="3800" dirty="0"/>
              <a:t>SQLite</a:t>
            </a:r>
          </a:p>
        </p:txBody>
      </p:sp>
      <p:pic>
        <p:nvPicPr>
          <p:cNvPr id="1034" name="Picture 10">
            <a:extLst>
              <a:ext uri="{FF2B5EF4-FFF2-40B4-BE49-F238E27FC236}">
                <a16:creationId xmlns:a16="http://schemas.microsoft.com/office/drawing/2014/main" id="{B7CFF1F9-E47D-4EAE-9970-0282A488971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222060" y="19578497"/>
            <a:ext cx="4518762" cy="1711751"/>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a:extLst>
              <a:ext uri="{FF2B5EF4-FFF2-40B4-BE49-F238E27FC236}">
                <a16:creationId xmlns:a16="http://schemas.microsoft.com/office/drawing/2014/main" id="{41DFF35B-D993-4670-AD0A-8CC765C950D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594895" y="19831737"/>
            <a:ext cx="2776396" cy="1263260"/>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a:extLst>
              <a:ext uri="{FF2B5EF4-FFF2-40B4-BE49-F238E27FC236}">
                <a16:creationId xmlns:a16="http://schemas.microsoft.com/office/drawing/2014/main" id="{2B1AEA3F-C219-48B7-8A8C-3F23CA2F487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569039" y="19712028"/>
            <a:ext cx="3092681" cy="1464191"/>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a:extLst>
              <a:ext uri="{FF2B5EF4-FFF2-40B4-BE49-F238E27FC236}">
                <a16:creationId xmlns:a16="http://schemas.microsoft.com/office/drawing/2014/main" id="{4EC72DEB-3B24-4A69-A0B9-EAB91869D7E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372470" y="24886686"/>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a:extLst>
              <a:ext uri="{FF2B5EF4-FFF2-40B4-BE49-F238E27FC236}">
                <a16:creationId xmlns:a16="http://schemas.microsoft.com/office/drawing/2014/main" id="{FC405AC6-1585-42C4-9FF3-0AEE71AA9B5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608106" y="27395242"/>
            <a:ext cx="3976257" cy="2195513"/>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0">
            <a:extLst>
              <a:ext uri="{FF2B5EF4-FFF2-40B4-BE49-F238E27FC236}">
                <a16:creationId xmlns:a16="http://schemas.microsoft.com/office/drawing/2014/main" id="{E94F9312-1414-402D-9947-455C0E78A4F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804989" y="24458205"/>
            <a:ext cx="2210558" cy="2221611"/>
          </a:xfrm>
          <a:prstGeom prst="rect">
            <a:avLst/>
          </a:prstGeom>
          <a:noFill/>
          <a:extLst>
            <a:ext uri="{909E8E84-426E-40DD-AFC4-6F175D3DCCD1}">
              <a14:hiddenFill xmlns:a14="http://schemas.microsoft.com/office/drawing/2010/main">
                <a:solidFill>
                  <a:srgbClr val="FFFFFF"/>
                </a:solidFill>
              </a14:hiddenFill>
            </a:ext>
          </a:extLst>
        </p:spPr>
      </p:pic>
      <p:pic>
        <p:nvPicPr>
          <p:cNvPr id="1046" name="Picture 22">
            <a:extLst>
              <a:ext uri="{FF2B5EF4-FFF2-40B4-BE49-F238E27FC236}">
                <a16:creationId xmlns:a16="http://schemas.microsoft.com/office/drawing/2014/main" id="{783F0D88-3642-4D90-95DC-B97964F101A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895274" y="27585357"/>
            <a:ext cx="3347217" cy="2014254"/>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30" descr="A large lawn in front of a building&#10;&#10;Description automatically generated">
            <a:extLst>
              <a:ext uri="{FF2B5EF4-FFF2-40B4-BE49-F238E27FC236}">
                <a16:creationId xmlns:a16="http://schemas.microsoft.com/office/drawing/2014/main" id="{2B46D471-B839-4EB8-B3E0-9DF6833D7A30}"/>
              </a:ext>
            </a:extLst>
          </p:cNvPr>
          <p:cNvPicPr>
            <a:picLocks noChangeAspect="1"/>
          </p:cNvPicPr>
          <p:nvPr/>
        </p:nvPicPr>
        <p:blipFill>
          <a:blip r:embed="rId9"/>
          <a:stretch>
            <a:fillRect/>
          </a:stretch>
        </p:blipFill>
        <p:spPr>
          <a:xfrm>
            <a:off x="21404426" y="2140379"/>
            <a:ext cx="9557537" cy="4112130"/>
          </a:xfrm>
          <a:prstGeom prst="rect">
            <a:avLst/>
          </a:prstGeom>
        </p:spPr>
      </p:pic>
      <p:sp>
        <p:nvSpPr>
          <p:cNvPr id="32" name="TextBox 31">
            <a:extLst>
              <a:ext uri="{FF2B5EF4-FFF2-40B4-BE49-F238E27FC236}">
                <a16:creationId xmlns:a16="http://schemas.microsoft.com/office/drawing/2014/main" id="{0DF58542-8E4C-4BC6-BC6E-2E5A83D0D80A}"/>
              </a:ext>
            </a:extLst>
          </p:cNvPr>
          <p:cNvSpPr txBox="1"/>
          <p:nvPr/>
        </p:nvSpPr>
        <p:spPr>
          <a:xfrm>
            <a:off x="14153928" y="31650519"/>
            <a:ext cx="8627741" cy="7694414"/>
          </a:xfrm>
          <a:prstGeom prst="rect">
            <a:avLst/>
          </a:prstGeom>
          <a:noFill/>
        </p:spPr>
        <p:txBody>
          <a:bodyPr wrap="square" rtlCol="0">
            <a:spAutoFit/>
          </a:bodyPr>
          <a:lstStyle/>
          <a:p>
            <a:r>
              <a:rPr lang="en-US" sz="3800" dirty="0"/>
              <a:t>Utilized manual testing to verify the data conversion and upload was done properly:</a:t>
            </a:r>
          </a:p>
          <a:p>
            <a:endParaRPr lang="en-US" sz="3800" dirty="0"/>
          </a:p>
          <a:p>
            <a:r>
              <a:rPr lang="en-US" sz="3800" b="1" dirty="0"/>
              <a:t>Scenario: </a:t>
            </a:r>
            <a:r>
              <a:rPr lang="en-US" sz="3800" dirty="0"/>
              <a:t>User tries to upload an unsupported file type.</a:t>
            </a:r>
            <a:br>
              <a:rPr lang="en-US" sz="3800" dirty="0"/>
            </a:br>
            <a:r>
              <a:rPr lang="en-US" sz="3800" b="1" dirty="0"/>
              <a:t>Status: </a:t>
            </a:r>
            <a:r>
              <a:rPr lang="en-US" sz="3800" dirty="0"/>
              <a:t>Web app notifies user and does not allow upload</a:t>
            </a:r>
          </a:p>
          <a:p>
            <a:endParaRPr lang="en-US" sz="3800" b="1" dirty="0"/>
          </a:p>
          <a:p>
            <a:r>
              <a:rPr lang="en-US" sz="3800" b="1" dirty="0"/>
              <a:t>Scenario: </a:t>
            </a:r>
            <a:r>
              <a:rPr lang="en-US" sz="3800" dirty="0"/>
              <a:t>User uploads correct format in correct page.</a:t>
            </a:r>
            <a:br>
              <a:rPr lang="en-US" sz="3800" dirty="0"/>
            </a:br>
            <a:r>
              <a:rPr lang="en-US" sz="3800" b="1" dirty="0"/>
              <a:t>Status: </a:t>
            </a:r>
            <a:r>
              <a:rPr lang="en-US" sz="3800" dirty="0"/>
              <a:t>File is converted, stored in the database and can the data can be viewed by the user at any time</a:t>
            </a:r>
            <a:endParaRPr lang="en-US" sz="3800" b="1" dirty="0"/>
          </a:p>
        </p:txBody>
      </p:sp>
      <p:sp>
        <p:nvSpPr>
          <p:cNvPr id="33" name="TextBox 32">
            <a:extLst>
              <a:ext uri="{FF2B5EF4-FFF2-40B4-BE49-F238E27FC236}">
                <a16:creationId xmlns:a16="http://schemas.microsoft.com/office/drawing/2014/main" id="{A955889F-6A6D-461F-B491-7F37C14A25D8}"/>
              </a:ext>
            </a:extLst>
          </p:cNvPr>
          <p:cNvSpPr txBox="1"/>
          <p:nvPr/>
        </p:nvSpPr>
        <p:spPr>
          <a:xfrm>
            <a:off x="23315069" y="31650519"/>
            <a:ext cx="9104427" cy="5355312"/>
          </a:xfrm>
          <a:prstGeom prst="rect">
            <a:avLst/>
          </a:prstGeom>
          <a:noFill/>
        </p:spPr>
        <p:txBody>
          <a:bodyPr wrap="square" rtlCol="0">
            <a:spAutoFit/>
          </a:bodyPr>
          <a:lstStyle/>
          <a:p>
            <a:r>
              <a:rPr lang="en-US" sz="3800" dirty="0"/>
              <a:t>The BBQUDA web app now allows anyone engaged in the research to upload mission data in the correct format and have it saved to be viewable at a later date. The functionality of the web app should significantly speed up the workflow of researchers, allowing them to view their findings while on the field and make immediate decisions based on the data.</a:t>
            </a:r>
          </a:p>
        </p:txBody>
      </p:sp>
      <p:pic>
        <p:nvPicPr>
          <p:cNvPr id="1050" name="Picture 26">
            <a:extLst>
              <a:ext uri="{FF2B5EF4-FFF2-40B4-BE49-F238E27FC236}">
                <a16:creationId xmlns:a16="http://schemas.microsoft.com/office/drawing/2014/main" id="{9354B129-11AE-4E6E-A975-1C8BBB8B3958}"/>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6425791" y="24022511"/>
            <a:ext cx="2536796" cy="253679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A picture containing table&#10;&#10;Description automatically generated">
            <a:extLst>
              <a:ext uri="{FF2B5EF4-FFF2-40B4-BE49-F238E27FC236}">
                <a16:creationId xmlns:a16="http://schemas.microsoft.com/office/drawing/2014/main" id="{1457F6D1-2542-40A5-970D-4C6E45B70357}"/>
              </a:ext>
            </a:extLst>
          </p:cNvPr>
          <p:cNvPicPr>
            <a:picLocks noChangeAspect="1"/>
          </p:cNvPicPr>
          <p:nvPr/>
        </p:nvPicPr>
        <p:blipFill>
          <a:blip r:embed="rId11"/>
          <a:stretch>
            <a:fillRect/>
          </a:stretch>
        </p:blipFill>
        <p:spPr>
          <a:xfrm>
            <a:off x="5992901" y="23851123"/>
            <a:ext cx="11906221" cy="6046322"/>
          </a:xfrm>
          <a:prstGeom prst="rect">
            <a:avLst/>
          </a:prstGeom>
        </p:spPr>
      </p:pic>
      <p:pic>
        <p:nvPicPr>
          <p:cNvPr id="20" name="Picture 19" descr="Diagram&#10;&#10;Description automatically generated">
            <a:extLst>
              <a:ext uri="{FF2B5EF4-FFF2-40B4-BE49-F238E27FC236}">
                <a16:creationId xmlns:a16="http://schemas.microsoft.com/office/drawing/2014/main" id="{511A9D29-D7F6-4E4F-868A-C452A7B6C17B}"/>
              </a:ext>
            </a:extLst>
          </p:cNvPr>
          <p:cNvPicPr>
            <a:picLocks noChangeAspect="1"/>
          </p:cNvPicPr>
          <p:nvPr/>
        </p:nvPicPr>
        <p:blipFill>
          <a:blip r:embed="rId12"/>
          <a:stretch>
            <a:fillRect/>
          </a:stretch>
        </p:blipFill>
        <p:spPr>
          <a:xfrm>
            <a:off x="5791304" y="31797965"/>
            <a:ext cx="6962775" cy="6486525"/>
          </a:xfrm>
          <a:prstGeom prst="rect">
            <a:avLst/>
          </a:prstGeom>
        </p:spPr>
      </p:pic>
      <p:pic>
        <p:nvPicPr>
          <p:cNvPr id="23" name="Picture 22" descr="A picture containing text&#10;&#10;Description automatically generated">
            <a:extLst>
              <a:ext uri="{FF2B5EF4-FFF2-40B4-BE49-F238E27FC236}">
                <a16:creationId xmlns:a16="http://schemas.microsoft.com/office/drawing/2014/main" id="{7CF691B1-261A-4ECB-BD6D-9D805445487A}"/>
              </a:ext>
            </a:extLst>
          </p:cNvPr>
          <p:cNvPicPr>
            <a:picLocks noChangeAspect="1"/>
          </p:cNvPicPr>
          <p:nvPr/>
        </p:nvPicPr>
        <p:blipFill>
          <a:blip r:embed="rId13"/>
          <a:stretch>
            <a:fillRect/>
          </a:stretch>
        </p:blipFill>
        <p:spPr>
          <a:xfrm>
            <a:off x="5666492" y="13819758"/>
            <a:ext cx="13089004" cy="6643609"/>
          </a:xfrm>
          <a:prstGeom prst="rect">
            <a:avLst/>
          </a:prstGeom>
        </p:spPr>
      </p:pic>
      <p:pic>
        <p:nvPicPr>
          <p:cNvPr id="14" name="Picture 13" descr="Diagram&#10;&#10;Description automatically generated">
            <a:extLst>
              <a:ext uri="{FF2B5EF4-FFF2-40B4-BE49-F238E27FC236}">
                <a16:creationId xmlns:a16="http://schemas.microsoft.com/office/drawing/2014/main" id="{8E8643BA-7681-4148-AD78-1B3E1FA9D56E}"/>
              </a:ext>
            </a:extLst>
          </p:cNvPr>
          <p:cNvPicPr>
            <a:picLocks noChangeAspect="1"/>
          </p:cNvPicPr>
          <p:nvPr/>
        </p:nvPicPr>
        <p:blipFill>
          <a:blip r:embed="rId14"/>
          <a:stretch>
            <a:fillRect/>
          </a:stretch>
        </p:blipFill>
        <p:spPr>
          <a:xfrm>
            <a:off x="12610452" y="18375125"/>
            <a:ext cx="9981093" cy="5427136"/>
          </a:xfrm>
          <a:prstGeom prst="rect">
            <a:avLst/>
          </a:prstGeom>
        </p:spPr>
      </p:pic>
      <p:sp>
        <p:nvSpPr>
          <p:cNvPr id="8" name="TextBox 7">
            <a:extLst>
              <a:ext uri="{FF2B5EF4-FFF2-40B4-BE49-F238E27FC236}">
                <a16:creationId xmlns:a16="http://schemas.microsoft.com/office/drawing/2014/main" id="{2F5BF7EF-6646-4E99-B1DE-C80FDCBFD740}"/>
              </a:ext>
            </a:extLst>
          </p:cNvPr>
          <p:cNvSpPr txBox="1"/>
          <p:nvPr/>
        </p:nvSpPr>
        <p:spPr>
          <a:xfrm>
            <a:off x="5992900" y="20463367"/>
            <a:ext cx="6419803" cy="584775"/>
          </a:xfrm>
          <a:prstGeom prst="rect">
            <a:avLst/>
          </a:prstGeom>
          <a:noFill/>
        </p:spPr>
        <p:txBody>
          <a:bodyPr wrap="square" rtlCol="0">
            <a:spAutoFit/>
          </a:bodyPr>
          <a:lstStyle/>
          <a:p>
            <a:r>
              <a:rPr lang="en-US" sz="3200" dirty="0"/>
              <a:t>Interactive map showing robot path</a:t>
            </a:r>
          </a:p>
        </p:txBody>
      </p:sp>
      <p:sp>
        <p:nvSpPr>
          <p:cNvPr id="19" name="TextBox 18">
            <a:extLst>
              <a:ext uri="{FF2B5EF4-FFF2-40B4-BE49-F238E27FC236}">
                <a16:creationId xmlns:a16="http://schemas.microsoft.com/office/drawing/2014/main" id="{11084915-9E32-4E6F-A370-DFCEFCD25F24}"/>
              </a:ext>
            </a:extLst>
          </p:cNvPr>
          <p:cNvSpPr txBox="1"/>
          <p:nvPr/>
        </p:nvSpPr>
        <p:spPr>
          <a:xfrm>
            <a:off x="18483943" y="24022511"/>
            <a:ext cx="4107602" cy="584775"/>
          </a:xfrm>
          <a:prstGeom prst="rect">
            <a:avLst/>
          </a:prstGeom>
          <a:noFill/>
        </p:spPr>
        <p:txBody>
          <a:bodyPr wrap="square" rtlCol="0">
            <a:spAutoFit/>
          </a:bodyPr>
          <a:lstStyle/>
          <a:p>
            <a:r>
              <a:rPr lang="en-US" sz="3200" dirty="0"/>
              <a:t>Sequence Diagram</a:t>
            </a:r>
          </a:p>
        </p:txBody>
      </p:sp>
      <p:sp>
        <p:nvSpPr>
          <p:cNvPr id="21" name="TextBox 20">
            <a:extLst>
              <a:ext uri="{FF2B5EF4-FFF2-40B4-BE49-F238E27FC236}">
                <a16:creationId xmlns:a16="http://schemas.microsoft.com/office/drawing/2014/main" id="{8F1D00A7-EB52-4E01-9069-B352B9871094}"/>
              </a:ext>
            </a:extLst>
          </p:cNvPr>
          <p:cNvSpPr txBox="1"/>
          <p:nvPr/>
        </p:nvSpPr>
        <p:spPr>
          <a:xfrm>
            <a:off x="9358944" y="29866130"/>
            <a:ext cx="8042883" cy="584775"/>
          </a:xfrm>
          <a:prstGeom prst="rect">
            <a:avLst/>
          </a:prstGeom>
          <a:noFill/>
        </p:spPr>
        <p:txBody>
          <a:bodyPr wrap="square" rtlCol="0">
            <a:spAutoFit/>
          </a:bodyPr>
          <a:lstStyle/>
          <a:p>
            <a:r>
              <a:rPr lang="en-US" sz="3200" dirty="0"/>
              <a:t>Display of uploaded data</a:t>
            </a:r>
          </a:p>
        </p:txBody>
      </p:sp>
      <p:sp>
        <p:nvSpPr>
          <p:cNvPr id="22" name="TextBox 21">
            <a:extLst>
              <a:ext uri="{FF2B5EF4-FFF2-40B4-BE49-F238E27FC236}">
                <a16:creationId xmlns:a16="http://schemas.microsoft.com/office/drawing/2014/main" id="{9D3E1549-4E9D-499C-A715-5145F6BC92FD}"/>
              </a:ext>
            </a:extLst>
          </p:cNvPr>
          <p:cNvSpPr txBox="1"/>
          <p:nvPr/>
        </p:nvSpPr>
        <p:spPr>
          <a:xfrm>
            <a:off x="5666492" y="38284490"/>
            <a:ext cx="6599183" cy="584775"/>
          </a:xfrm>
          <a:prstGeom prst="rect">
            <a:avLst/>
          </a:prstGeom>
          <a:noFill/>
        </p:spPr>
        <p:txBody>
          <a:bodyPr wrap="square" rtlCol="0">
            <a:spAutoFit/>
          </a:bodyPr>
          <a:lstStyle/>
          <a:p>
            <a:pPr algn="ctr"/>
            <a:r>
              <a:rPr lang="en-US" sz="3200" dirty="0"/>
              <a:t>Use Case Diagram</a:t>
            </a:r>
          </a:p>
        </p:txBody>
      </p:sp>
    </p:spTree>
    <p:extLst>
      <p:ext uri="{BB962C8B-B14F-4D97-AF65-F5344CB8AC3E}">
        <p14:creationId xmlns:p14="http://schemas.microsoft.com/office/powerpoint/2010/main" val="97015196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3CE5B01EE2D43479BD19C8CF7AEE55D" ma:contentTypeVersion="6" ma:contentTypeDescription="Create a new document." ma:contentTypeScope="" ma:versionID="368c5bd83c88e8dfca99475d3871c9b5">
  <xsd:schema xmlns:xsd="http://www.w3.org/2001/XMLSchema" xmlns:xs="http://www.w3.org/2001/XMLSchema" xmlns:p="http://schemas.microsoft.com/office/2006/metadata/properties" xmlns:ns2="59a830c1-7073-48e7-a623-528add45a120" xmlns:ns3="8234652b-4e88-4c30-a994-e272914a045d" targetNamespace="http://schemas.microsoft.com/office/2006/metadata/properties" ma:root="true" ma:fieldsID="ebdd37c0a28e067fdd3973fd4e5d6d09" ns2:_="" ns3:_="">
    <xsd:import namespace="59a830c1-7073-48e7-a623-528add45a120"/>
    <xsd:import namespace="8234652b-4e88-4c30-a994-e272914a045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a830c1-7073-48e7-a623-528add45a1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234652b-4e88-4c30-a994-e272914a045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8234652b-4e88-4c30-a994-e272914a045d">
      <UserInfo>
        <DisplayName/>
        <AccountId xsi:nil="true"/>
        <AccountType/>
      </UserInfo>
    </SharedWithUsers>
  </documentManagement>
</p:properties>
</file>

<file path=customXml/itemProps1.xml><?xml version="1.0" encoding="utf-8"?>
<ds:datastoreItem xmlns:ds="http://schemas.openxmlformats.org/officeDocument/2006/customXml" ds:itemID="{F2D23F31-C25F-4A9F-AA54-4FC9590179B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9a830c1-7073-48e7-a623-528add45a120"/>
    <ds:schemaRef ds:uri="8234652b-4e88-4c30-a994-e272914a045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CC15244-6FF3-46F0-8281-63B63B937A69}">
  <ds:schemaRefs>
    <ds:schemaRef ds:uri="http://schemas.microsoft.com/sharepoint/v3/contenttype/forms"/>
  </ds:schemaRefs>
</ds:datastoreItem>
</file>

<file path=customXml/itemProps3.xml><?xml version="1.0" encoding="utf-8"?>
<ds:datastoreItem xmlns:ds="http://schemas.openxmlformats.org/officeDocument/2006/customXml" ds:itemID="{37899C4F-194D-47FC-918D-4EED357B8EAD}">
  <ds:schemaRefs>
    <ds:schemaRef ds:uri="http://schemas.microsoft.com/office/2006/metadata/properties"/>
    <ds:schemaRef ds:uri="http://schemas.microsoft.com/office/infopath/2007/PartnerControls"/>
    <ds:schemaRef ds:uri="f1f308d3-4c92-402a-ab04-f7497706f561"/>
    <ds:schemaRef ds:uri="8234652b-4e88-4c30-a994-e272914a045d"/>
  </ds:schemaRefs>
</ds:datastoreItem>
</file>

<file path=docProps/app.xml><?xml version="1.0" encoding="utf-8"?>
<Properties xmlns="http://schemas.openxmlformats.org/officeDocument/2006/extended-properties" xmlns:vt="http://schemas.openxmlformats.org/officeDocument/2006/docPropsVTypes">
  <Template/>
  <TotalTime>3648</TotalTime>
  <Words>439</Words>
  <Application>Microsoft Office PowerPoint</Application>
  <PresentationFormat>Custom</PresentationFormat>
  <Paragraphs>41</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Calibri Light</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Negret</dc:creator>
  <cp:lastModifiedBy>Orson Meyreles</cp:lastModifiedBy>
  <cp:revision>106</cp:revision>
  <dcterms:created xsi:type="dcterms:W3CDTF">2019-06-25T19:12:02Z</dcterms:created>
  <dcterms:modified xsi:type="dcterms:W3CDTF">2020-12-03T15:05:48Z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